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Microsoft Agent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Building, Orchestrating, and Deploying AI Agents</a:t>
            </a:r>
          </a:p>
          <a:p>
            <a:r>
              <a:t>Private Preview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Python Example - Simple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solidFill>
            <a:srgbClr val="F0F0F0"/>
          </a:solidFill>
        </p:spPr>
        <p:txBody>
          <a:bodyPr wrap="square">
            <a:spAutoFit/>
          </a:bodyPr>
          <a:lstStyle/>
          <a:p>
            <a:pPr>
              <a:defRPr sz="1400">
                <a:latin typeface="Courier New"/>
              </a:defRPr>
            </a:pPr>
            <a:r>
              <a:t># Create a weather agent with tools</a:t>
            </a:r>
          </a:p>
          <a:p>
            <a:r>
              <a:t>from agent_framework import ChatAgent</a:t>
            </a:r>
          </a:p>
          <a:p>
            <a:r>
              <a:t>from agent_framework.azure import AzureOpenAIChatClient</a:t>
            </a:r>
          </a:p>
          <a:p/>
          <a:p>
            <a:r>
              <a:t>def get_weather(location: str) -&gt; str:</a:t>
            </a:r>
          </a:p>
          <a:p>
            <a:r>
              <a:t>    """Get weather for a location."""</a:t>
            </a:r>
          </a:p>
          <a:p>
            <a:r>
              <a:t>    return f"Weather in {location}: Sunny, 72°F"</a:t>
            </a:r>
          </a:p>
          <a:p/>
          <a:p>
            <a:r>
              <a:t>agent = ChatAgent(</a:t>
            </a:r>
          </a:p>
          <a:p>
            <a:r>
              <a:t>    name="WeatherAssistant",</a:t>
            </a:r>
          </a:p>
          <a:p>
            <a:r>
              <a:t>    instructions="Help users with weather info",</a:t>
            </a:r>
          </a:p>
          <a:p>
            <a:r>
              <a:t>    chat_client=AzureOpenAIChatClient(),</a:t>
            </a:r>
          </a:p>
          <a:p>
            <a:r>
              <a:t>    tools=[get_weather]</a:t>
            </a:r>
          </a:p>
          <a:p>
            <a:r>
              <a:t>)</a:t>
            </a:r>
          </a:p>
          <a:p/>
          <a:p>
            <a:r>
              <a:t>response = await agent.run("What's the weather in Seattle?")</a:t>
            </a:r>
          </a:p>
          <a:p>
            <a:r>
              <a:t>print(response.text)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.NET Example - Simple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solidFill>
            <a:srgbClr val="F0F0F0"/>
          </a:solidFill>
        </p:spPr>
        <p:txBody>
          <a:bodyPr wrap="square">
            <a:spAutoFit/>
          </a:bodyPr>
          <a:lstStyle/>
          <a:p>
            <a:pPr>
              <a:defRPr sz="1400">
                <a:latin typeface="Courier New"/>
              </a:defRPr>
            </a:pPr>
            <a:r>
              <a:t>// Create a weather agent with tools</a:t>
            </a:r>
          </a:p>
          <a:p>
            <a:r>
              <a:t>using Microsoft.Agents.AI;</a:t>
            </a:r>
          </a:p>
          <a:p>
            <a:r>
              <a:t>using Microsoft.Agents.AI.Azure;</a:t>
            </a:r>
          </a:p>
          <a:p/>
          <a:p>
            <a:r>
              <a:t>string GetWeather(string location) =&gt;</a:t>
            </a:r>
          </a:p>
          <a:p>
            <a:r>
              <a:t>    $"Weather in {location}: Sunny, 72°F";</a:t>
            </a:r>
          </a:p>
          <a:p/>
          <a:p>
            <a:r>
              <a:t>var agent = new AzureOpenAIClient(</a:t>
            </a:r>
          </a:p>
          <a:p>
            <a:r>
              <a:t>        new Uri(Environment.GetEnvironmentVariable("AZURE_OPENAI_ENDPOINT")!),</a:t>
            </a:r>
          </a:p>
          <a:p>
            <a:r>
              <a:t>        new AzureCliCredential())</a:t>
            </a:r>
          </a:p>
          <a:p>
            <a:r>
              <a:t>    .GetChatClient("gpt-4o")</a:t>
            </a:r>
          </a:p>
          <a:p>
            <a:r>
              <a:t>    .CreateAIAgent(</a:t>
            </a:r>
          </a:p>
          <a:p>
            <a:r>
              <a:t>        instructions: "Help users with weather information",</a:t>
            </a:r>
          </a:p>
          <a:p>
            <a:r>
              <a:t>        tools: [AIFunctionFactory.Create(GetWeather)]);</a:t>
            </a:r>
          </a:p>
          <a:p/>
          <a:p>
            <a:r>
              <a:t>var response = await agent.RunAsync("What's the weather in Seattle?");</a:t>
            </a:r>
          </a:p>
          <a:p>
            <a:r>
              <a:t>Console.WriteLine(response.Text);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Workflow Example - Sequential Agents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solidFill>
            <a:srgbClr val="F0F0F0"/>
          </a:solidFill>
        </p:spPr>
        <p:txBody>
          <a:bodyPr wrap="square">
            <a:spAutoFit/>
          </a:bodyPr>
          <a:lstStyle/>
          <a:p>
            <a:pPr>
              <a:defRPr sz="1400">
                <a:latin typeface="Courier New"/>
              </a:defRPr>
            </a:pPr>
            <a:r>
              <a:t># Create a multi-agent workflow</a:t>
            </a:r>
          </a:p>
          <a:p>
            <a:r>
              <a:t>from agent_framework import WorkflowBuilder, AgentExecutor</a:t>
            </a:r>
          </a:p>
          <a:p/>
          <a:p>
            <a:r>
              <a:t># Create agents</a:t>
            </a:r>
          </a:p>
          <a:p>
            <a:r>
              <a:t>researcher = AgentExecutor(chat_client.create_agent(</a:t>
            </a:r>
          </a:p>
          <a:p>
            <a:r>
              <a:t>    instructions="Research facts"))</a:t>
            </a:r>
          </a:p>
          <a:p>
            <a:r>
              <a:t>writer = AgentExecutor(chat_client.create_agent(</a:t>
            </a:r>
          </a:p>
          <a:p>
            <a:r>
              <a:t>    instructions="Write content"))</a:t>
            </a:r>
          </a:p>
          <a:p/>
          <a:p>
            <a:r>
              <a:t># Build workflow</a:t>
            </a:r>
          </a:p>
          <a:p>
            <a:r>
              <a:t>workflow = (WorkflowBuilder()</a:t>
            </a:r>
          </a:p>
          <a:p>
            <a:r>
              <a:t>    .set_start_executor(researcher)</a:t>
            </a:r>
          </a:p>
          <a:p>
            <a:r>
              <a:t>    .add_edge(researcher, writer)</a:t>
            </a:r>
          </a:p>
          <a:p>
            <a:r>
              <a:t>    .build())</a:t>
            </a:r>
          </a:p>
          <a:p/>
          <a:p>
            <a:r>
              <a:t># Run workflow</a:t>
            </a:r>
          </a:p>
          <a:p>
            <a:r>
              <a:t>async for event in workflow.run_stream("Write about AI"):</a:t>
            </a:r>
          </a:p>
          <a:p>
            <a:r>
              <a:t>    print(event)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Plugin &amp; Tool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⚡ Native Functions - Python/C# functions with annotations</a:t>
            </a:r>
          </a:p>
          <a:p>
            <a:pPr>
              <a:spcAft>
                <a:spcPts val="1200"/>
              </a:spcAft>
              <a:defRPr sz="1800"/>
            </a:pPr>
            <a:r>
              <a:t>🌐 OpenAPI - REST API integrations (planned)</a:t>
            </a:r>
          </a:p>
          <a:p>
            <a:pPr>
              <a:spcAft>
                <a:spcPts val="1200"/>
              </a:spcAft>
              <a:defRPr sz="1800"/>
            </a:pPr>
            <a:r>
              <a:t>🔌 Model Context Protocol (MCP) - Tool interoperability</a:t>
            </a:r>
          </a:p>
          <a:p>
            <a:pPr>
              <a:spcAft>
                <a:spcPts val="1200"/>
              </a:spcAft>
              <a:defRPr sz="1800"/>
            </a:pPr>
            <a:r>
              <a:t>🎯 Azure AI Search - Knowledge base integration (planned)</a:t>
            </a:r>
          </a:p>
          <a:p>
            <a:pPr>
              <a:spcAft>
                <a:spcPts val="1200"/>
              </a:spcAft>
              <a:defRPr sz="1800"/>
            </a:pPr>
            <a:r>
              <a:t>🔍 Bing Grounding - Web search capabilities (planned)</a:t>
            </a:r>
          </a:p>
          <a:p>
            <a:pPr>
              <a:spcAft>
                <a:spcPts val="1200"/>
              </a:spcAft>
              <a:defRPr sz="1800"/>
            </a:pPr>
            <a:r>
              <a:t>🔧 Custom Tools - Build your own extensions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Azure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🎯 Azure AI Foundry - Managed agent infrastructure</a:t>
            </a:r>
          </a:p>
          <a:p>
            <a:pPr>
              <a:spcAft>
                <a:spcPts val="1200"/>
              </a:spcAft>
              <a:defRPr sz="1800"/>
            </a:pPr>
            <a:r>
              <a:t>🧠 Azure OpenAI - GPT models and assistants</a:t>
            </a:r>
          </a:p>
          <a:p>
            <a:pPr>
              <a:spcAft>
                <a:spcPts val="1200"/>
              </a:spcAft>
              <a:defRPr sz="1800"/>
            </a:pPr>
            <a:r>
              <a:t>🔐 Azure Identity - AAD authentication</a:t>
            </a:r>
          </a:p>
          <a:p>
            <a:pPr>
              <a:spcAft>
                <a:spcPts val="1200"/>
              </a:spcAft>
              <a:defRPr sz="1800"/>
            </a:pPr>
            <a:r>
              <a:t>💾 Azure Cosmos DB - Workflow state storage</a:t>
            </a:r>
          </a:p>
          <a:p>
            <a:pPr>
              <a:spcAft>
                <a:spcPts val="1200"/>
              </a:spcAft>
              <a:defRPr sz="1800"/>
            </a:pPr>
            <a:r>
              <a:t>📊 Azure Monitor - Telemetry and logging</a:t>
            </a:r>
          </a:p>
          <a:p>
            <a:pPr>
              <a:spcAft>
                <a:spcPts val="1200"/>
              </a:spcAft>
              <a:defRPr sz="1800"/>
            </a:pPr>
            <a:r>
              <a:t>🔍 Application Insights - Performance tracking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Getting Started -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Python:</a:t>
            </a:r>
          </a:p>
          <a:p>
            <a:pPr>
              <a:spcAft>
                <a:spcPts val="1200"/>
              </a:spcAft>
              <a:defRPr sz="1800"/>
            </a:pPr>
            <a:r>
              <a:t>  pip install agent-framework</a:t>
            </a:r>
          </a:p>
          <a:p>
            <a:pPr>
              <a:spcAft>
                <a:spcPts val="1200"/>
              </a:spcAft>
              <a:defRPr sz="1800"/>
            </a:pPr>
            <a:r>
              <a:t>  pip install agent-framework[azure-ai,microsoft,all]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.NET:</a:t>
            </a:r>
          </a:p>
          <a:p>
            <a:pPr>
              <a:spcAft>
                <a:spcPts val="1200"/>
              </a:spcAft>
              <a:defRPr sz="1800"/>
            </a:pPr>
            <a:r>
              <a:t>  dotnet add package Microsoft.Agents.AI --version 0.0.1-nightly-*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Or run samples directly from the cloned repository!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Configuration -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OpenAI:</a:t>
            </a:r>
          </a:p>
          <a:p>
            <a:pPr>
              <a:spcAft>
                <a:spcPts val="1200"/>
              </a:spcAft>
              <a:defRPr sz="1800"/>
            </a:pPr>
            <a:r>
              <a:t>  OPENAI_API_KEY, OPENAI_CHAT_MODEL_ID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Azure OpenAI:</a:t>
            </a:r>
          </a:p>
          <a:p>
            <a:pPr>
              <a:spcAft>
                <a:spcPts val="1200"/>
              </a:spcAft>
              <a:defRPr sz="1800"/>
            </a:pPr>
            <a:r>
              <a:t>  AZURE_OPENAI_API_KEY, AZURE_OPENAI_ENDPOINT</a:t>
            </a:r>
          </a:p>
          <a:p>
            <a:pPr>
              <a:spcAft>
                <a:spcPts val="1200"/>
              </a:spcAft>
              <a:defRPr sz="1800"/>
            </a:pPr>
            <a:r>
              <a:t>  AZURE_OPENAI_CHAT_DEPLOYMENT_NAME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Azure AI Foundry:</a:t>
            </a:r>
          </a:p>
          <a:p>
            <a:pPr>
              <a:spcAft>
                <a:spcPts val="1200"/>
              </a:spcAft>
              <a:defRPr sz="1800"/>
            </a:pPr>
            <a:r>
              <a:t>  AZURE_AI_PROJECT_ENDPOINT, AZURE_AI_MODEL_DEPLOYMENT_NAME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Sample Projects &amp;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Python Samples:</a:t>
            </a:r>
          </a:p>
          <a:p>
            <a:pPr>
              <a:defRPr sz="1600"/>
            </a:pPr>
            <a:r>
              <a:t>• Basic agents with tools</a:t>
            </a:r>
          </a:p>
          <a:p>
            <a:pPr>
              <a:defRPr sz="1600"/>
            </a:pPr>
            <a:r>
              <a:t>• Azure integration</a:t>
            </a:r>
          </a:p>
          <a:p>
            <a:pPr>
              <a:defRPr sz="1600"/>
            </a:pPr>
            <a:r>
              <a:t>• Workflow orchestration</a:t>
            </a:r>
          </a:p>
          <a:p>
            <a:pPr>
              <a:defRPr sz="1600"/>
            </a:pPr>
            <a:r>
              <a:t>• Multi-agent patterns</a:t>
            </a:r>
          </a:p>
          <a:p>
            <a:pPr>
              <a:defRPr sz="1600"/>
            </a:pPr>
            <a:r>
              <a:t>• Real weather API demo</a:t>
            </a:r>
          </a:p>
          <a:p>
            <a:pPr>
              <a:defRPr sz="1600"/>
            </a:pPr>
            <a:r>
              <a:t>• Notebook tutorials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.NET Samples:</a:t>
            </a:r>
          </a:p>
          <a:p>
            <a:pPr>
              <a:defRPr sz="1600"/>
            </a:pPr>
            <a:r>
              <a:t>• Minimal console agent</a:t>
            </a:r>
          </a:p>
          <a:p>
            <a:pPr>
              <a:defRPr sz="1600"/>
            </a:pPr>
            <a:r>
              <a:t>• Agent providers</a:t>
            </a:r>
          </a:p>
          <a:p>
            <a:pPr>
              <a:defRPr sz="1600"/>
            </a:pPr>
            <a:r>
              <a:t>• Orchestration patterns</a:t>
            </a:r>
          </a:p>
          <a:p>
            <a:pPr>
              <a:defRPr sz="1600"/>
            </a:pPr>
            <a:r>
              <a:t>• Semantic Kernel migration</a:t>
            </a:r>
          </a:p>
          <a:p>
            <a:pPr>
              <a:defRPr sz="1600"/>
            </a:pPr>
            <a:r>
              <a:t>• A2A client/server</a:t>
            </a:r>
          </a:p>
          <a:p>
            <a:pPr>
              <a:defRPr sz="1600"/>
            </a:pPr>
            <a:r>
              <a:t>• Web chat UI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🖥️ DevUI - Web-based agent testing interface</a:t>
            </a:r>
          </a:p>
          <a:p>
            <a:pPr>
              <a:spcAft>
                <a:spcPts val="1200"/>
              </a:spcAft>
              <a:defRPr sz="1800"/>
            </a:pPr>
            <a:r>
              <a:t>🐛 Debugging - Step through agent execution</a:t>
            </a:r>
          </a:p>
          <a:p>
            <a:pPr>
              <a:spcAft>
                <a:spcPts val="1200"/>
              </a:spcAft>
              <a:defRPr sz="1800"/>
            </a:pPr>
            <a:r>
              <a:t>📊 Visualization - WorkflowViz for graph diagrams</a:t>
            </a:r>
          </a:p>
          <a:p>
            <a:pPr>
              <a:spcAft>
                <a:spcPts val="1200"/>
              </a:spcAft>
              <a:defRPr sz="1800"/>
            </a:pPr>
            <a:r>
              <a:t>📝 Logging - OpenTelemetry instrumentation</a:t>
            </a:r>
          </a:p>
          <a:p>
            <a:pPr>
              <a:spcAft>
                <a:spcPts val="1200"/>
              </a:spcAft>
              <a:defRPr sz="1800"/>
            </a:pPr>
            <a:r>
              <a:t>🔍 Tracing - Track agent interactions</a:t>
            </a:r>
          </a:p>
          <a:p>
            <a:pPr>
              <a:spcAft>
                <a:spcPts val="1200"/>
              </a:spcAft>
              <a:defRPr sz="1800"/>
            </a:pPr>
            <a:r>
              <a:t>⏮️ Time-Travel - Replay and debug workflows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🔐 Security - Use Azure Identity, avoid hardcoded keys</a:t>
            </a:r>
          </a:p>
          <a:p>
            <a:pPr>
              <a:spcAft>
                <a:spcPts val="1200"/>
              </a:spcAft>
              <a:defRPr sz="1800"/>
            </a:pPr>
            <a:r>
              <a:t>📝 Instructions - Clear, specific agent instructions</a:t>
            </a:r>
          </a:p>
          <a:p>
            <a:pPr>
              <a:spcAft>
                <a:spcPts val="1200"/>
              </a:spcAft>
              <a:defRPr sz="1800"/>
            </a:pPr>
            <a:r>
              <a:t>🛠️ Tools - Type hints and descriptions for all parameters</a:t>
            </a:r>
          </a:p>
          <a:p>
            <a:pPr>
              <a:spcAft>
                <a:spcPts val="1200"/>
              </a:spcAft>
              <a:defRPr sz="1800"/>
            </a:pPr>
            <a:r>
              <a:t>🔄 Error Handling - Graceful failures and retries</a:t>
            </a:r>
          </a:p>
          <a:p>
            <a:pPr>
              <a:spcAft>
                <a:spcPts val="1200"/>
              </a:spcAft>
              <a:defRPr sz="1800"/>
            </a:pPr>
            <a:r>
              <a:t>📊 Monitoring - Implement telemetry and logging</a:t>
            </a:r>
          </a:p>
          <a:p>
            <a:pPr>
              <a:spcAft>
                <a:spcPts val="1200"/>
              </a:spcAft>
              <a:defRPr sz="1800"/>
            </a:pPr>
            <a:r>
              <a:t>🧪 Testing - Unit test agents and workflows</a:t>
            </a:r>
          </a:p>
          <a:p>
            <a:pPr>
              <a:spcAft>
                <a:spcPts val="1200"/>
              </a:spcAft>
              <a:defRPr sz="1800"/>
            </a:pPr>
            <a:r>
              <a:t>📚 Documentation - Document agent capabilities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What is Microsoft Agent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🤖 Comprehensive multi-language framework for AI agents</a:t>
            </a:r>
          </a:p>
          <a:p>
            <a:pPr>
              <a:spcAft>
                <a:spcPts val="1200"/>
              </a:spcAft>
              <a:defRPr sz="1800"/>
            </a:pPr>
            <a:r>
              <a:t>🔄 Support for both .NET and Python implementations</a:t>
            </a:r>
          </a:p>
          <a:p>
            <a:pPr>
              <a:spcAft>
                <a:spcPts val="1200"/>
              </a:spcAft>
              <a:defRPr sz="1800"/>
            </a:pPr>
            <a:r>
              <a:t>🎯 Everything from simple chat agents to complex workflows</a:t>
            </a:r>
          </a:p>
          <a:p>
            <a:pPr>
              <a:spcAft>
                <a:spcPts val="1200"/>
              </a:spcAft>
              <a:defRPr sz="1800"/>
            </a:pPr>
            <a:r>
              <a:t>🌐 Graph-based orchestration for multi-agent systems</a:t>
            </a:r>
          </a:p>
          <a:p>
            <a:pPr>
              <a:spcAft>
                <a:spcPts val="1200"/>
              </a:spcAft>
              <a:defRPr sz="1800"/>
            </a:pPr>
            <a:r>
              <a:t>🔌 Extensible plugin ecosystem</a:t>
            </a:r>
          </a:p>
          <a:p>
            <a:pPr>
              <a:spcAft>
                <a:spcPts val="1200"/>
              </a:spcAft>
              <a:defRPr sz="1800"/>
            </a:pPr>
            <a:r>
              <a:t>☁️ Enterprise-ready with Azure integration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Resources &amp;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📚 Repository: github.com/microsoft/agent-framework</a:t>
            </a:r>
          </a:p>
          <a:p>
            <a:pPr>
              <a:spcAft>
                <a:spcPts val="1200"/>
              </a:spcAft>
              <a:defRPr sz="1800"/>
            </a:pPr>
            <a:r>
              <a:t>📖 Python Docs: user-documentation-python/</a:t>
            </a:r>
          </a:p>
          <a:p>
            <a:pPr>
              <a:spcAft>
                <a:spcPts val="1200"/>
              </a:spcAft>
              <a:defRPr sz="1800"/>
            </a:pPr>
            <a:r>
              <a:t>📖 .NET Docs: user-documentation-dotnet/</a:t>
            </a:r>
          </a:p>
          <a:p>
            <a:pPr>
              <a:spcAft>
                <a:spcPts val="1200"/>
              </a:spcAft>
              <a:defRPr sz="1800"/>
            </a:pPr>
            <a:r>
              <a:t>🏗️ Architecture Decisions: docs/decisions/</a:t>
            </a:r>
          </a:p>
          <a:p>
            <a:pPr>
              <a:spcAft>
                <a:spcPts val="1200"/>
              </a:spcAft>
              <a:defRPr sz="1800"/>
            </a:pPr>
            <a:r>
              <a:t>🎨 Design Docs: docs/design/</a:t>
            </a:r>
          </a:p>
          <a:p>
            <a:pPr>
              <a:spcAft>
                <a:spcPts val="1200"/>
              </a:spcAft>
              <a:defRPr sz="1800"/>
            </a:pPr>
            <a:r>
              <a:t>🐛 Issues: GitHub Issues</a:t>
            </a:r>
          </a:p>
          <a:p>
            <a:pPr>
              <a:spcAft>
                <a:spcPts val="1200"/>
              </a:spcAft>
              <a:defRPr sz="1800"/>
            </a:pPr>
            <a:r>
              <a:t>💬 Feedback: Microsoft Forms survey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Current Focus &amp;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🚀 Active Development Areas:</a:t>
            </a:r>
          </a:p>
          <a:p>
            <a:pPr>
              <a:spcAft>
                <a:spcPts val="1200"/>
              </a:spcAft>
              <a:defRPr sz="1800"/>
            </a:pPr>
            <a:r>
              <a:t>• Completing core agent patterns</a:t>
            </a:r>
          </a:p>
          <a:p>
            <a:pPr>
              <a:spcAft>
                <a:spcPts val="1200"/>
              </a:spcAft>
              <a:defRPr sz="1800"/>
            </a:pPr>
            <a:r>
              <a:t>• Enhanced workflow capabilities</a:t>
            </a:r>
          </a:p>
          <a:p>
            <a:pPr>
              <a:spcAft>
                <a:spcPts val="1200"/>
              </a:spcAft>
              <a:defRPr sz="1800"/>
            </a:pPr>
            <a:r>
              <a:t>• Additional Azure service integrations</a:t>
            </a:r>
          </a:p>
          <a:p>
            <a:pPr>
              <a:spcAft>
                <a:spcPts val="1200"/>
              </a:spcAft>
              <a:defRPr sz="1800"/>
            </a:pPr>
            <a:r>
              <a:t>• OpenAPI and MCP tool support</a:t>
            </a:r>
          </a:p>
          <a:p>
            <a:pPr>
              <a:spcAft>
                <a:spcPts val="1200"/>
              </a:spcAft>
              <a:defRPr sz="1800"/>
            </a:pPr>
            <a:r>
              <a:t>• Performance optimizations</a:t>
            </a:r>
          </a:p>
          <a:p>
            <a:pPr>
              <a:spcAft>
                <a:spcPts val="1200"/>
              </a:spcAft>
              <a:defRPr sz="1800"/>
            </a:pPr>
            <a:r>
              <a:t>• Documentation and samples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📦 Moving toward public preview and GA releases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Get Involved!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🔧 Try the Framework:</a:t>
            </a:r>
          </a:p>
          <a:p>
            <a:pPr>
              <a:spcAft>
                <a:spcPts val="1200"/>
              </a:spcAft>
              <a:defRPr sz="1800"/>
            </a:pPr>
            <a:r>
              <a:t>  Clone the repo and run samples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💬 Provide Feedback:</a:t>
            </a:r>
          </a:p>
          <a:p>
            <a:pPr>
              <a:spcAft>
                <a:spcPts val="1200"/>
              </a:spcAft>
              <a:defRPr sz="1800"/>
            </a:pPr>
            <a:r>
              <a:t>  File issues, complete surveys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🤝 Contribute:</a:t>
            </a:r>
          </a:p>
          <a:p>
            <a:pPr>
              <a:spcAft>
                <a:spcPts val="1200"/>
              </a:spcAft>
              <a:defRPr sz="1800"/>
            </a:pPr>
            <a:r>
              <a:t>  Review contribution guidelines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📢 Stay Updated:</a:t>
            </a:r>
          </a:p>
          <a:p>
            <a:pPr>
              <a:spcAft>
                <a:spcPts val="1200"/>
              </a:spcAft>
              <a:defRPr sz="1800"/>
            </a:pPr>
            <a:r>
              <a:t>  Sync your repo regularly for latest features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Microsoft Agent Framework</a:t>
            </a:r>
          </a:p>
          <a:p/>
          <a:p>
            <a: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Current Status - Private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📦 Status: Active Private Preview</a:t>
            </a:r>
          </a:p>
          <a:p>
            <a:pPr>
              <a:spcAft>
                <a:spcPts val="1200"/>
              </a:spcAft>
              <a:defRPr sz="1800"/>
            </a:pPr>
            <a:r>
              <a:t>🔄 Packages: Nightly builds available via GitHub Packages</a:t>
            </a:r>
          </a:p>
          <a:p>
            <a:pPr>
              <a:spcAft>
                <a:spcPts val="1200"/>
              </a:spcAft>
              <a:defRPr sz="1800"/>
            </a:pPr>
            <a:r>
              <a:t>🚀 Ready for: Testing, feedback, and early adoption</a:t>
            </a:r>
          </a:p>
          <a:p>
            <a:pPr>
              <a:spcAft>
                <a:spcPts val="1200"/>
              </a:spcAft>
              <a:defRPr sz="1800"/>
            </a:pPr>
            <a:r>
              <a:t>📝 Not yet: Public PyPI or NuGet releases</a:t>
            </a:r>
          </a:p>
          <a:p>
            <a:pPr>
              <a:spcAft>
                <a:spcPts val="1200"/>
              </a:spcAft>
              <a:defRPr sz="1800"/>
            </a:pPr>
            <a:r>
              <a:t>💬 Feedback: GitHub issues and surveys welcomed</a:t>
            </a:r>
          </a:p>
          <a:p>
            <a:pPr>
              <a:spcAft>
                <a:spcPts val="1200"/>
              </a:spcAft>
              <a:defRPr sz="1800"/>
            </a:pPr>
            <a:r>
              <a:t>⚡ Updates: Active development, sync regularly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Key Features &amp;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🎭 Multi-Agent Orchestration: Group chat, sequential, concurrent patterns</a:t>
            </a:r>
          </a:p>
          <a:p>
            <a:pPr>
              <a:spcAft>
                <a:spcPts val="1200"/>
              </a:spcAft>
              <a:defRPr sz="1800"/>
            </a:pPr>
            <a:r>
              <a:t>📊 Graph-based Workflows: Data flows with streaming &amp; checkpointing</a:t>
            </a:r>
          </a:p>
          <a:p>
            <a:pPr>
              <a:spcAft>
                <a:spcPts val="1200"/>
              </a:spcAft>
              <a:defRPr sz="1800"/>
            </a:pPr>
            <a:r>
              <a:t>🔧 Plugin Ecosystem: Native functions, OpenAPI, Model Context Protocol</a:t>
            </a:r>
          </a:p>
          <a:p>
            <a:pPr>
              <a:spcAft>
                <a:spcPts val="1200"/>
              </a:spcAft>
              <a:defRPr sz="1800"/>
            </a:pPr>
            <a:r>
              <a:t>🧠 LLM Support: OpenAI, Azure OpenAI, Azure AI Foundry</a:t>
            </a:r>
          </a:p>
          <a:p>
            <a:pPr>
              <a:spcAft>
                <a:spcPts val="1200"/>
              </a:spcAft>
              <a:defRPr sz="1800"/>
            </a:pPr>
            <a:r>
              <a:t>⚙️ Runtime Support: In-process and distributed agent execution</a:t>
            </a:r>
          </a:p>
          <a:p>
            <a:pPr>
              <a:spcAft>
                <a:spcPts val="1200"/>
              </a:spcAft>
              <a:defRPr sz="1800"/>
            </a:pPr>
            <a:r>
              <a:t>🎨 Multimodal: Text, vision, and function calling</a:t>
            </a:r>
          </a:p>
          <a:p>
            <a:pPr>
              <a:spcAft>
                <a:spcPts val="1200"/>
              </a:spcAft>
              <a:defRPr sz="1800"/>
            </a:pPr>
            <a:r>
              <a:t>🔄 Human-in-the-Loop: Interactive approvals and interventions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Architecture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1. Chat Agents - Conversational AI agents with instructions, tools, and state management for focused tasks</a:t>
            </a:r>
          </a:p>
          <a:p>
            <a:pPr>
              <a:spcAft>
                <a:spcPts val="1200"/>
              </a:spcAft>
              <a:defRPr sz="1800"/>
            </a:pPr>
            <a:r>
              <a:t>2. Agent Executors - Wrapper layer that integrates agents into workflows, enabling coordination between multiple agents</a:t>
            </a:r>
          </a:p>
          <a:p>
            <a:pPr>
              <a:spcAft>
                <a:spcPts val="1200"/>
              </a:spcAft>
              <a:defRPr sz="1800"/>
            </a:pPr>
            <a:r>
              <a:t>3. Workflow Builder - Fluent API for creating graph-based orchestrations with edges, streaming, and checkpointing</a:t>
            </a:r>
          </a:p>
          <a:p>
            <a:pPr>
              <a:spcAft>
                <a:spcPts val="1200"/>
              </a:spcAft>
              <a:defRPr sz="1800"/>
            </a:pPr>
            <a:r>
              <a:t>4. Chat Clients - Provider-agnostic abstractions supporting OpenAI, Azure OpenAI, and Azure AI Foundry</a:t>
            </a:r>
          </a:p>
          <a:p>
            <a:pPr>
              <a:spcAft>
                <a:spcPts val="1200"/>
              </a:spcAft>
              <a:defRPr sz="1800"/>
            </a:pPr>
            <a:r>
              <a:t>5. Tools &amp; Plugins - Type-safe function definitions with automatic schema generation for LLM invocation</a:t>
            </a:r>
          </a:p>
          <a:p>
            <a:pPr>
              <a:spcAft>
                <a:spcPts val="1200"/>
              </a:spcAft>
              <a:defRPr sz="1800"/>
            </a:pPr>
            <a:r>
              <a:t>6. Runtime - Flexible execution supporting both in-process agents and distributed multi-agent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Cross-Platform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🐍 Python</a:t>
            </a:r>
          </a:p>
          <a:p>
            <a:pPr>
              <a:defRPr sz="1600"/>
            </a:pPr>
            <a:r>
              <a:t>• Version: 3.10+</a:t>
            </a:r>
          </a:p>
          <a:p>
            <a:pPr>
              <a:defRPr sz="1600"/>
            </a:pPr>
            <a:r>
              <a:t>• Platforms: Windows, macOS, Linux</a:t>
            </a:r>
          </a:p>
          <a:p>
            <a:pPr>
              <a:defRPr sz="1600"/>
            </a:pPr>
            <a:r>
              <a:t>• Package: agent-framework</a:t>
            </a:r>
          </a:p>
          <a:p>
            <a:pPr>
              <a:defRPr sz="1600"/>
            </a:pPr>
            <a:r>
              <a:t>• Extensions: azure-ai, microsoft</a:t>
            </a:r>
          </a:p>
          <a:p>
            <a:pPr>
              <a:defRPr sz="1600"/>
            </a:pPr>
            <a:r>
              <a:t>• Dev Tools: uv, pip, venv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.NET</a:t>
            </a:r>
          </a:p>
          <a:p>
            <a:pPr>
              <a:defRPr sz="1600"/>
            </a:pPr>
            <a:r>
              <a:t>• Versions: .NET 9.0, 8.0, Framework 4.7.2</a:t>
            </a:r>
          </a:p>
          <a:p>
            <a:pPr>
              <a:defRPr sz="1600"/>
            </a:pPr>
            <a:r>
              <a:t>• Platforms: Windows, macOS, Linux</a:t>
            </a:r>
          </a:p>
          <a:p>
            <a:pPr>
              <a:defRPr sz="1600"/>
            </a:pPr>
            <a:r>
              <a:t>• Package: Microsoft.Agents.AI</a:t>
            </a:r>
          </a:p>
          <a:p>
            <a:pPr>
              <a:defRPr sz="1600"/>
            </a:pPr>
            <a:r>
              <a:t>• Extensions: Azure, Abstractions</a:t>
            </a:r>
          </a:p>
          <a:p>
            <a:pPr>
              <a:defRPr sz="1600"/>
            </a:pPr>
            <a:r>
              <a:t>• Dev Tools: dotnet CLI, NuGet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Types of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💬 ChatAgent - Simple conversational agents with tools</a:t>
            </a:r>
          </a:p>
          <a:p>
            <a:pPr>
              <a:spcAft>
                <a:spcPts val="1200"/>
              </a:spcAft>
              <a:defRPr sz="1800"/>
            </a:pPr>
            <a:r>
              <a:t>🔄 AgentExecutor - Agents wrapped for workflows</a:t>
            </a:r>
          </a:p>
          <a:p>
            <a:pPr>
              <a:spcAft>
                <a:spcPts val="1200"/>
              </a:spcAft>
              <a:defRPr sz="1800"/>
            </a:pPr>
            <a:r>
              <a:t>🎯 Custom Executors - Python/C# code executors in workflows</a:t>
            </a:r>
          </a:p>
          <a:p>
            <a:pPr>
              <a:spcAft>
                <a:spcPts val="1200"/>
              </a:spcAft>
              <a:defRPr sz="1800"/>
            </a:pPr>
            <a:r>
              <a:t>🌐 Azure AI Agents - Managed agents with Azure AI Foundry</a:t>
            </a:r>
          </a:p>
          <a:p>
            <a:pPr>
              <a:spcAft>
                <a:spcPts val="1200"/>
              </a:spcAft>
              <a:defRPr sz="1800"/>
            </a:pPr>
            <a:r>
              <a:t>🤖 Azure OpenAI Assistants - Stateful assistants</a:t>
            </a:r>
          </a:p>
          <a:p>
            <a:pPr>
              <a:spcAft>
                <a:spcPts val="1200"/>
              </a:spcAft>
              <a:defRPr sz="1800"/>
            </a:pPr>
            <a:r>
              <a:t>📡 Copilot Studio Agents - Microsoft 365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Multi-Agent Orchestration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🔗 Sequential - Agents execute in order</a:t>
            </a:r>
          </a:p>
          <a:p>
            <a:pPr>
              <a:spcAft>
                <a:spcPts val="1200"/>
              </a:spcAft>
              <a:defRPr sz="1800"/>
            </a:pPr>
            <a:r>
              <a:t>⚡ Concurrent (Fan-out/Fan-in) - Parallel execution</a:t>
            </a:r>
          </a:p>
          <a:p>
            <a:pPr>
              <a:spcAft>
                <a:spcPts val="1200"/>
              </a:spcAft>
              <a:defRPr sz="1800"/>
            </a:pPr>
            <a:r>
              <a:t>🎯 Handoff - Transfer control between agents</a:t>
            </a:r>
          </a:p>
          <a:p>
            <a:pPr>
              <a:spcAft>
                <a:spcPts val="1200"/>
              </a:spcAft>
              <a:defRPr sz="1800"/>
            </a:pPr>
            <a:r>
              <a:t>💬 Group Chat - Multi-agent conversations</a:t>
            </a:r>
          </a:p>
          <a:p>
            <a:pPr>
              <a:spcAft>
                <a:spcPts val="1200"/>
              </a:spcAft>
              <a:defRPr sz="1800"/>
            </a:pPr>
            <a:r>
              <a:t>🌳 Hierarchical - Leader-worker patterns</a:t>
            </a:r>
          </a:p>
          <a:p>
            <a:pPr>
              <a:spcAft>
                <a:spcPts val="1200"/>
              </a:spcAft>
              <a:defRPr sz="1800"/>
            </a:pPr>
            <a:r>
              <a:t>🔄 Conditional Routing - Dynamic agent selection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Graph-Based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/>
            </a:pPr>
            <a:r>
              <a:t>📊 Visual Workflow Builder - Fluent API for graph construction</a:t>
            </a:r>
          </a:p>
          <a:p>
            <a:pPr>
              <a:spcAft>
                <a:spcPts val="1200"/>
              </a:spcAft>
              <a:defRPr sz="1800"/>
            </a:pPr>
            <a:r>
              <a:t>🎬 Streaming Support - Real-time event streaming</a:t>
            </a:r>
          </a:p>
          <a:p>
            <a:pPr>
              <a:spcAft>
                <a:spcPts val="1200"/>
              </a:spcAft>
              <a:defRPr sz="1800"/>
            </a:pPr>
            <a:r>
              <a:t>💾 Checkpointing - Save and restore workflow state</a:t>
            </a:r>
          </a:p>
          <a:p>
            <a:pPr>
              <a:spcAft>
                <a:spcPts val="1200"/>
              </a:spcAft>
              <a:defRPr sz="1800"/>
            </a:pPr>
            <a:r>
              <a:t>⏮️ Time-Travel Debugging - Replay workflow execution</a:t>
            </a:r>
          </a:p>
          <a:p>
            <a:pPr>
              <a:spcAft>
                <a:spcPts val="1200"/>
              </a:spcAft>
              <a:defRPr sz="1800"/>
            </a:pPr>
            <a:r>
              <a:t>🤝 Human-in-the-Loop - Interactive approvals</a:t>
            </a:r>
          </a:p>
          <a:p>
            <a:pPr>
              <a:spcAft>
                <a:spcPts val="1200"/>
              </a:spcAft>
              <a:defRPr sz="1800"/>
            </a:pPr>
            <a:r>
              <a:t>📈 Visualization - Mermaid and GraphViz diagrams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