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sldIdLst>
    <p:sldId id="2076136510" r:id="rId5"/>
    <p:sldId id="2076136514" r:id="rId6"/>
    <p:sldId id="265" r:id="rId7"/>
    <p:sldId id="2076136517" r:id="rId8"/>
    <p:sldId id="20761365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a:srgbClr val="0078D7"/>
    <a:srgbClr val="F2F2F2"/>
    <a:srgbClr val="D83B01"/>
    <a:srgbClr val="005695"/>
    <a:srgbClr val="FEF000"/>
    <a:srgbClr val="6B2929"/>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BC0C3-C9A8-4E11-8B10-052974E90C94}" v="158" dt="2021-12-03T05:54:42.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3392" autoAdjust="0"/>
  </p:normalViewPr>
  <p:slideViewPr>
    <p:cSldViewPr snapToGrid="0">
      <p:cViewPr varScale="1">
        <p:scale>
          <a:sx n="73" d="100"/>
          <a:sy n="73" d="100"/>
        </p:scale>
        <p:origin x="386" y="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E3481-1FD9-4691-9386-6020A60A65C9}"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A9B71-7211-4480-8F60-AF796C8878EE}" type="slidenum">
              <a:rPr lang="en-US" smtClean="0"/>
              <a:t>‹#›</a:t>
            </a:fld>
            <a:endParaRPr lang="en-US"/>
          </a:p>
        </p:txBody>
      </p:sp>
    </p:spTree>
    <p:extLst>
      <p:ext uri="{BB962C8B-B14F-4D97-AF65-F5344CB8AC3E}">
        <p14:creationId xmlns:p14="http://schemas.microsoft.com/office/powerpoint/2010/main" val="9558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7A9B71-7211-4480-8F60-AF796C8878EE}" type="slidenum">
              <a:rPr lang="en-US" smtClean="0"/>
              <a:t>1</a:t>
            </a:fld>
            <a:endParaRPr lang="en-US"/>
          </a:p>
        </p:txBody>
      </p:sp>
    </p:spTree>
    <p:extLst>
      <p:ext uri="{BB962C8B-B14F-4D97-AF65-F5344CB8AC3E}">
        <p14:creationId xmlns:p14="http://schemas.microsoft.com/office/powerpoint/2010/main" val="352930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A9B71-7211-4480-8F60-AF796C8878EE}" type="slidenum">
              <a:rPr lang="en-US" smtClean="0"/>
              <a:t>2</a:t>
            </a:fld>
            <a:endParaRPr lang="en-US"/>
          </a:p>
        </p:txBody>
      </p:sp>
    </p:spTree>
    <p:extLst>
      <p:ext uri="{BB962C8B-B14F-4D97-AF65-F5344CB8AC3E}">
        <p14:creationId xmlns:p14="http://schemas.microsoft.com/office/powerpoint/2010/main" val="162259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A9B71-7211-4480-8F60-AF796C8878EE}" type="slidenum">
              <a:rPr lang="en-US" smtClean="0"/>
              <a:t>3</a:t>
            </a:fld>
            <a:endParaRPr lang="en-US"/>
          </a:p>
        </p:txBody>
      </p:sp>
    </p:spTree>
    <p:extLst>
      <p:ext uri="{BB962C8B-B14F-4D97-AF65-F5344CB8AC3E}">
        <p14:creationId xmlns:p14="http://schemas.microsoft.com/office/powerpoint/2010/main" val="335234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A9B71-7211-4480-8F60-AF796C8878EE}" type="slidenum">
              <a:rPr lang="en-US" smtClean="0"/>
              <a:t>4</a:t>
            </a:fld>
            <a:endParaRPr lang="en-US"/>
          </a:p>
        </p:txBody>
      </p:sp>
    </p:spTree>
    <p:extLst>
      <p:ext uri="{BB962C8B-B14F-4D97-AF65-F5344CB8AC3E}">
        <p14:creationId xmlns:p14="http://schemas.microsoft.com/office/powerpoint/2010/main" val="300154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7A9B71-7211-4480-8F60-AF796C8878EE}" type="slidenum">
              <a:rPr lang="en-US" smtClean="0"/>
              <a:t>5</a:t>
            </a:fld>
            <a:endParaRPr lang="en-US"/>
          </a:p>
        </p:txBody>
      </p:sp>
    </p:spTree>
    <p:extLst>
      <p:ext uri="{BB962C8B-B14F-4D97-AF65-F5344CB8AC3E}">
        <p14:creationId xmlns:p14="http://schemas.microsoft.com/office/powerpoint/2010/main" val="237122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1884-C1D8-4EBB-BC24-E66A0331C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812734-BDAB-4087-AD1C-40DC4AFF0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B89B5-30EF-4D28-BC1E-BC2DE535AD0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BEB6FDE3-79BE-4A83-A0CF-47558E4FE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F8581-D98E-41E2-93EE-9F1B6DA28F6C}"/>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364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B8EA-7D86-4913-B4B2-B52E5F0F0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81960E-7E32-492D-A8AB-CF964E5FA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E7300-1B56-4CFD-8162-202C996A58C8}"/>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19345814-E53D-4668-94B0-8EF51FBE8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2E6A-43C3-45B1-89AA-3E59EC01C472}"/>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360486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1D507-AB74-41E6-8976-7403A75A6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6D98AC-8586-434C-B6A0-ADA60E290E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A1F7-1AF0-4094-8625-1814854B6FE5}"/>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94460440-EAA2-4EEB-AC8C-2E8BEED67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343C5-DBF2-4D2A-B3BF-CFDADE6D5EAE}"/>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57159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Geo 4">
    <p:bg>
      <p:bgPr>
        <a:solidFill>
          <a:schemeClr val="bg1"/>
        </a:solidFill>
        <a:effectLst/>
      </p:bgPr>
    </p:bg>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CF777754-78D6-41A5-8D55-405368388DEC}"/>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014622" y="510540"/>
            <a:ext cx="5836920" cy="5836920"/>
          </a:xfrm>
          <a:prstGeom prst="rect">
            <a:avLst/>
          </a:prstGeom>
        </p:spPr>
      </p:pic>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Speaker title</a:t>
            </a:r>
          </a:p>
        </p:txBody>
      </p:sp>
      <p:sp>
        <p:nvSpPr>
          <p:cNvPr id="9" name="Text Placeholder 4">
            <a:extLst>
              <a:ext uri="{FF2B5EF4-FFF2-40B4-BE49-F238E27FC236}">
                <a16:creationId xmlns:a16="http://schemas.microsoft.com/office/drawing/2014/main" id="{917FE613-4634-DA48-AB6F-1E627297CBAD}"/>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pic>
        <p:nvPicPr>
          <p:cNvPr id="10" name="Picture 9">
            <a:extLst>
              <a:ext uri="{FF2B5EF4-FFF2-40B4-BE49-F238E27FC236}">
                <a16:creationId xmlns:a16="http://schemas.microsoft.com/office/drawing/2014/main" id="{BF7DBCB4-254E-46F6-A6A0-6DD624AFBE42}"/>
              </a:ext>
            </a:extLst>
          </p:cNvPr>
          <p:cNvPicPr>
            <a:picLocks noChangeAspect="1"/>
          </p:cNvPicPr>
          <p:nvPr userDrawn="1"/>
        </p:nvPicPr>
        <p:blipFill>
          <a:blip r:embed="rId3"/>
          <a:stretch>
            <a:fillRect/>
          </a:stretch>
        </p:blipFill>
        <p:spPr>
          <a:xfrm>
            <a:off x="293688" y="298375"/>
            <a:ext cx="2622570" cy="867436"/>
          </a:xfrm>
          <a:prstGeom prst="rect">
            <a:avLst/>
          </a:prstGeom>
        </p:spPr>
      </p:pic>
      <p:sp>
        <p:nvSpPr>
          <p:cNvPr id="12" name="Title 1">
            <a:extLst>
              <a:ext uri="{FF2B5EF4-FFF2-40B4-BE49-F238E27FC236}">
                <a16:creationId xmlns:a16="http://schemas.microsoft.com/office/drawing/2014/main" id="{88F16FE3-942E-49EF-9BC0-959403DD84FE}"/>
              </a:ext>
            </a:extLst>
          </p:cNvPr>
          <p:cNvSpPr>
            <a:spLocks noGrp="1"/>
          </p:cNvSpPr>
          <p:nvPr>
            <p:ph type="title" hasCustomPrompt="1"/>
          </p:nvPr>
        </p:nvSpPr>
        <p:spPr>
          <a:xfrm>
            <a:off x="584200" y="2425780"/>
            <a:ext cx="4178300" cy="1107996"/>
          </a:xfrm>
          <a:noFill/>
        </p:spPr>
        <p:txBody>
          <a:bodyPr wrap="square"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1387531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4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03A5-75C7-4CBB-BB78-B7A7E478F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DF346-C6FB-49DE-80DB-3C63A8231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8C071-2CB4-42F2-AFBA-8257196E0D6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C3F16E0B-79DF-455C-929D-A01AAC85E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56CF2-5987-406A-B635-743DD85D6F93}"/>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60359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AE2F-28FC-4E07-A9B7-0582F3A991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7DE287-3A92-428C-AAF5-597F5B5CB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35EC3-FDCA-4B48-8993-0DA84A1E415A}"/>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DC6ABC82-DD06-488A-BC86-563FA3B83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8B24B-7BAF-46BA-B94B-73B6A108D187}"/>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24402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E1B5-524B-4BDC-9BDC-DA0B5122A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0C20D-4DB5-440F-B36B-A2C3ADEE4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584AF-3FD3-47D2-AFF1-41128B97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1EEF4-8685-4102-A6A4-0F5AF2AC71D9}"/>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3CC4143A-B35E-4EBF-8CDA-4DBD7F37B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C1DE6-9094-4C01-AA0F-417F5302A27F}"/>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102340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026C-CAB3-4E59-A0BD-1E8BE9BD7E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D683B-876D-4DA4-89CA-6B4FE58D6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4AF1E-FBBF-4E0D-A39D-EFEBCD90C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6F21D-0756-4259-8F81-8078FEF76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F1412E-51DC-4BFC-A808-6C2E2A642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EE22D4-C123-4C78-91E5-1426D13396A7}"/>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8" name="Footer Placeholder 7">
            <a:extLst>
              <a:ext uri="{FF2B5EF4-FFF2-40B4-BE49-F238E27FC236}">
                <a16:creationId xmlns:a16="http://schemas.microsoft.com/office/drawing/2014/main" id="{563B2439-1AD0-421E-9AB5-A1B3739F04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BE3CD6-7CFB-4700-8D29-FDB2763C97E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46567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4FFC-674D-4E78-A719-A7395699B9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E63AE8-C371-4C20-856F-1F0CFA82269B}"/>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4" name="Footer Placeholder 3">
            <a:extLst>
              <a:ext uri="{FF2B5EF4-FFF2-40B4-BE49-F238E27FC236}">
                <a16:creationId xmlns:a16="http://schemas.microsoft.com/office/drawing/2014/main" id="{C616C3A7-D7BD-4FF2-B3FF-30A3DEC18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48A94-B5DC-4155-B777-508006F06EB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8493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69D6D-CE28-4F93-B218-EBA9D4A3C74E}"/>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3" name="Footer Placeholder 2">
            <a:extLst>
              <a:ext uri="{FF2B5EF4-FFF2-40B4-BE49-F238E27FC236}">
                <a16:creationId xmlns:a16="http://schemas.microsoft.com/office/drawing/2014/main" id="{7BF02ABE-4DB6-4F9D-AE6E-AE5DBD745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A2E9C-EC93-40D9-B649-22FBA03F7F24}"/>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94643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B05B-D1BC-403B-9669-BEF53543A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5E8B5-E0B8-40C4-AA8F-E1C09B267D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EFE9C8-CCA6-4938-8B1B-9AEADBEA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C3275-6485-43EA-81BE-124828928093}"/>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697AE506-DAD6-4C67-A733-FD7222A31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EFBB8-313D-4966-B7B1-4BA27B3D929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79191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13A9-EFC5-4CF1-854B-C8EFBBC7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123C1-5001-4FA6-859B-403382460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56EF1-E230-42F6-9CDA-11F7490BD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F8A01-DB80-44F3-853C-990B6CA529DD}"/>
              </a:ext>
            </a:extLst>
          </p:cNvPr>
          <p:cNvSpPr>
            <a:spLocks noGrp="1"/>
          </p:cNvSpPr>
          <p:nvPr>
            <p:ph type="dt" sz="half" idx="10"/>
          </p:nvPr>
        </p:nvSpPr>
        <p:spPr/>
        <p:txBody>
          <a:bodyPr/>
          <a:lstStyle/>
          <a:p>
            <a:fld id="{FE18CB83-4462-41FF-BE30-EAAC809E5986}" type="datetimeFigureOut">
              <a:rPr lang="en-US" smtClean="0"/>
              <a:t>12/6/2021</a:t>
            </a:fld>
            <a:endParaRPr lang="en-US"/>
          </a:p>
        </p:txBody>
      </p:sp>
      <p:sp>
        <p:nvSpPr>
          <p:cNvPr id="6" name="Footer Placeholder 5">
            <a:extLst>
              <a:ext uri="{FF2B5EF4-FFF2-40B4-BE49-F238E27FC236}">
                <a16:creationId xmlns:a16="http://schemas.microsoft.com/office/drawing/2014/main" id="{E7A2260D-435F-45FC-94A5-AE8564F07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4B079-157A-4B84-9C4C-286B72893E58}"/>
              </a:ext>
            </a:extLst>
          </p:cNvPr>
          <p:cNvSpPr>
            <a:spLocks noGrp="1"/>
          </p:cNvSpPr>
          <p:nvPr>
            <p:ph type="sldNum" sz="quarter" idx="12"/>
          </p:nvPr>
        </p:nvSpPr>
        <p:spPr/>
        <p:txBody>
          <a:bodyPr/>
          <a:lstStyle/>
          <a:p>
            <a:fld id="{2A17CED0-6345-4709-B87B-5BA10018B5F1}" type="slidenum">
              <a:rPr lang="en-US" smtClean="0"/>
              <a:t>‹#›</a:t>
            </a:fld>
            <a:endParaRPr lang="en-US"/>
          </a:p>
        </p:txBody>
      </p:sp>
    </p:spTree>
    <p:extLst>
      <p:ext uri="{BB962C8B-B14F-4D97-AF65-F5344CB8AC3E}">
        <p14:creationId xmlns:p14="http://schemas.microsoft.com/office/powerpoint/2010/main" val="253977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3B596-434A-4D74-B59C-CF42E7799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633D3-D4F8-469F-9824-22C30B517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770C4-F5E7-4836-97DB-0F14F74D4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8CB83-4462-41FF-BE30-EAAC809E5986}" type="datetimeFigureOut">
              <a:rPr lang="en-US" smtClean="0"/>
              <a:t>12/6/2021</a:t>
            </a:fld>
            <a:endParaRPr lang="en-US"/>
          </a:p>
        </p:txBody>
      </p:sp>
      <p:sp>
        <p:nvSpPr>
          <p:cNvPr id="5" name="Footer Placeholder 4">
            <a:extLst>
              <a:ext uri="{FF2B5EF4-FFF2-40B4-BE49-F238E27FC236}">
                <a16:creationId xmlns:a16="http://schemas.microsoft.com/office/drawing/2014/main" id="{5140E965-69D3-4B2C-B94D-6B686C4A2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86EEE-D25B-4ECE-8FC6-474DE80E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7CED0-6345-4709-B87B-5BA10018B5F1}" type="slidenum">
              <a:rPr lang="en-US" smtClean="0"/>
              <a:t>‹#›</a:t>
            </a:fld>
            <a:endParaRPr lang="en-US"/>
          </a:p>
        </p:txBody>
      </p:sp>
    </p:spTree>
    <p:extLst>
      <p:ext uri="{BB962C8B-B14F-4D97-AF65-F5344CB8AC3E}">
        <p14:creationId xmlns:p14="http://schemas.microsoft.com/office/powerpoint/2010/main" val="3928561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hyperlink" Target="mailto:AzureStackHCIDeals@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hyperlink" Target="https://aka.ms/azurestackhcicatalog" TargetMode="External"/><Relationship Id="rId5" Type="http://schemas.openxmlformats.org/officeDocument/2006/relationships/image" Target="../media/image5.png"/><Relationship Id="rId10" Type="http://schemas.openxmlformats.org/officeDocument/2006/relationships/hyperlink" Target="http://www.azure.com/hci" TargetMode="External"/><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923330AA-E801-4805-BEDD-55FADC25A2D1}"/>
              </a:ext>
            </a:extLst>
          </p:cNvPr>
          <p:cNvSpPr>
            <a:spLocks noGrp="1"/>
          </p:cNvSpPr>
          <p:nvPr>
            <p:ph type="title"/>
          </p:nvPr>
        </p:nvSpPr>
        <p:spPr>
          <a:xfrm>
            <a:off x="872329" y="1956508"/>
            <a:ext cx="5050306" cy="2326791"/>
          </a:xfrm>
        </p:spPr>
        <p:txBody>
          <a:bodyPr/>
          <a:lstStyle/>
          <a:p>
            <a:pPr algn="ctr">
              <a:spcBef>
                <a:spcPts val="600"/>
              </a:spcBef>
              <a:spcAft>
                <a:spcPts val="600"/>
              </a:spcAft>
            </a:pPr>
            <a:r>
              <a:rPr lang="en-US" dirty="0">
                <a:latin typeface="Segoe UI"/>
                <a:cs typeface="Segoe UI"/>
              </a:rPr>
              <a:t>Azure Stack HCI </a:t>
            </a:r>
            <a:br>
              <a:rPr lang="en-US" dirty="0">
                <a:latin typeface="Segoe UI"/>
                <a:cs typeface="Segoe UI"/>
              </a:rPr>
            </a:br>
            <a:r>
              <a:rPr lang="en-US" dirty="0">
                <a:solidFill>
                  <a:schemeClr val="tx1"/>
                </a:solidFill>
                <a:latin typeface="Segoe UI"/>
                <a:cs typeface="Segoe UI"/>
              </a:rPr>
              <a:t>Tele-sales Guide for Distributors</a:t>
            </a:r>
            <a:br>
              <a:rPr lang="en-US" dirty="0">
                <a:solidFill>
                  <a:schemeClr val="tx1"/>
                </a:solidFill>
                <a:latin typeface="Segoe UI"/>
                <a:cs typeface="Segoe UI"/>
              </a:rPr>
            </a:br>
            <a:br>
              <a:rPr lang="en-US" dirty="0">
                <a:solidFill>
                  <a:schemeClr val="tx1"/>
                </a:solidFill>
                <a:latin typeface="Segoe UI"/>
                <a:cs typeface="Segoe UI"/>
              </a:rPr>
            </a:br>
            <a:r>
              <a:rPr lang="en-US" sz="2400" dirty="0">
                <a:solidFill>
                  <a:schemeClr val="tx1"/>
                </a:solidFill>
                <a:latin typeface="Segoe UI"/>
                <a:cs typeface="Segoe UI"/>
              </a:rPr>
              <a:t>November 2021 Feature Update</a:t>
            </a:r>
          </a:p>
        </p:txBody>
      </p:sp>
      <p:sp>
        <p:nvSpPr>
          <p:cNvPr id="5" name="TextBox 4">
            <a:extLst>
              <a:ext uri="{FF2B5EF4-FFF2-40B4-BE49-F238E27FC236}">
                <a16:creationId xmlns:a16="http://schemas.microsoft.com/office/drawing/2014/main" id="{5787525D-D397-41E2-A208-953C93B2FDEE}"/>
              </a:ext>
            </a:extLst>
          </p:cNvPr>
          <p:cNvSpPr txBox="1"/>
          <p:nvPr/>
        </p:nvSpPr>
        <p:spPr>
          <a:xfrm>
            <a:off x="1217757" y="5853234"/>
            <a:ext cx="4359450" cy="369332"/>
          </a:xfrm>
          <a:prstGeom prst="rect">
            <a:avLst/>
          </a:prstGeom>
          <a:noFill/>
        </p:spPr>
        <p:txBody>
          <a:bodyPr wrap="square" lIns="91440" tIns="45720" rIns="91440" bIns="45720" rtlCol="0" anchor="t">
            <a:spAutoFit/>
          </a:bodyPr>
          <a:lstStyle/>
          <a:p>
            <a:pPr algn="ctr"/>
            <a:r>
              <a:rPr lang="en-US">
                <a:solidFill>
                  <a:srgbClr val="FF0000"/>
                </a:solidFill>
                <a:latin typeface="Segoe UI"/>
                <a:cs typeface="Segoe UI"/>
              </a:rPr>
              <a:t>For Microsoft distributors under NDA</a:t>
            </a:r>
            <a:endParaRPr lang="en-US">
              <a:cs typeface="Calibri" panose="020F0502020204030204"/>
            </a:endParaRPr>
          </a:p>
        </p:txBody>
      </p:sp>
    </p:spTree>
    <p:extLst>
      <p:ext uri="{BB962C8B-B14F-4D97-AF65-F5344CB8AC3E}">
        <p14:creationId xmlns:p14="http://schemas.microsoft.com/office/powerpoint/2010/main" val="7517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F6471BD8-DB2D-41BE-85EE-1A4EF72E1586}"/>
              </a:ext>
              <a:ext uri="{C183D7F6-B498-43B3-948B-1728B52AA6E4}">
                <adec:decorative xmlns:adec="http://schemas.microsoft.com/office/drawing/2017/decorative" val="1"/>
              </a:ext>
            </a:extLst>
          </p:cNvPr>
          <p:cNvSpPr txBox="1">
            <a:spLocks/>
          </p:cNvSpPr>
          <p:nvPr/>
        </p:nvSpPr>
        <p:spPr>
          <a:xfrm>
            <a:off x="0" y="0"/>
            <a:ext cx="12200957" cy="148943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endParaRPr lang="en-US" sz="2000">
              <a:solidFill>
                <a:schemeClr val="bg1"/>
              </a:solidFill>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34430"/>
            <a:ext cx="2099362" cy="299072"/>
          </a:xfrm>
          <a:prstGeom prst="rect">
            <a:avLst/>
          </a:prstGeom>
        </p:spPr>
      </p:pic>
      <p:sp>
        <p:nvSpPr>
          <p:cNvPr id="14" name="Title 1">
            <a:extLst>
              <a:ext uri="{FF2B5EF4-FFF2-40B4-BE49-F238E27FC236}">
                <a16:creationId xmlns:a16="http://schemas.microsoft.com/office/drawing/2014/main" id="{FF6A3C18-7B6A-4DF4-8DE7-2556D54C5FF6}"/>
              </a:ext>
              <a:ext uri="{C183D7F6-B498-43B3-948B-1728B52AA6E4}">
                <adec:decorative xmlns:adec="http://schemas.microsoft.com/office/drawing/2017/decorative" val="1"/>
              </a:ext>
            </a:extLst>
          </p:cNvPr>
          <p:cNvSpPr txBox="1">
            <a:spLocks/>
          </p:cNvSpPr>
          <p:nvPr/>
        </p:nvSpPr>
        <p:spPr>
          <a:xfrm>
            <a:off x="214469" y="134593"/>
            <a:ext cx="3578724" cy="1294366"/>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dirty="0">
                <a:solidFill>
                  <a:srgbClr val="50E6FF"/>
                </a:solidFill>
                <a:latin typeface="Segoe UI" panose="020B0502040204020203" pitchFamily="34" charset="0"/>
                <a:cs typeface="Segoe UI" panose="020B0502040204020203" pitchFamily="34" charset="0"/>
              </a:rPr>
              <a:t>Azure Stack HCI </a:t>
            </a:r>
            <a:endParaRPr lang="en-US" sz="2400" dirty="0">
              <a:solidFill>
                <a:schemeClr val="bg1"/>
              </a:solidFill>
              <a:latin typeface="Segoe UI" panose="020B0502040204020203" pitchFamily="34" charset="0"/>
              <a:cs typeface="Segoe UI" panose="020B0502040204020203" pitchFamily="34" charset="0"/>
            </a:endParaRPr>
          </a:p>
          <a:p>
            <a:pPr algn="l">
              <a:lnSpc>
                <a:spcPct val="100000"/>
              </a:lnSpc>
            </a:pPr>
            <a:r>
              <a:rPr lang="en-US" sz="2400" dirty="0">
                <a:solidFill>
                  <a:schemeClr val="bg1"/>
                </a:solidFill>
                <a:latin typeface="Segoe UI" panose="020B0502040204020203" pitchFamily="34" charset="0"/>
                <a:cs typeface="Segoe UI" panose="020B0502040204020203" pitchFamily="34" charset="0"/>
              </a:rPr>
              <a:t>Tele-sales Guide for </a:t>
            </a:r>
            <a:r>
              <a:rPr lang="en-US" sz="2400" spc="-100" dirty="0">
                <a:solidFill>
                  <a:schemeClr val="bg1"/>
                </a:solidFill>
                <a:latin typeface="Segoe UI" panose="020B0502040204020203" pitchFamily="34" charset="0"/>
                <a:cs typeface="Segoe UI" panose="020B0502040204020203" pitchFamily="34" charset="0"/>
              </a:rPr>
              <a:t>Distributors</a:t>
            </a:r>
            <a:endParaRPr lang="en-US" sz="2400" dirty="0">
              <a:solidFill>
                <a:schemeClr val="bg1"/>
              </a:solidFill>
              <a:latin typeface="Segoe UI" panose="020B0502040204020203" pitchFamily="34" charset="0"/>
              <a:cs typeface="Segoe UI" panose="020B0502040204020203" pitchFamily="34" charset="0"/>
            </a:endParaRPr>
          </a:p>
        </p:txBody>
      </p:sp>
      <p:sp>
        <p:nvSpPr>
          <p:cNvPr id="19" name="Title 1">
            <a:extLst>
              <a:ext uri="{FF2B5EF4-FFF2-40B4-BE49-F238E27FC236}">
                <a16:creationId xmlns:a16="http://schemas.microsoft.com/office/drawing/2014/main" id="{9008D3E8-92D5-4137-A8EB-C0E4F7B3A6F6}"/>
              </a:ext>
              <a:ext uri="{C183D7F6-B498-43B3-948B-1728B52AA6E4}">
                <adec:decorative xmlns:adec="http://schemas.microsoft.com/office/drawing/2017/decorative" val="1"/>
              </a:ext>
            </a:extLst>
          </p:cNvPr>
          <p:cNvSpPr txBox="1">
            <a:spLocks noGrp="1"/>
          </p:cNvSpPr>
          <p:nvPr>
            <p:ph type="title" idx="4294967295"/>
          </p:nvPr>
        </p:nvSpPr>
        <p:spPr>
          <a:xfrm>
            <a:off x="4781266" y="482149"/>
            <a:ext cx="2046552" cy="316428"/>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a:noFill/>
                </a:ln>
                <a:solidFill>
                  <a:srgbClr val="50E6FF"/>
                </a:solidFill>
                <a:effectLst/>
                <a:uLnTx/>
                <a:uFillTx/>
                <a:latin typeface="Segoe UI" panose="020B0502040204020203" pitchFamily="34" charset="0"/>
                <a:ea typeface="+mj-ea"/>
                <a:cs typeface="Segoe UI" panose="020B0502040204020203" pitchFamily="34" charset="0"/>
              </a:rPr>
              <a:t>How to use</a:t>
            </a:r>
          </a:p>
        </p:txBody>
      </p:sp>
      <p:sp>
        <p:nvSpPr>
          <p:cNvPr id="16" name="Title 1">
            <a:extLst>
              <a:ext uri="{FF2B5EF4-FFF2-40B4-BE49-F238E27FC236}">
                <a16:creationId xmlns:a16="http://schemas.microsoft.com/office/drawing/2014/main" id="{37267D22-B4A2-4D3D-BA94-1F47D484AADC}"/>
              </a:ext>
              <a:ext uri="{C183D7F6-B498-43B3-948B-1728B52AA6E4}">
                <adec:decorative xmlns:adec="http://schemas.microsoft.com/office/drawing/2017/decorative" val="1"/>
              </a:ext>
            </a:extLst>
          </p:cNvPr>
          <p:cNvSpPr txBox="1">
            <a:spLocks/>
          </p:cNvSpPr>
          <p:nvPr/>
        </p:nvSpPr>
        <p:spPr>
          <a:xfrm>
            <a:off x="4781266" y="820254"/>
            <a:ext cx="7023774" cy="60217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rgbClr val="FFFFFF"/>
                </a:solidFill>
                <a:latin typeface="Segoe UI"/>
                <a:cs typeface="Segoe UI"/>
              </a:rPr>
              <a:t>Use this guide to educate you</a:t>
            </a:r>
            <a:r>
              <a:rPr lang="en-US" sz="1000" dirty="0">
                <a:solidFill>
                  <a:schemeClr val="bg1"/>
                </a:solidFill>
                <a:latin typeface="Segoe UI"/>
                <a:cs typeface="Segoe UI"/>
              </a:rPr>
              <a:t>r resellers abou</a:t>
            </a:r>
            <a:r>
              <a:rPr lang="en-US" sz="1000" dirty="0">
                <a:solidFill>
                  <a:srgbClr val="FFFFFF"/>
                </a:solidFill>
                <a:latin typeface="Segoe UI"/>
                <a:cs typeface="Segoe UI"/>
              </a:rPr>
              <a:t>t the value of Azure Stack HCI and the benefits of Hyperconverged Infrastructure (HCI) overall. All businesses can benefit from reduced costs with increased efficiency, extended cloud capabilities, and modernization with a wide variety of hardware choices. </a:t>
            </a:r>
            <a:endParaRPr lang="en-US" sz="1000" dirty="0">
              <a:solidFill>
                <a:srgbClr val="FFFFFF"/>
              </a:solidFill>
              <a:latin typeface="Segoe UI"/>
              <a:cs typeface="Segoe UI" panose="020B0502040204020203" pitchFamily="34" charset="0"/>
            </a:endParaRPr>
          </a:p>
        </p:txBody>
      </p:sp>
      <p:sp>
        <p:nvSpPr>
          <p:cNvPr id="15" name="Title 1">
            <a:extLst>
              <a:ext uri="{FF2B5EF4-FFF2-40B4-BE49-F238E27FC236}">
                <a16:creationId xmlns:a16="http://schemas.microsoft.com/office/drawing/2014/main" id="{6D446316-BFF9-4633-9E5C-07A6EF8AD21D}"/>
              </a:ext>
              <a:ext uri="{C183D7F6-B498-43B3-948B-1728B52AA6E4}">
                <adec:decorative xmlns:adec="http://schemas.microsoft.com/office/drawing/2017/decorative" val="1"/>
              </a:ext>
            </a:extLst>
          </p:cNvPr>
          <p:cNvSpPr txBox="1">
            <a:spLocks/>
          </p:cNvSpPr>
          <p:nvPr/>
        </p:nvSpPr>
        <p:spPr>
          <a:xfrm>
            <a:off x="87320" y="1493414"/>
            <a:ext cx="2008770"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0078D7"/>
                </a:solidFill>
                <a:latin typeface="Segoe UI Light"/>
                <a:cs typeface="Segoe UI Light"/>
              </a:rPr>
              <a:t>Target audience </a:t>
            </a:r>
          </a:p>
        </p:txBody>
      </p:sp>
      <p:sp>
        <p:nvSpPr>
          <p:cNvPr id="4" name="TextBox 3">
            <a:extLst>
              <a:ext uri="{FF2B5EF4-FFF2-40B4-BE49-F238E27FC236}">
                <a16:creationId xmlns:a16="http://schemas.microsoft.com/office/drawing/2014/main" id="{38C731BD-10E7-455F-AC5F-890FB1D586E0}"/>
              </a:ext>
              <a:ext uri="{C183D7F6-B498-43B3-948B-1728B52AA6E4}">
                <adec:decorative xmlns:adec="http://schemas.microsoft.com/office/drawing/2017/decorative" val="1"/>
              </a:ext>
            </a:extLst>
          </p:cNvPr>
          <p:cNvSpPr txBox="1"/>
          <p:nvPr/>
        </p:nvSpPr>
        <p:spPr>
          <a:xfrm>
            <a:off x="87320" y="1761463"/>
            <a:ext cx="451066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solidFill>
                  <a:srgbClr val="000000"/>
                </a:solidFill>
                <a:latin typeface="Segoe UI"/>
                <a:cs typeface="Segoe UI"/>
              </a:rPr>
              <a:t>Reseller customers will typically be Senior IT Executives that have significant influence on the decision to invest in and deploy HCI. The target audience includes IT administrators as well as other technical and business decision makers</a:t>
            </a:r>
            <a:r>
              <a:rPr lang="en-US" sz="900" b="0" i="0" dirty="0">
                <a:solidFill>
                  <a:srgbClr val="000000"/>
                </a:solidFill>
                <a:effectLst/>
                <a:latin typeface="source-serif-pro"/>
              </a:rPr>
              <a:t>—</a:t>
            </a:r>
            <a:r>
              <a:rPr lang="en-US" sz="900" dirty="0">
                <a:solidFill>
                  <a:srgbClr val="000000"/>
                </a:solidFill>
                <a:latin typeface="Segoe UI"/>
                <a:cs typeface="Segoe UI"/>
              </a:rPr>
              <a:t>in enterprise as well as SMB</a:t>
            </a:r>
            <a:r>
              <a:rPr lang="en-US" sz="900" b="0" i="0" dirty="0">
                <a:solidFill>
                  <a:srgbClr val="000000"/>
                </a:solidFill>
                <a:effectLst/>
                <a:latin typeface="source-serif-pro"/>
              </a:rPr>
              <a:t>—</a:t>
            </a:r>
            <a:r>
              <a:rPr lang="en-US" sz="900" dirty="0">
                <a:solidFill>
                  <a:srgbClr val="000000"/>
                </a:solidFill>
                <a:latin typeface="Segoe UI"/>
                <a:cs typeface="Segoe UI"/>
              </a:rPr>
              <a:t>and spans across industries such as retail, financial institutions, and more.</a:t>
            </a:r>
          </a:p>
        </p:txBody>
      </p:sp>
      <p:sp>
        <p:nvSpPr>
          <p:cNvPr id="22" name="Title 1">
            <a:extLst>
              <a:ext uri="{FF2B5EF4-FFF2-40B4-BE49-F238E27FC236}">
                <a16:creationId xmlns:a16="http://schemas.microsoft.com/office/drawing/2014/main" id="{2D013C06-C13F-4C61-9C8C-639D9F536A50}"/>
              </a:ext>
              <a:ext uri="{C183D7F6-B498-43B3-948B-1728B52AA6E4}">
                <adec:decorative xmlns:adec="http://schemas.microsoft.com/office/drawing/2017/decorative" val="1"/>
              </a:ext>
            </a:extLst>
          </p:cNvPr>
          <p:cNvSpPr txBox="1">
            <a:spLocks/>
          </p:cNvSpPr>
          <p:nvPr/>
        </p:nvSpPr>
        <p:spPr>
          <a:xfrm>
            <a:off x="87320" y="2554529"/>
            <a:ext cx="2999370"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0078D7"/>
                </a:solidFill>
                <a:latin typeface="Segoe UI Light"/>
                <a:cs typeface="Segoe UI Light"/>
              </a:rPr>
              <a:t>Quick selling tips for resellers</a:t>
            </a:r>
            <a:endParaRPr lang="en-US" sz="1400" b="1" dirty="0">
              <a:solidFill>
                <a:srgbClr val="0078D7"/>
              </a:solidFill>
              <a:latin typeface="Segoe UI Light" panose="020B0502040204020203" pitchFamily="34" charset="0"/>
              <a:cs typeface="Segoe UI Light" panose="020B0502040204020203" pitchFamily="34" charset="0"/>
            </a:endParaRPr>
          </a:p>
        </p:txBody>
      </p:sp>
      <p:sp>
        <p:nvSpPr>
          <p:cNvPr id="17" name="Title 1">
            <a:extLst>
              <a:ext uri="{FF2B5EF4-FFF2-40B4-BE49-F238E27FC236}">
                <a16:creationId xmlns:a16="http://schemas.microsoft.com/office/drawing/2014/main" id="{EFA6EF65-96E1-4BE4-B7C7-8B89D23F2173}"/>
              </a:ext>
              <a:ext uri="{C183D7F6-B498-43B3-948B-1728B52AA6E4}">
                <adec:decorative xmlns:adec="http://schemas.microsoft.com/office/drawing/2017/decorative" val="1"/>
              </a:ext>
            </a:extLst>
          </p:cNvPr>
          <p:cNvSpPr txBox="1">
            <a:spLocks/>
          </p:cNvSpPr>
          <p:nvPr/>
        </p:nvSpPr>
        <p:spPr>
          <a:xfrm>
            <a:off x="87321" y="2875214"/>
            <a:ext cx="4389146" cy="390090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Promote the value of the Azure Stack HCI subscription with the new feature update including new capabilities for GPUs, new workloads such as AVD, new management scenarios and much more - bringing strategic differentiation over competitive products.  </a:t>
            </a:r>
          </a:p>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Focus on simplification of operations with an easy-to-manage solution that integrates with the existing environment and popular third-party solutions and flexible hardware deployment. </a:t>
            </a:r>
            <a:endParaRPr lang="en-US" sz="900" dirty="0">
              <a:solidFill>
                <a:schemeClr val="tx1">
                  <a:lumMod val="75000"/>
                  <a:lumOff val="25000"/>
                </a:schemeClr>
              </a:solidFill>
              <a:latin typeface="Segoe UI" panose="020B0502040204020203" pitchFamily="34" charset="0"/>
              <a:cs typeface="Segoe UI" panose="020B0502040204020203" pitchFamily="34" charset="0"/>
            </a:endParaRPr>
          </a:p>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Showcase Azure integration, reduce hybrid deployment complexity and leverage suite of Azure services to enhance</a:t>
            </a:r>
            <a:r>
              <a:rPr lang="en-US" sz="900" dirty="0">
                <a:solidFill>
                  <a:schemeClr val="tx1">
                    <a:lumMod val="65000"/>
                    <a:lumOff val="35000"/>
                  </a:schemeClr>
                </a:solidFill>
                <a:latin typeface="Segoe UI"/>
                <a:cs typeface="Segoe UI"/>
              </a:rPr>
              <a:t> on-prem solution. </a:t>
            </a:r>
            <a:endParaRPr lang="en-US" sz="900" dirty="0">
              <a:solidFill>
                <a:schemeClr val="tx1">
                  <a:lumMod val="65000"/>
                  <a:lumOff val="35000"/>
                </a:schemeClr>
              </a:solidFill>
              <a:latin typeface="Segoe UI" panose="020B0502040204020203" pitchFamily="34" charset="0"/>
              <a:cs typeface="Segoe UI" panose="020B0502040204020203" pitchFamily="34" charset="0"/>
            </a:endParaRPr>
          </a:p>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65000"/>
                    <a:lumOff val="35000"/>
                  </a:schemeClr>
                </a:solidFill>
                <a:latin typeface="Segoe UI"/>
                <a:cs typeface="Segoe UI"/>
              </a:rPr>
              <a:t>Discuss the benefit of increased security from Azure Stack HCI and the additional bonus of Extended Security Updates (ESU) for Windows Server 2008/R2 at </a:t>
            </a:r>
            <a:r>
              <a:rPr lang="en-US" sz="900" dirty="0">
                <a:solidFill>
                  <a:schemeClr val="tx1">
                    <a:lumMod val="75000"/>
                    <a:lumOff val="25000"/>
                  </a:schemeClr>
                </a:solidFill>
                <a:latin typeface="Segoe UI"/>
                <a:cs typeface="Segoe UI"/>
              </a:rPr>
              <a:t>no extra cost.</a:t>
            </a:r>
          </a:p>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Highlight resiliency in case of a hardware failure. If a data disk goes bad, data won’t be lost.  Discus the benefit of native disaster recovery with stretch clustering. </a:t>
            </a:r>
            <a:endParaRPr lang="en-US" sz="900" dirty="0">
              <a:solidFill>
                <a:schemeClr val="tx1">
                  <a:lumMod val="75000"/>
                  <a:lumOff val="25000"/>
                </a:schemeClr>
              </a:solidFill>
              <a:latin typeface="Segoe UI" panose="020B0502040204020203" pitchFamily="34" charset="0"/>
              <a:cs typeface="Segoe UI" panose="020B0502040204020203" pitchFamily="34" charset="0"/>
            </a:endParaRPr>
          </a:p>
          <a:p>
            <a:pPr marL="182880" indent="-137160" algn="l">
              <a:lnSpc>
                <a:spcPct val="11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Demonstrate the flexible subscription payment model of USD $10 per physical core per month; start as small as a 2-node deployment and grow from there. </a:t>
            </a:r>
            <a:endParaRPr lang="en-US" sz="900" dirty="0">
              <a:solidFill>
                <a:schemeClr val="tx1">
                  <a:lumMod val="75000"/>
                  <a:lumOff val="25000"/>
                </a:schemeClr>
              </a:solidFill>
              <a:latin typeface="Segoe UI" panose="020B0502040204020203" pitchFamily="34" charset="0"/>
              <a:cs typeface="Segoe UI" panose="020B0502040204020203" pitchFamily="34" charset="0"/>
            </a:endParaRPr>
          </a:p>
          <a:p>
            <a:pPr marL="182880" indent="-137160" algn="l">
              <a:lnSpc>
                <a:spcPct val="110000"/>
              </a:lnSpc>
              <a:spcAft>
                <a:spcPts val="300"/>
              </a:spcAft>
              <a:buClr>
                <a:srgbClr val="A6A6A6"/>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Remind customers that they need Windows Server licenses for Windows guest VMs on Azure Stack HCI. </a:t>
            </a:r>
          </a:p>
          <a:p>
            <a:pPr marL="182880" indent="-137160" algn="l">
              <a:lnSpc>
                <a:spcPct val="110000"/>
              </a:lnSpc>
              <a:spcAft>
                <a:spcPts val="300"/>
              </a:spcAft>
              <a:buClr>
                <a:srgbClr val="A6A6A6"/>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Remind customers that Azure Stack HCI is a subscription meaning that feature sets continue to increase without extra costs.</a:t>
            </a:r>
          </a:p>
          <a:p>
            <a:pPr marL="182880" indent="-137160" algn="l">
              <a:lnSpc>
                <a:spcPct val="110000"/>
              </a:lnSpc>
              <a:spcAft>
                <a:spcPts val="6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Promote datacenter modernization with Azure Stack HCI as a natural transition that provides future proofing with the deployment of new hardware. Position as a positive transformation that also increases security.</a:t>
            </a:r>
          </a:p>
          <a:p>
            <a:pPr marL="182880" indent="-137160" algn="l">
              <a:lnSpc>
                <a:spcPct val="110000"/>
              </a:lnSpc>
              <a:spcAft>
                <a:spcPts val="600"/>
              </a:spcAft>
              <a:buClr>
                <a:srgbClr val="A6A6A6"/>
              </a:buClr>
              <a:buSzPct val="100000"/>
              <a:buFont typeface="Arial" panose="020B0604020202020204" pitchFamily="34" charset="0"/>
              <a:buChar char="•"/>
            </a:pPr>
            <a:endParaRPr lang="en-US" sz="900" dirty="0">
              <a:solidFill>
                <a:schemeClr val="tx1">
                  <a:lumMod val="75000"/>
                  <a:lumOff val="25000"/>
                </a:schemeClr>
              </a:solidFill>
              <a:latin typeface="Segoe UI" panose="020B0502040204020203" pitchFamily="34" charset="0"/>
              <a:cs typeface="Segoe UI" panose="020B0502040204020203" pitchFamily="34" charset="0"/>
            </a:endParaRPr>
          </a:p>
          <a:p>
            <a:pPr marL="182880" indent="-137160" algn="l">
              <a:lnSpc>
                <a:spcPct val="110000"/>
              </a:lnSpc>
              <a:spcAft>
                <a:spcPts val="600"/>
              </a:spcAft>
              <a:buClr>
                <a:schemeClr val="bg1">
                  <a:lumMod val="65000"/>
                </a:schemeClr>
              </a:buClr>
              <a:buSzPct val="100000"/>
              <a:buFont typeface="Arial" panose="020B0604020202020204" pitchFamily="34" charset="0"/>
              <a:buChar char="•"/>
            </a:pPr>
            <a:endParaRPr lang="en-US" sz="900" dirty="0">
              <a:solidFill>
                <a:schemeClr val="tx1">
                  <a:lumMod val="75000"/>
                  <a:lumOff val="25000"/>
                </a:schemeClr>
              </a:solidFill>
              <a:latin typeface="Segoe UI" panose="020B0502040204020203" pitchFamily="34" charset="0"/>
              <a:cs typeface="Segoe UI" panose="020B0502040204020203" pitchFamily="34" charset="0"/>
            </a:endParaRPr>
          </a:p>
          <a:p>
            <a:pPr marL="182880" indent="-137160" algn="l">
              <a:lnSpc>
                <a:spcPct val="110000"/>
              </a:lnSpc>
              <a:spcAft>
                <a:spcPts val="600"/>
              </a:spcAft>
              <a:buClr>
                <a:schemeClr val="bg1">
                  <a:lumMod val="65000"/>
                </a:schemeClr>
              </a:buClr>
              <a:buSzPct val="100000"/>
              <a:buFont typeface="Arial" panose="020B0604020202020204" pitchFamily="34" charset="0"/>
              <a:buChar char="•"/>
            </a:pP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18" name="Straight Connector 17">
            <a:extLst>
              <a:ext uri="{FF2B5EF4-FFF2-40B4-BE49-F238E27FC236}">
                <a16:creationId xmlns:a16="http://schemas.microsoft.com/office/drawing/2014/main" id="{5D9261FD-B520-4161-8853-BC97FA044522}"/>
              </a:ext>
              <a:ext uri="{C183D7F6-B498-43B3-948B-1728B52AA6E4}">
                <adec:decorative xmlns:adec="http://schemas.microsoft.com/office/drawing/2017/decorative" val="1"/>
              </a:ext>
            </a:extLst>
          </p:cNvPr>
          <p:cNvCxnSpPr>
            <a:cxnSpLocks/>
          </p:cNvCxnSpPr>
          <p:nvPr/>
        </p:nvCxnSpPr>
        <p:spPr>
          <a:xfrm>
            <a:off x="4597989" y="327546"/>
            <a:ext cx="0" cy="6217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07E1C20-AB72-4045-ADD1-2312E4D75054}"/>
              </a:ext>
              <a:ext uri="{C183D7F6-B498-43B3-948B-1728B52AA6E4}">
                <adec:decorative xmlns:adec="http://schemas.microsoft.com/office/drawing/2017/decorative" val="1"/>
              </a:ext>
            </a:extLst>
          </p:cNvPr>
          <p:cNvSpPr txBox="1">
            <a:spLocks/>
          </p:cNvSpPr>
          <p:nvPr/>
        </p:nvSpPr>
        <p:spPr>
          <a:xfrm>
            <a:off x="4597989" y="1489435"/>
            <a:ext cx="7602968" cy="324290"/>
          </a:xfrm>
          <a:prstGeom prst="rect">
            <a:avLst/>
          </a:prstGeom>
          <a:solidFill>
            <a:srgbClr val="0078D7"/>
          </a:solidFill>
        </p:spPr>
        <p:txBody>
          <a:bodyPr vert="horz" wrap="square" lIns="0" tIns="109728" rIns="0" bIns="9144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 algn="l">
              <a:lnSpc>
                <a:spcPts val="1100"/>
              </a:lnSpc>
              <a:spcAft>
                <a:spcPts val="600"/>
              </a:spcAft>
              <a:buClr>
                <a:schemeClr val="bg1">
                  <a:lumMod val="65000"/>
                </a:schemeClr>
              </a:buClr>
              <a:buSzPct val="100000"/>
            </a:pPr>
            <a:endParaRPr lang="en-US" sz="1300" baseline="30000">
              <a:solidFill>
                <a:schemeClr val="bg1"/>
              </a:solidFill>
              <a:latin typeface="Segoe UI Semibold" panose="020B0702040204020203" pitchFamily="34" charset="0"/>
              <a:cs typeface="Segoe UI Semibold" panose="020B0702040204020203" pitchFamily="34" charset="0"/>
            </a:endParaRPr>
          </a:p>
        </p:txBody>
      </p:sp>
      <p:sp>
        <p:nvSpPr>
          <p:cNvPr id="21" name="Title 1">
            <a:extLst>
              <a:ext uri="{FF2B5EF4-FFF2-40B4-BE49-F238E27FC236}">
                <a16:creationId xmlns:a16="http://schemas.microsoft.com/office/drawing/2014/main" id="{13F5CD71-ED43-4DA8-8768-2E2E0DA700E2}"/>
              </a:ext>
              <a:ext uri="{C183D7F6-B498-43B3-948B-1728B52AA6E4}">
                <adec:decorative xmlns:adec="http://schemas.microsoft.com/office/drawing/2017/decorative" val="1"/>
              </a:ext>
            </a:extLst>
          </p:cNvPr>
          <p:cNvSpPr txBox="1">
            <a:spLocks/>
          </p:cNvSpPr>
          <p:nvPr/>
        </p:nvSpPr>
        <p:spPr>
          <a:xfrm>
            <a:off x="4781266" y="1493414"/>
            <a:ext cx="4302502" cy="275874"/>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chemeClr val="bg1"/>
                </a:solidFill>
                <a:latin typeface="Segoe UI Light"/>
                <a:cs typeface="Segoe UI Light"/>
              </a:rPr>
              <a:t>Triggers for resellers to sell Azure Stack HCI</a:t>
            </a:r>
          </a:p>
        </p:txBody>
      </p:sp>
      <p:sp>
        <p:nvSpPr>
          <p:cNvPr id="25" name="Title 1">
            <a:extLst>
              <a:ext uri="{FF2B5EF4-FFF2-40B4-BE49-F238E27FC236}">
                <a16:creationId xmlns:a16="http://schemas.microsoft.com/office/drawing/2014/main" id="{F02045FB-5255-4C19-9EDF-CD66A08B8516}"/>
              </a:ext>
              <a:ext uri="{C183D7F6-B498-43B3-948B-1728B52AA6E4}">
                <adec:decorative xmlns:adec="http://schemas.microsoft.com/office/drawing/2017/decorative" val="1"/>
              </a:ext>
            </a:extLst>
          </p:cNvPr>
          <p:cNvSpPr txBox="1">
            <a:spLocks/>
          </p:cNvSpPr>
          <p:nvPr/>
        </p:nvSpPr>
        <p:spPr>
          <a:xfrm>
            <a:off x="4781266" y="1956931"/>
            <a:ext cx="7198830" cy="4016239"/>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lnSpc>
                <a:spcPct val="100000"/>
              </a:lnSpc>
              <a:spcAft>
                <a:spcPts val="1200"/>
              </a:spcAft>
              <a:defRPr/>
            </a:pPr>
            <a:r>
              <a:rPr lang="en-US" sz="900" b="1" dirty="0">
                <a:solidFill>
                  <a:schemeClr val="tx1">
                    <a:lumMod val="65000"/>
                    <a:lumOff val="35000"/>
                  </a:schemeClr>
                </a:solidFill>
                <a:latin typeface="Segoe UI"/>
                <a:cs typeface="Segoe UI"/>
              </a:rPr>
              <a:t>When the customer has aging datacenter infrastructure:</a:t>
            </a:r>
          </a:p>
          <a:p>
            <a:pPr lvl="0" algn="l">
              <a:lnSpc>
                <a:spcPct val="100000"/>
              </a:lnSpc>
              <a:spcAft>
                <a:spcPts val="1200"/>
              </a:spcAft>
              <a:defRPr/>
            </a:pPr>
            <a:r>
              <a:rPr lang="en-US" sz="900" dirty="0">
                <a:solidFill>
                  <a:schemeClr val="tx1">
                    <a:lumMod val="65000"/>
                    <a:lumOff val="35000"/>
                  </a:schemeClr>
                </a:solidFill>
                <a:latin typeface="Segoe UI"/>
                <a:cs typeface="Segoe UI"/>
              </a:rPr>
              <a:t>Azure Stack HCI can reduce the physical footprint and energy use and optimize workflows for datacenters and SMBs alike, breathing life into the datacenter while repurposing existing workload architectures with new hardware.</a:t>
            </a:r>
          </a:p>
          <a:p>
            <a:pPr lvl="0" algn="l">
              <a:lnSpc>
                <a:spcPct val="100000"/>
              </a:lnSpc>
              <a:spcAft>
                <a:spcPts val="1200"/>
              </a:spcAft>
              <a:defRPr/>
            </a:pPr>
            <a:r>
              <a:rPr lang="en-US" sz="900" b="1" dirty="0">
                <a:solidFill>
                  <a:schemeClr val="tx1">
                    <a:lumMod val="65000"/>
                    <a:lumOff val="35000"/>
                  </a:schemeClr>
                </a:solidFill>
                <a:latin typeface="Segoe UI"/>
                <a:cs typeface="Segoe UI"/>
              </a:rPr>
              <a:t>When the customer is an SMB or has remote or branch office (ROBO) deployments that do not have the space or capacity for an on-premises datacenter:</a:t>
            </a:r>
          </a:p>
          <a:p>
            <a:pPr algn="l">
              <a:lnSpc>
                <a:spcPct val="100000"/>
              </a:lnSpc>
              <a:spcAft>
                <a:spcPts val="1200"/>
              </a:spcAft>
              <a:defRPr/>
            </a:pPr>
            <a:r>
              <a:rPr lang="en-US" sz="900" dirty="0">
                <a:solidFill>
                  <a:schemeClr val="tx1">
                    <a:lumMod val="65000"/>
                    <a:lumOff val="35000"/>
                  </a:schemeClr>
                </a:solidFill>
                <a:latin typeface="Segoe UI"/>
                <a:cs typeface="Segoe UI"/>
              </a:rPr>
              <a:t>Any company with a small office or budget can take advantage of the small deployment options of Azure Stack HCI in both size and price. Azure Stack HCI has the only true 2-node switchless solution and has developed nested resiliency to make sure the small number of servers can maintain service even in the face of multiple hardware failures. Azure Stack HCI’s affordable subscription price point of USD $10 per physical core per month for the software means that companies can start with small deployments and grow at their own pace.</a:t>
            </a:r>
          </a:p>
          <a:p>
            <a:pPr lvl="0" algn="l">
              <a:lnSpc>
                <a:spcPct val="100000"/>
              </a:lnSpc>
              <a:spcAft>
                <a:spcPts val="1200"/>
              </a:spcAft>
              <a:defRPr/>
            </a:pPr>
            <a:r>
              <a:rPr lang="en-US" sz="900" b="1" dirty="0">
                <a:solidFill>
                  <a:schemeClr val="tx1">
                    <a:lumMod val="65000"/>
                    <a:lumOff val="35000"/>
                  </a:schemeClr>
                </a:solidFill>
                <a:latin typeface="Segoe UI"/>
                <a:cs typeface="Segoe UI"/>
              </a:rPr>
              <a:t>When the customer needs high performance SQL Server virtualized workload solutions or a virtual desktop solution on-prem (AVD for HCI):</a:t>
            </a:r>
          </a:p>
          <a:p>
            <a:pPr algn="l">
              <a:lnSpc>
                <a:spcPct val="100000"/>
              </a:lnSpc>
              <a:spcAft>
                <a:spcPts val="1200"/>
              </a:spcAft>
              <a:defRPr/>
            </a:pPr>
            <a:r>
              <a:rPr lang="en-US" sz="900" dirty="0">
                <a:solidFill>
                  <a:schemeClr val="tx1">
                    <a:lumMod val="65000"/>
                    <a:lumOff val="35000"/>
                  </a:schemeClr>
                </a:solidFill>
                <a:latin typeface="Segoe UI"/>
                <a:cs typeface="Segoe UI"/>
              </a:rPr>
              <a:t>SQL Server workloads are one of the most vital tools in the toolbox of any IT department. Azure Stack HCI has been shown to be the highest performing HCI solution for SQL Server virtual workloads due to Microsoft optimizing the entire software stack. The new feature update supports Azure Virtual Desktop for Azure Stack HCI bringing the only Windows multi-session capability on-prem of any VDI solution. </a:t>
            </a:r>
            <a:endParaRPr lang="en-US" sz="900" dirty="0">
              <a:solidFill>
                <a:schemeClr val="tx1">
                  <a:lumMod val="65000"/>
                  <a:lumOff val="35000"/>
                </a:schemeClr>
              </a:solidFill>
              <a:latin typeface="Segoe UI" panose="020B0502040204020203" pitchFamily="34" charset="0"/>
              <a:cs typeface="Segoe UI" panose="020B0502040204020203" pitchFamily="34" charset="0"/>
            </a:endParaRPr>
          </a:p>
          <a:p>
            <a:pPr lvl="0" algn="l">
              <a:lnSpc>
                <a:spcPct val="100000"/>
              </a:lnSpc>
              <a:spcAft>
                <a:spcPts val="1200"/>
              </a:spcAft>
              <a:defRPr/>
            </a:pPr>
            <a:r>
              <a:rPr lang="en-US" sz="900" b="1" dirty="0">
                <a:solidFill>
                  <a:schemeClr val="tx1">
                    <a:lumMod val="65000"/>
                    <a:lumOff val="35000"/>
                  </a:schemeClr>
                </a:solidFill>
                <a:latin typeface="Segoe UI"/>
                <a:cs typeface="Segoe UI"/>
              </a:rPr>
              <a:t>When the customer uses AWS Outposts or specific configurations of Google Cloud Anthos mostly as a VM dispenser:</a:t>
            </a:r>
          </a:p>
          <a:p>
            <a:pPr algn="l">
              <a:lnSpc>
                <a:spcPct val="100000"/>
              </a:lnSpc>
              <a:spcAft>
                <a:spcPts val="1200"/>
              </a:spcAft>
              <a:defRPr/>
            </a:pPr>
            <a:r>
              <a:rPr lang="en-US" sz="900" dirty="0">
                <a:solidFill>
                  <a:schemeClr val="tx1">
                    <a:lumMod val="65000"/>
                    <a:lumOff val="35000"/>
                  </a:schemeClr>
                </a:solidFill>
                <a:latin typeface="Segoe UI"/>
                <a:cs typeface="Segoe UI"/>
              </a:rPr>
              <a:t>Azure Stack HCI is a high-performance product that allows customers to manage their VMs from a single pane of glass, leveraging Windows Admin Center and some Azure tools, in addition to providing the flexibility to run much more complex operations and on your own terms. Azure Stack HCI is more economical than AWS Outposts for running any number of VMs, particularly smaller numbers of VMs.</a:t>
            </a:r>
          </a:p>
          <a:p>
            <a:pPr algn="l">
              <a:lnSpc>
                <a:spcPct val="100000"/>
              </a:lnSpc>
              <a:spcAft>
                <a:spcPts val="1200"/>
              </a:spcAft>
              <a:defRPr/>
            </a:pPr>
            <a:r>
              <a:rPr lang="en-US" sz="900" b="1" dirty="0">
                <a:solidFill>
                  <a:schemeClr val="tx1">
                    <a:lumMod val="65000"/>
                    <a:lumOff val="35000"/>
                  </a:schemeClr>
                </a:solidFill>
                <a:latin typeface="Segoe UI"/>
                <a:ea typeface="+mj-lt"/>
                <a:cs typeface="Segoe UI"/>
              </a:rPr>
              <a:t>When the customer is already familiar with Windows Server, Hyper-V, and could take advantage of increased capabilities with Azure Stack HCI:</a:t>
            </a:r>
          </a:p>
          <a:p>
            <a:pPr algn="l">
              <a:lnSpc>
                <a:spcPct val="100000"/>
              </a:lnSpc>
              <a:spcAft>
                <a:spcPts val="1200"/>
              </a:spcAft>
              <a:defRPr/>
            </a:pPr>
            <a:r>
              <a:rPr lang="en-US" sz="900" dirty="0">
                <a:solidFill>
                  <a:schemeClr val="tx1">
                    <a:lumMod val="65000"/>
                    <a:lumOff val="35000"/>
                  </a:schemeClr>
                </a:solidFill>
                <a:latin typeface="Segoe UI"/>
                <a:ea typeface="+mj-lt"/>
                <a:cs typeface="Segoe UI"/>
              </a:rPr>
              <a:t>With Windows Server increasing its importance as a guest OS, Azure Stack HCI allows the customer to take advantage of new features such as stretch clustering and Kubernetes support on top of the software defined datacenter features that historically have been found in Windows Server. </a:t>
            </a:r>
            <a:endParaRPr lang="en-US" sz="9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5F24FF3D-F06C-472D-AEFD-908447EEB5F8}"/>
              </a:ext>
              <a:ext uri="{C183D7F6-B498-43B3-948B-1728B52AA6E4}">
                <adec:decorative xmlns:adec="http://schemas.microsoft.com/office/drawing/2017/decorative" val="1"/>
              </a:ext>
            </a:extLst>
          </p:cNvPr>
          <p:cNvSpPr txBox="1"/>
          <p:nvPr/>
        </p:nvSpPr>
        <p:spPr>
          <a:xfrm>
            <a:off x="9842397" y="6546236"/>
            <a:ext cx="2349603" cy="246221"/>
          </a:xfrm>
          <a:prstGeom prst="rect">
            <a:avLst/>
          </a:prstGeom>
          <a:noFill/>
        </p:spPr>
        <p:txBody>
          <a:bodyPr wrap="square" lIns="91440" tIns="45720" rIns="91440" bIns="45720" rtlCol="0" anchor="t">
            <a:spAutoFit/>
          </a:bodyPr>
          <a:lstStyle/>
          <a:p>
            <a:r>
              <a:rPr lang="en-US" sz="1000" dirty="0">
                <a:solidFill>
                  <a:srgbClr val="FF0000"/>
                </a:solidFill>
                <a:latin typeface="Segoe UI"/>
                <a:cs typeface="Segoe UI"/>
              </a:rPr>
              <a:t> For Microsoft distributors under NDA</a:t>
            </a:r>
          </a:p>
        </p:txBody>
      </p:sp>
    </p:spTree>
    <p:extLst>
      <p:ext uri="{BB962C8B-B14F-4D97-AF65-F5344CB8AC3E}">
        <p14:creationId xmlns:p14="http://schemas.microsoft.com/office/powerpoint/2010/main" val="18953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F2EF462-C951-45A3-8186-1BBB95B75F7F}"/>
              </a:ext>
              <a:ext uri="{C183D7F6-B498-43B3-948B-1728B52AA6E4}">
                <adec:decorative xmlns:adec="http://schemas.microsoft.com/office/drawing/2017/decorative" val="1"/>
              </a:ext>
            </a:extLst>
          </p:cNvPr>
          <p:cNvSpPr txBox="1">
            <a:spLocks/>
          </p:cNvSpPr>
          <p:nvPr/>
        </p:nvSpPr>
        <p:spPr>
          <a:xfrm>
            <a:off x="5449562" y="2933541"/>
            <a:ext cx="6515872"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Azure Stack HCI has stretch clustering with native failover to aid in disaster recovery and make sure your data isn’t lost.</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Nested resiliency ensures your servers stay running in the case of multiple disk failures, even in a 2-node deployment.</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Security for Azure Stack HCI leverages BitLocker to encrypt your data without the need for an expensive external Key Management Server (KMS). It also leverages Shielded VMs which protect your data by locking the number of people who can access it.</a:t>
            </a:r>
          </a:p>
        </p:txBody>
      </p:sp>
      <p:sp>
        <p:nvSpPr>
          <p:cNvPr id="34" name="Title 1">
            <a:extLst>
              <a:ext uri="{FF2B5EF4-FFF2-40B4-BE49-F238E27FC236}">
                <a16:creationId xmlns:a16="http://schemas.microsoft.com/office/drawing/2014/main" id="{F6471BD8-DB2D-41BE-85EE-1A4EF72E1586}"/>
              </a:ext>
              <a:ext uri="{C183D7F6-B498-43B3-948B-1728B52AA6E4}">
                <adec:decorative xmlns:adec="http://schemas.microsoft.com/office/drawing/2017/decorative" val="1"/>
              </a:ext>
            </a:extLst>
          </p:cNvPr>
          <p:cNvSpPr txBox="1">
            <a:spLocks/>
          </p:cNvSpPr>
          <p:nvPr/>
        </p:nvSpPr>
        <p:spPr>
          <a:xfrm>
            <a:off x="-8957" y="0"/>
            <a:ext cx="12200957" cy="148943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endParaRPr lang="en-US" sz="2400" dirty="0">
              <a:solidFill>
                <a:schemeClr val="bg1"/>
              </a:solidFill>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34430"/>
            <a:ext cx="2099362" cy="299072"/>
          </a:xfrm>
          <a:prstGeom prst="rect">
            <a:avLst/>
          </a:prstGeom>
        </p:spPr>
      </p:pic>
      <p:sp>
        <p:nvSpPr>
          <p:cNvPr id="6" name="Title 1">
            <a:extLst>
              <a:ext uri="{FF2B5EF4-FFF2-40B4-BE49-F238E27FC236}">
                <a16:creationId xmlns:a16="http://schemas.microsoft.com/office/drawing/2014/main" id="{02EDD75B-E274-494E-BFE0-2A8E2965BBB9}"/>
              </a:ext>
              <a:ext uri="{C183D7F6-B498-43B3-948B-1728B52AA6E4}">
                <adec:decorative xmlns:adec="http://schemas.microsoft.com/office/drawing/2017/decorative" val="1"/>
              </a:ext>
            </a:extLst>
          </p:cNvPr>
          <p:cNvSpPr txBox="1">
            <a:spLocks/>
          </p:cNvSpPr>
          <p:nvPr/>
        </p:nvSpPr>
        <p:spPr>
          <a:xfrm>
            <a:off x="182852" y="734024"/>
            <a:ext cx="3578724" cy="279629"/>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dirty="0">
                <a:solidFill>
                  <a:srgbClr val="50E6FF"/>
                </a:solidFill>
                <a:latin typeface="Segoe UI" panose="020B0502040204020203" pitchFamily="34" charset="0"/>
                <a:cs typeface="Segoe UI" panose="020B0502040204020203" pitchFamily="34" charset="0"/>
              </a:rPr>
              <a:t>Top customer challenges</a:t>
            </a:r>
          </a:p>
        </p:txBody>
      </p:sp>
      <p:sp>
        <p:nvSpPr>
          <p:cNvPr id="4" name="Title 3">
            <a:extLst>
              <a:ext uri="{FF2B5EF4-FFF2-40B4-BE49-F238E27FC236}">
                <a16:creationId xmlns:a16="http://schemas.microsoft.com/office/drawing/2014/main" id="{2CB3FBF5-4C78-4824-8B8F-6E9083285316}"/>
              </a:ext>
              <a:ext uri="{C183D7F6-B498-43B3-948B-1728B52AA6E4}">
                <adec:decorative xmlns:adec="http://schemas.microsoft.com/office/drawing/2017/decorative" val="1"/>
              </a:ext>
            </a:extLst>
          </p:cNvPr>
          <p:cNvSpPr txBox="1">
            <a:spLocks noGrp="1"/>
          </p:cNvSpPr>
          <p:nvPr>
            <p:ph type="title" idx="4294967295"/>
          </p:nvPr>
        </p:nvSpPr>
        <p:spPr>
          <a:xfrm>
            <a:off x="3602882" y="823906"/>
            <a:ext cx="3481116"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Segoe UI" panose="020B0502040204020203" pitchFamily="34" charset="0"/>
                <a:ea typeface="+mn-ea"/>
                <a:cs typeface="Segoe UI" panose="020B0502040204020203" pitchFamily="34" charset="0"/>
              </a:rPr>
              <a:t>Guidance for Resellers</a:t>
            </a:r>
          </a:p>
        </p:txBody>
      </p:sp>
      <p:pic>
        <p:nvPicPr>
          <p:cNvPr id="35" name="Picture 34">
            <a:extLst>
              <a:ext uri="{FF2B5EF4-FFF2-40B4-BE49-F238E27FC236}">
                <a16:creationId xmlns:a16="http://schemas.microsoft.com/office/drawing/2014/main" id="{C7D60E0A-EE9A-4591-BE5D-85DF687948B9}"/>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78506" y="734024"/>
            <a:ext cx="5589693" cy="775033"/>
          </a:xfrm>
          <a:prstGeom prst="rect">
            <a:avLst/>
          </a:prstGeom>
        </p:spPr>
      </p:pic>
      <p:sp>
        <p:nvSpPr>
          <p:cNvPr id="33" name="Title 1">
            <a:extLst>
              <a:ext uri="{FF2B5EF4-FFF2-40B4-BE49-F238E27FC236}">
                <a16:creationId xmlns:a16="http://schemas.microsoft.com/office/drawing/2014/main" id="{B18FB396-2401-45B8-9A5B-6DF9E543F963}"/>
              </a:ext>
              <a:ext uri="{C183D7F6-B498-43B3-948B-1728B52AA6E4}">
                <adec:decorative xmlns:adec="http://schemas.microsoft.com/office/drawing/2017/decorative" val="1"/>
              </a:ext>
            </a:extLst>
          </p:cNvPr>
          <p:cNvSpPr txBox="1">
            <a:spLocks/>
          </p:cNvSpPr>
          <p:nvPr/>
        </p:nvSpPr>
        <p:spPr>
          <a:xfrm>
            <a:off x="222063" y="1624028"/>
            <a:ext cx="3370614" cy="618466"/>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solidFill>
                  <a:srgbClr val="0078D7"/>
                </a:solidFill>
                <a:latin typeface="Segoe UI Light"/>
                <a:cs typeface="Segoe UI Light"/>
              </a:rPr>
              <a:t>How hyperconverged infrastructure (HCI) solves top customer challenges</a:t>
            </a:r>
          </a:p>
        </p:txBody>
      </p:sp>
      <p:sp>
        <p:nvSpPr>
          <p:cNvPr id="36" name="Title 1">
            <a:extLst>
              <a:ext uri="{FF2B5EF4-FFF2-40B4-BE49-F238E27FC236}">
                <a16:creationId xmlns:a16="http://schemas.microsoft.com/office/drawing/2014/main" id="{5F30168E-E9B1-414F-B9BF-EAEAA1ED9431}"/>
              </a:ext>
              <a:ext uri="{C183D7F6-B498-43B3-948B-1728B52AA6E4}">
                <adec:decorative xmlns:adec="http://schemas.microsoft.com/office/drawing/2017/decorative" val="1"/>
              </a:ext>
            </a:extLst>
          </p:cNvPr>
          <p:cNvSpPr txBox="1">
            <a:spLocks/>
          </p:cNvSpPr>
          <p:nvPr/>
        </p:nvSpPr>
        <p:spPr>
          <a:xfrm>
            <a:off x="226564" y="2458756"/>
            <a:ext cx="3288796" cy="422506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spcAft>
                <a:spcPts val="600"/>
              </a:spcAft>
            </a:pPr>
            <a:r>
              <a:rPr lang="en-US" sz="1000" b="1" dirty="0">
                <a:solidFill>
                  <a:srgbClr val="0078D7"/>
                </a:solidFill>
                <a:latin typeface="Segoe UI Semibold" panose="020B0702040204020203" pitchFamily="34" charset="0"/>
                <a:cs typeface="Segoe UI Semibold" panose="020B0702040204020203" pitchFamily="34" charset="0"/>
              </a:rPr>
              <a:t>Old hardware, outdated storage solutions, and aging infrastructure</a:t>
            </a:r>
          </a:p>
          <a:p>
            <a:pPr algn="l">
              <a:lnSpc>
                <a:spcPct val="110000"/>
              </a:lnSpc>
            </a:pPr>
            <a:r>
              <a:rPr lang="en-US" sz="900" dirty="0">
                <a:solidFill>
                  <a:schemeClr val="tx1">
                    <a:lumMod val="75000"/>
                    <a:lumOff val="25000"/>
                  </a:schemeClr>
                </a:solidFill>
                <a:latin typeface="Segoe UI" panose="020B0502040204020203" pitchFamily="34" charset="0"/>
                <a:cs typeface="Segoe UI" panose="020B0502040204020203" pitchFamily="34" charset="0"/>
              </a:rPr>
              <a:t>HCI allows for the networking and storage components of a server stack to be virtualized. When a client modernizes their infrastructure, they can see improvements in upkeep costs, in performance, and in simplicity of management.</a:t>
            </a:r>
            <a:endParaRPr lang="en-US" sz="900" dirty="0">
              <a:solidFill>
                <a:schemeClr val="tx1">
                  <a:lumMod val="75000"/>
                  <a:lumOff val="25000"/>
                </a:schemeClr>
              </a:solidFill>
              <a:latin typeface="Segoe UI Semibold" panose="020B0702040204020203" pitchFamily="34" charset="0"/>
              <a:cs typeface="Segoe UI Semibold" panose="020B0702040204020203" pitchFamily="34" charset="0"/>
            </a:endParaRPr>
          </a:p>
          <a:p>
            <a:pPr algn="l">
              <a:lnSpc>
                <a:spcPct val="110000"/>
              </a:lnSpc>
            </a:pPr>
            <a:endParaRPr lang="en-US" sz="1000" dirty="0">
              <a:solidFill>
                <a:srgbClr val="0078D7"/>
              </a:solidFill>
              <a:latin typeface="Segoe UI Semibold" panose="020B0702040204020203" pitchFamily="34" charset="0"/>
              <a:cs typeface="Segoe UI Semibold" panose="020B0702040204020203" pitchFamily="34" charset="0"/>
            </a:endParaRPr>
          </a:p>
          <a:p>
            <a:pPr algn="l">
              <a:lnSpc>
                <a:spcPct val="110000"/>
              </a:lnSpc>
              <a:spcAft>
                <a:spcPts val="600"/>
              </a:spcAft>
            </a:pPr>
            <a:r>
              <a:rPr lang="en-US" sz="1000" dirty="0">
                <a:solidFill>
                  <a:srgbClr val="0078D7"/>
                </a:solidFill>
                <a:latin typeface="Segoe UI Semibold" panose="020B0702040204020203" pitchFamily="34" charset="0"/>
                <a:cs typeface="Segoe UI Semibold" panose="020B0702040204020203" pitchFamily="34" charset="0"/>
              </a:rPr>
              <a:t>Complex operations</a:t>
            </a:r>
          </a:p>
          <a:p>
            <a:pPr algn="l">
              <a:lnSpc>
                <a:spcPct val="110000"/>
              </a:lnSpc>
            </a:pPr>
            <a:r>
              <a:rPr lang="en-US" sz="900" dirty="0">
                <a:solidFill>
                  <a:schemeClr val="tx1">
                    <a:lumMod val="75000"/>
                    <a:lumOff val="25000"/>
                  </a:schemeClr>
                </a:solidFill>
                <a:latin typeface="Segoe UI" panose="020B0502040204020203" pitchFamily="34" charset="0"/>
                <a:cs typeface="Segoe UI" panose="020B0502040204020203" pitchFamily="34" charset="0"/>
              </a:rPr>
              <a:t>HCI simplifies operations by combining servers, storage, and workloads under one entity, greatly streamlining resource management. </a:t>
            </a:r>
          </a:p>
          <a:p>
            <a:pPr algn="l">
              <a:lnSpc>
                <a:spcPct val="110000"/>
              </a:lnSpc>
            </a:pPr>
            <a:endParaRPr lang="en-US" sz="1000" dirty="0">
              <a:solidFill>
                <a:srgbClr val="0078D7"/>
              </a:solidFill>
              <a:latin typeface="Segoe UI Semibold" panose="020B0702040204020203" pitchFamily="34" charset="0"/>
              <a:cs typeface="Segoe UI Semibold" panose="020B0702040204020203" pitchFamily="34" charset="0"/>
            </a:endParaRPr>
          </a:p>
          <a:p>
            <a:pPr algn="l">
              <a:lnSpc>
                <a:spcPct val="110000"/>
              </a:lnSpc>
              <a:spcAft>
                <a:spcPts val="600"/>
              </a:spcAft>
            </a:pPr>
            <a:r>
              <a:rPr lang="en-US" sz="1000" dirty="0">
                <a:solidFill>
                  <a:srgbClr val="0078D7"/>
                </a:solidFill>
                <a:latin typeface="Segoe UI Semibold" panose="020B0702040204020203" pitchFamily="34" charset="0"/>
                <a:cs typeface="Segoe UI Semibold" panose="020B0702040204020203" pitchFamily="34" charset="0"/>
              </a:rPr>
              <a:t>Limited budget</a:t>
            </a:r>
          </a:p>
          <a:p>
            <a:pPr algn="l">
              <a:lnSpc>
                <a:spcPct val="110000"/>
              </a:lnSpc>
            </a:pPr>
            <a:r>
              <a:rPr lang="en-US" sz="900" dirty="0">
                <a:solidFill>
                  <a:schemeClr val="tx1">
                    <a:lumMod val="75000"/>
                    <a:lumOff val="25000"/>
                  </a:schemeClr>
                </a:solidFill>
                <a:latin typeface="Segoe UI" panose="020B0502040204020203" pitchFamily="34" charset="0"/>
                <a:cs typeface="Segoe UI" panose="020B0502040204020203" pitchFamily="34" charset="0"/>
              </a:rPr>
              <a:t>HCI has a high price-performance ratio and can reduce the physical footprint compared to traditional deployments. Customers benefit from reduced energy costs.</a:t>
            </a:r>
          </a:p>
          <a:p>
            <a:pPr algn="l">
              <a:lnSpc>
                <a:spcPct val="110000"/>
              </a:lnSpc>
            </a:pPr>
            <a:endParaRPr lang="en-US" sz="1000" dirty="0">
              <a:solidFill>
                <a:srgbClr val="0078D7"/>
              </a:solidFill>
              <a:latin typeface="Segoe UI Semibold" panose="020B0702040204020203" pitchFamily="34" charset="0"/>
              <a:cs typeface="Segoe UI Semibold" panose="020B0702040204020203" pitchFamily="34" charset="0"/>
            </a:endParaRPr>
          </a:p>
          <a:p>
            <a:pPr algn="l">
              <a:lnSpc>
                <a:spcPct val="110000"/>
              </a:lnSpc>
              <a:spcAft>
                <a:spcPts val="600"/>
              </a:spcAft>
            </a:pPr>
            <a:r>
              <a:rPr lang="en-US" sz="1000" dirty="0">
                <a:solidFill>
                  <a:srgbClr val="0078D7"/>
                </a:solidFill>
                <a:latin typeface="Segoe UI Semibold" panose="020B0702040204020203" pitchFamily="34" charset="0"/>
                <a:cs typeface="Segoe UI Semibold" panose="020B0702040204020203" pitchFamily="34" charset="0"/>
              </a:rPr>
              <a:t>Storage Management</a:t>
            </a:r>
          </a:p>
          <a:p>
            <a:pPr algn="l">
              <a:lnSpc>
                <a:spcPct val="110000"/>
              </a:lnSpc>
            </a:pPr>
            <a:r>
              <a:rPr lang="en-US" sz="900" dirty="0">
                <a:solidFill>
                  <a:schemeClr val="tx1">
                    <a:lumMod val="75000"/>
                    <a:lumOff val="25000"/>
                  </a:schemeClr>
                </a:solidFill>
                <a:latin typeface="Segoe UI" panose="020B0502040204020203" pitchFamily="34" charset="0"/>
                <a:cs typeface="Segoe UI" panose="020B0502040204020203" pitchFamily="34" charset="0"/>
              </a:rPr>
              <a:t>HCI helps resolve storage constraints and simplifies storage scalability by leveraging storage virtualization of various underlying disk resources. </a:t>
            </a:r>
          </a:p>
        </p:txBody>
      </p:sp>
      <p:cxnSp>
        <p:nvCxnSpPr>
          <p:cNvPr id="18" name="Straight Connector 17">
            <a:extLst>
              <a:ext uri="{FF2B5EF4-FFF2-40B4-BE49-F238E27FC236}">
                <a16:creationId xmlns:a16="http://schemas.microsoft.com/office/drawing/2014/main" id="{5D9261FD-B520-4161-8853-BC97FA044522}"/>
              </a:ext>
              <a:ext uri="{C183D7F6-B498-43B3-948B-1728B52AA6E4}">
                <adec:decorative xmlns:adec="http://schemas.microsoft.com/office/drawing/2017/decorative" val="1"/>
              </a:ext>
            </a:extLst>
          </p:cNvPr>
          <p:cNvCxnSpPr>
            <a:cxnSpLocks/>
          </p:cNvCxnSpPr>
          <p:nvPr/>
        </p:nvCxnSpPr>
        <p:spPr>
          <a:xfrm>
            <a:off x="3515360" y="677845"/>
            <a:ext cx="8517" cy="62179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07E1C20-AB72-4045-ADD1-2312E4D75054}"/>
              </a:ext>
              <a:ext uri="{C183D7F6-B498-43B3-948B-1728B52AA6E4}">
                <adec:decorative xmlns:adec="http://schemas.microsoft.com/office/drawing/2017/decorative" val="1"/>
              </a:ext>
            </a:extLst>
          </p:cNvPr>
          <p:cNvSpPr txBox="1">
            <a:spLocks/>
          </p:cNvSpPr>
          <p:nvPr/>
        </p:nvSpPr>
        <p:spPr>
          <a:xfrm>
            <a:off x="3532395" y="1486222"/>
            <a:ext cx="8659603" cy="369012"/>
          </a:xfrm>
          <a:prstGeom prst="rect">
            <a:avLst/>
          </a:prstGeom>
          <a:solidFill>
            <a:srgbClr val="0078D7"/>
          </a:solidFill>
        </p:spPr>
        <p:txBody>
          <a:bodyPr vert="horz" wrap="square" lIns="0" tIns="109728" rIns="0" bIns="9144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 algn="l">
              <a:lnSpc>
                <a:spcPts val="1100"/>
              </a:lnSpc>
              <a:spcAft>
                <a:spcPts val="600"/>
              </a:spcAft>
              <a:buClr>
                <a:schemeClr val="bg1">
                  <a:lumMod val="65000"/>
                </a:schemeClr>
              </a:buClr>
              <a:buSzPct val="100000"/>
            </a:pPr>
            <a:endParaRPr lang="en-US" sz="1300" baseline="30000" dirty="0">
              <a:solidFill>
                <a:schemeClr val="bg1"/>
              </a:solidFill>
              <a:latin typeface="Segoe UI Semibold" panose="020B0702040204020203" pitchFamily="34" charset="0"/>
              <a:cs typeface="Segoe UI Semibold" panose="020B0702040204020203" pitchFamily="34" charset="0"/>
            </a:endParaRPr>
          </a:p>
        </p:txBody>
      </p:sp>
      <p:sp>
        <p:nvSpPr>
          <p:cNvPr id="21" name="Title 1">
            <a:extLst>
              <a:ext uri="{FF2B5EF4-FFF2-40B4-BE49-F238E27FC236}">
                <a16:creationId xmlns:a16="http://schemas.microsoft.com/office/drawing/2014/main" id="{13F5CD71-ED43-4DA8-8768-2E2E0DA700E2}"/>
              </a:ext>
              <a:ext uri="{C183D7F6-B498-43B3-948B-1728B52AA6E4}">
                <adec:decorative xmlns:adec="http://schemas.microsoft.com/office/drawing/2017/decorative" val="1"/>
              </a:ext>
            </a:extLst>
          </p:cNvPr>
          <p:cNvSpPr txBox="1">
            <a:spLocks/>
          </p:cNvSpPr>
          <p:nvPr/>
        </p:nvSpPr>
        <p:spPr>
          <a:xfrm>
            <a:off x="3812422" y="1516404"/>
            <a:ext cx="4337076" cy="29223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solidFill>
                  <a:schemeClr val="bg1"/>
                </a:solidFill>
                <a:latin typeface="Segoe UI Light"/>
                <a:cs typeface="Segoe UI Light"/>
              </a:rPr>
              <a:t>Conversation starters to position Azure Stack HCI</a:t>
            </a:r>
          </a:p>
        </p:txBody>
      </p:sp>
      <p:sp>
        <p:nvSpPr>
          <p:cNvPr id="29" name="Title 1">
            <a:extLst>
              <a:ext uri="{FF2B5EF4-FFF2-40B4-BE49-F238E27FC236}">
                <a16:creationId xmlns:a16="http://schemas.microsoft.com/office/drawing/2014/main" id="{D1C6E1A6-0FA2-40C0-AAD2-9D37267BF801}"/>
              </a:ext>
              <a:ext uri="{C183D7F6-B498-43B3-948B-1728B52AA6E4}">
                <adec:decorative xmlns:adec="http://schemas.microsoft.com/office/drawing/2017/decorative" val="1"/>
              </a:ext>
            </a:extLst>
          </p:cNvPr>
          <p:cNvSpPr txBox="1">
            <a:spLocks/>
          </p:cNvSpPr>
          <p:nvPr/>
        </p:nvSpPr>
        <p:spPr>
          <a:xfrm>
            <a:off x="3927263" y="1997690"/>
            <a:ext cx="1737360" cy="907202"/>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indent="-55563" algn="l">
              <a:lnSpc>
                <a:spcPct val="110000"/>
              </a:lnSpc>
            </a:pPr>
            <a:r>
              <a:rPr lang="en-US" sz="950" dirty="0">
                <a:solidFill>
                  <a:srgbClr val="0078D7"/>
                </a:solidFill>
                <a:latin typeface="Segoe UI Semibold" panose="020B0702040204020203" pitchFamily="34" charset="0"/>
                <a:cs typeface="Segoe UI Semibold" panose="020B0702040204020203" pitchFamily="34" charset="0"/>
              </a:rPr>
              <a:t>“</a:t>
            </a:r>
            <a:r>
              <a:rPr lang="en-US" sz="1000" dirty="0">
                <a:solidFill>
                  <a:srgbClr val="0078D7"/>
                </a:solidFill>
                <a:latin typeface="Segoe UI Semibold" panose="020B0702040204020203" pitchFamily="34" charset="0"/>
                <a:cs typeface="Segoe UI Semibold" panose="020B0702040204020203" pitchFamily="34" charset="0"/>
              </a:rPr>
              <a:t>Do you currently have servers on premises, in the cloud, or a hybrid of both? </a:t>
            </a:r>
          </a:p>
        </p:txBody>
      </p:sp>
      <p:sp>
        <p:nvSpPr>
          <p:cNvPr id="30" name="Title 1">
            <a:extLst>
              <a:ext uri="{FF2B5EF4-FFF2-40B4-BE49-F238E27FC236}">
                <a16:creationId xmlns:a16="http://schemas.microsoft.com/office/drawing/2014/main" id="{4B75F841-6234-445F-8ACC-7664EBE1EEC7}"/>
              </a:ext>
              <a:ext uri="{C183D7F6-B498-43B3-948B-1728B52AA6E4}">
                <adec:decorative xmlns:adec="http://schemas.microsoft.com/office/drawing/2017/decorative" val="1"/>
              </a:ext>
            </a:extLst>
          </p:cNvPr>
          <p:cNvSpPr txBox="1">
            <a:spLocks/>
          </p:cNvSpPr>
          <p:nvPr/>
        </p:nvSpPr>
        <p:spPr>
          <a:xfrm>
            <a:off x="5449562" y="1982354"/>
            <a:ext cx="6515872" cy="105560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Azure Stack HCI is natively integrated with Azure hybrid infrastructure. </a:t>
            </a:r>
            <a:endParaRPr lang="en-US" sz="900" dirty="0">
              <a:solidFill>
                <a:schemeClr val="tx1">
                  <a:lumMod val="75000"/>
                  <a:lumOff val="25000"/>
                </a:schemeClr>
              </a:solidFill>
              <a:latin typeface="Segoe UI Semibold" panose="020B0702040204020203" pitchFamily="34" charset="0"/>
              <a:cs typeface="Segoe UI Semibold" panose="020B0702040204020203" pitchFamily="34" charset="0"/>
            </a:endParaRP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rgbClr val="0078D7"/>
                </a:solidFill>
                <a:latin typeface="Segoe UI Semibold" panose="020B0702040204020203" pitchFamily="34" charset="0"/>
                <a:cs typeface="Segoe UI Semibold" panose="020B0702040204020203" pitchFamily="34" charset="0"/>
              </a:rPr>
              <a:t>If on-premises: </a:t>
            </a:r>
            <a:r>
              <a:rPr lang="en-US" sz="900" dirty="0">
                <a:solidFill>
                  <a:schemeClr val="tx1">
                    <a:lumMod val="75000"/>
                    <a:lumOff val="25000"/>
                  </a:schemeClr>
                </a:solidFill>
                <a:latin typeface="Segoe UI" panose="020B0502040204020203" pitchFamily="34" charset="0"/>
                <a:cs typeface="Segoe UI" panose="020B0502040204020203" pitchFamily="34" charset="0"/>
              </a:rPr>
              <a:t>With Azure Stack HCI you can securely monitor your on-premises resources through a public cloud. This allows for work that used to be required on a local server to be performed from a small remote or branch office.</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rgbClr val="0078D7"/>
                </a:solidFill>
                <a:latin typeface="Segoe UI Semibold" panose="020B0702040204020203" pitchFamily="34" charset="0"/>
                <a:cs typeface="Segoe UI Semibold" panose="020B0702040204020203" pitchFamily="34" charset="0"/>
              </a:rPr>
              <a:t>If cloud: </a:t>
            </a:r>
            <a:r>
              <a:rPr lang="en-US" sz="900" dirty="0">
                <a:solidFill>
                  <a:schemeClr val="tx1">
                    <a:lumMod val="75000"/>
                    <a:lumOff val="25000"/>
                  </a:schemeClr>
                </a:solidFill>
                <a:latin typeface="Segoe UI" panose="020B0502040204020203" pitchFamily="34" charset="0"/>
                <a:cs typeface="Segoe UI" panose="020B0502040204020203" pitchFamily="34" charset="0"/>
              </a:rPr>
              <a:t>Azure Stack HCI can expand your cloud infrastructure to include on-premises resources for workloads that cannot migrate to the cloud</a:t>
            </a:r>
            <a:r>
              <a:rPr lang="en-US" sz="900" b="0" i="0" dirty="0">
                <a:solidFill>
                  <a:srgbClr val="3B3E4D"/>
                </a:solidFill>
                <a:effectLst/>
                <a:latin typeface="Segoe UI" panose="020B0502040204020203" pitchFamily="34" charset="0"/>
                <a:cs typeface="Segoe UI" panose="020B0502040204020203" pitchFamily="34" charset="0"/>
              </a:rPr>
              <a:t>—</a:t>
            </a:r>
            <a:r>
              <a:rPr lang="en-US" sz="900" dirty="0">
                <a:solidFill>
                  <a:schemeClr val="tx1">
                    <a:lumMod val="75000"/>
                    <a:lumOff val="25000"/>
                  </a:schemeClr>
                </a:solidFill>
                <a:latin typeface="Segoe UI" panose="020B0502040204020203" pitchFamily="34" charset="0"/>
                <a:cs typeface="Segoe UI" panose="020B0502040204020203" pitchFamily="34" charset="0"/>
              </a:rPr>
              <a:t>without any major changes to your workloads.</a:t>
            </a:r>
          </a:p>
        </p:txBody>
      </p:sp>
      <p:cxnSp>
        <p:nvCxnSpPr>
          <p:cNvPr id="31" name="Straight Connector 30">
            <a:extLst>
              <a:ext uri="{FF2B5EF4-FFF2-40B4-BE49-F238E27FC236}">
                <a16:creationId xmlns:a16="http://schemas.microsoft.com/office/drawing/2014/main" id="{5B7DDA36-C80C-4D21-B06F-28D90F88664C}"/>
              </a:ext>
              <a:ext uri="{C183D7F6-B498-43B3-948B-1728B52AA6E4}">
                <adec:decorative xmlns:adec="http://schemas.microsoft.com/office/drawing/2017/decorative" val="1"/>
              </a:ext>
            </a:extLst>
          </p:cNvPr>
          <p:cNvCxnSpPr>
            <a:cxnSpLocks/>
          </p:cNvCxnSpPr>
          <p:nvPr/>
        </p:nvCxnSpPr>
        <p:spPr>
          <a:xfrm>
            <a:off x="5777041" y="2816771"/>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speech_2">
            <a:extLst>
              <a:ext uri="{FF2B5EF4-FFF2-40B4-BE49-F238E27FC236}">
                <a16:creationId xmlns:a16="http://schemas.microsoft.com/office/drawing/2014/main" id="{3C4E971D-B8AF-4C4E-820F-7740FB7286FA}"/>
              </a:ext>
              <a:ext uri="{C183D7F6-B498-43B3-948B-1728B52AA6E4}">
                <adec:decorative xmlns:adec="http://schemas.microsoft.com/office/drawing/2017/decorative" val="1"/>
              </a:ext>
            </a:extLst>
          </p:cNvPr>
          <p:cNvSpPr>
            <a:spLocks noChangeAspect="1" noEditPoints="1"/>
          </p:cNvSpPr>
          <p:nvPr/>
        </p:nvSpPr>
        <p:spPr bwMode="auto">
          <a:xfrm>
            <a:off x="3622975" y="2120521"/>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8" name="Title 1">
            <a:extLst>
              <a:ext uri="{FF2B5EF4-FFF2-40B4-BE49-F238E27FC236}">
                <a16:creationId xmlns:a16="http://schemas.microsoft.com/office/drawing/2014/main" id="{C79A7376-7D04-4C91-B823-5C0AF35EFF31}"/>
              </a:ext>
              <a:ext uri="{C183D7F6-B498-43B3-948B-1728B52AA6E4}">
                <adec:decorative xmlns:adec="http://schemas.microsoft.com/office/drawing/2017/decorative" val="1"/>
              </a:ext>
            </a:extLst>
          </p:cNvPr>
          <p:cNvSpPr txBox="1">
            <a:spLocks/>
          </p:cNvSpPr>
          <p:nvPr/>
        </p:nvSpPr>
        <p:spPr>
          <a:xfrm>
            <a:off x="3927263" y="2933541"/>
            <a:ext cx="1737360"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indent="-55563" algn="l">
              <a:lnSpc>
                <a:spcPct val="110000"/>
              </a:lnSpc>
            </a:pPr>
            <a:r>
              <a:rPr lang="en-US" sz="950" dirty="0">
                <a:solidFill>
                  <a:srgbClr val="0078D7"/>
                </a:solidFill>
                <a:latin typeface="Segoe UI Semibold" panose="020B0702040204020203" pitchFamily="34" charset="0"/>
                <a:cs typeface="Segoe UI Semibold" panose="020B0702040204020203" pitchFamily="34" charset="0"/>
              </a:rPr>
              <a:t>“</a:t>
            </a:r>
            <a:r>
              <a:rPr lang="en-US" sz="1000" dirty="0">
                <a:solidFill>
                  <a:srgbClr val="0078D7"/>
                </a:solidFill>
                <a:latin typeface="Segoe UI Semibold" panose="020B0702040204020203" pitchFamily="34" charset="0"/>
                <a:cs typeface="Segoe UI Semibold" panose="020B0702040204020203" pitchFamily="34" charset="0"/>
              </a:rPr>
              <a:t>How do you ensure your data is secure in case of disaster or emergency?”</a:t>
            </a:r>
          </a:p>
        </p:txBody>
      </p:sp>
      <p:cxnSp>
        <p:nvCxnSpPr>
          <p:cNvPr id="32" name="Straight Connector 31">
            <a:extLst>
              <a:ext uri="{FF2B5EF4-FFF2-40B4-BE49-F238E27FC236}">
                <a16:creationId xmlns:a16="http://schemas.microsoft.com/office/drawing/2014/main" id="{CA7F6735-290F-4EC9-86F6-D244B417875B}"/>
              </a:ext>
              <a:ext uri="{C183D7F6-B498-43B3-948B-1728B52AA6E4}">
                <adec:decorative xmlns:adec="http://schemas.microsoft.com/office/drawing/2017/decorative" val="1"/>
              </a:ext>
            </a:extLst>
          </p:cNvPr>
          <p:cNvCxnSpPr>
            <a:cxnSpLocks/>
          </p:cNvCxnSpPr>
          <p:nvPr/>
        </p:nvCxnSpPr>
        <p:spPr>
          <a:xfrm>
            <a:off x="5777041" y="3767795"/>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speech_2">
            <a:extLst>
              <a:ext uri="{FF2B5EF4-FFF2-40B4-BE49-F238E27FC236}">
                <a16:creationId xmlns:a16="http://schemas.microsoft.com/office/drawing/2014/main" id="{125ACE0B-D7E0-4D6F-8CD7-71FE45B76ABE}"/>
              </a:ext>
              <a:ext uri="{C183D7F6-B498-43B3-948B-1728B52AA6E4}">
                <adec:decorative xmlns:adec="http://schemas.microsoft.com/office/drawing/2017/decorative" val="1"/>
              </a:ext>
            </a:extLst>
          </p:cNvPr>
          <p:cNvSpPr>
            <a:spLocks noChangeAspect="1" noEditPoints="1"/>
          </p:cNvSpPr>
          <p:nvPr/>
        </p:nvSpPr>
        <p:spPr bwMode="auto">
          <a:xfrm>
            <a:off x="3622975" y="4817386"/>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2" name="Title 1">
            <a:extLst>
              <a:ext uri="{FF2B5EF4-FFF2-40B4-BE49-F238E27FC236}">
                <a16:creationId xmlns:a16="http://schemas.microsoft.com/office/drawing/2014/main" id="{4DE13D4C-55FE-4455-9EA4-3F3722E1D171}"/>
              </a:ext>
              <a:ext uri="{C183D7F6-B498-43B3-948B-1728B52AA6E4}">
                <adec:decorative xmlns:adec="http://schemas.microsoft.com/office/drawing/2017/decorative" val="1"/>
              </a:ext>
            </a:extLst>
          </p:cNvPr>
          <p:cNvSpPr txBox="1">
            <a:spLocks/>
          </p:cNvSpPr>
          <p:nvPr/>
        </p:nvSpPr>
        <p:spPr>
          <a:xfrm>
            <a:off x="3927263" y="4694555"/>
            <a:ext cx="1737360" cy="58153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245" indent="-55245" algn="l">
              <a:lnSpc>
                <a:spcPct val="110000"/>
              </a:lnSpc>
            </a:pPr>
            <a:r>
              <a:rPr lang="en-US" sz="950" dirty="0">
                <a:solidFill>
                  <a:srgbClr val="0078D7"/>
                </a:solidFill>
                <a:latin typeface="Segoe UI Semibold"/>
                <a:cs typeface="Segoe UI Semibold"/>
              </a:rPr>
              <a:t>“</a:t>
            </a:r>
            <a:r>
              <a:rPr lang="en-US" sz="1000" dirty="0">
                <a:solidFill>
                  <a:srgbClr val="0078D7"/>
                </a:solidFill>
                <a:latin typeface="Segoe UI Semibold"/>
                <a:cs typeface="Segoe UI Semibold"/>
              </a:rPr>
              <a:t>Are you aware of the benefits of Azure Stack HCI?”</a:t>
            </a:r>
            <a:endParaRPr lang="en-US" sz="1000" dirty="0">
              <a:latin typeface="Segoe UI Semibold"/>
              <a:cs typeface="Segoe UI Semibold"/>
            </a:endParaRPr>
          </a:p>
          <a:p>
            <a:pPr algn="l">
              <a:lnSpc>
                <a:spcPct val="110000"/>
              </a:lnSpc>
            </a:pPr>
            <a:endParaRPr lang="en-US" sz="950" dirty="0">
              <a:solidFill>
                <a:srgbClr val="0078D7"/>
              </a:solidFill>
              <a:latin typeface="Segoe UI Semibold" panose="020B0702040204020203" pitchFamily="34" charset="0"/>
              <a:cs typeface="Segoe UI Semibold" panose="020B0702040204020203" pitchFamily="34" charset="0"/>
            </a:endParaRPr>
          </a:p>
          <a:p>
            <a:pPr algn="l">
              <a:lnSpc>
                <a:spcPct val="110000"/>
              </a:lnSpc>
            </a:pPr>
            <a:endParaRPr lang="en-US" sz="950" dirty="0">
              <a:solidFill>
                <a:srgbClr val="0078D7"/>
              </a:solidFill>
              <a:latin typeface="Segoe UI Semibold" panose="020B0702040204020203" pitchFamily="34" charset="0"/>
              <a:cs typeface="Segoe UI Semibold" panose="020B0702040204020203" pitchFamily="34" charset="0"/>
            </a:endParaRPr>
          </a:p>
        </p:txBody>
      </p:sp>
      <p:sp>
        <p:nvSpPr>
          <p:cNvPr id="43" name="Title 1">
            <a:extLst>
              <a:ext uri="{FF2B5EF4-FFF2-40B4-BE49-F238E27FC236}">
                <a16:creationId xmlns:a16="http://schemas.microsoft.com/office/drawing/2014/main" id="{C049ACC2-143D-4EE1-91F8-2161FDEDCCFD}"/>
              </a:ext>
              <a:ext uri="{C183D7F6-B498-43B3-948B-1728B52AA6E4}">
                <adec:decorative xmlns:adec="http://schemas.microsoft.com/office/drawing/2017/decorative" val="1"/>
              </a:ext>
            </a:extLst>
          </p:cNvPr>
          <p:cNvSpPr txBox="1">
            <a:spLocks/>
          </p:cNvSpPr>
          <p:nvPr/>
        </p:nvSpPr>
        <p:spPr>
          <a:xfrm>
            <a:off x="5449562" y="4620262"/>
            <a:ext cx="6515872" cy="1127017"/>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Built-in Azure integration makes it easy for IT staff to start using Azure technologies for infrastructure management services and adding various hybrid services to your clusters.</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Run workflows that require to stay on-premises (whether due to latency, data sovereignty, or extra IO requirements). </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It has a deployment GUI built in and the ability to leverage familiar Windows Server and Hyper-V skillsets. </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You can choose the best hardware for your local support and delivery with flexible sizing from small to rack class options. </a:t>
            </a: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Benefit from built-in disaster recovery with stretch clustering. </a:t>
            </a:r>
          </a:p>
        </p:txBody>
      </p:sp>
      <p:cxnSp>
        <p:nvCxnSpPr>
          <p:cNvPr id="40" name="Straight Connector 39">
            <a:extLst>
              <a:ext uri="{FF2B5EF4-FFF2-40B4-BE49-F238E27FC236}">
                <a16:creationId xmlns:a16="http://schemas.microsoft.com/office/drawing/2014/main" id="{09F48929-715D-435B-AA43-6558319568BF}"/>
              </a:ext>
              <a:ext uri="{C183D7F6-B498-43B3-948B-1728B52AA6E4}">
                <adec:decorative xmlns:adec="http://schemas.microsoft.com/office/drawing/2017/decorative" val="1"/>
              </a:ext>
            </a:extLst>
          </p:cNvPr>
          <p:cNvCxnSpPr>
            <a:cxnSpLocks/>
          </p:cNvCxnSpPr>
          <p:nvPr/>
        </p:nvCxnSpPr>
        <p:spPr>
          <a:xfrm>
            <a:off x="5777041" y="4526929"/>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speech_2">
            <a:extLst>
              <a:ext uri="{FF2B5EF4-FFF2-40B4-BE49-F238E27FC236}">
                <a16:creationId xmlns:a16="http://schemas.microsoft.com/office/drawing/2014/main" id="{F60332A0-BF38-4D60-AC32-E376D5AF7DF4}"/>
              </a:ext>
              <a:ext uri="{C183D7F6-B498-43B3-948B-1728B52AA6E4}">
                <adec:decorative xmlns:adec="http://schemas.microsoft.com/office/drawing/2017/decorative" val="1"/>
              </a:ext>
            </a:extLst>
          </p:cNvPr>
          <p:cNvSpPr>
            <a:spLocks noChangeAspect="1" noEditPoints="1"/>
          </p:cNvSpPr>
          <p:nvPr/>
        </p:nvSpPr>
        <p:spPr bwMode="auto">
          <a:xfrm>
            <a:off x="3622975" y="5892689"/>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4" name="Title 1">
            <a:extLst>
              <a:ext uri="{FF2B5EF4-FFF2-40B4-BE49-F238E27FC236}">
                <a16:creationId xmlns:a16="http://schemas.microsoft.com/office/drawing/2014/main" id="{4E18EA26-3873-4E6B-9292-F42E3C13927A}"/>
              </a:ext>
              <a:ext uri="{C183D7F6-B498-43B3-948B-1728B52AA6E4}">
                <adec:decorative xmlns:adec="http://schemas.microsoft.com/office/drawing/2017/decorative" val="1"/>
              </a:ext>
            </a:extLst>
          </p:cNvPr>
          <p:cNvSpPr txBox="1">
            <a:spLocks/>
          </p:cNvSpPr>
          <p:nvPr/>
        </p:nvSpPr>
        <p:spPr>
          <a:xfrm>
            <a:off x="3927263" y="5769858"/>
            <a:ext cx="1737360" cy="673816"/>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indent="-55563" algn="l">
              <a:lnSpc>
                <a:spcPct val="110000"/>
              </a:lnSpc>
            </a:pPr>
            <a:r>
              <a:rPr lang="en-US" sz="950" dirty="0">
                <a:solidFill>
                  <a:srgbClr val="0078D7"/>
                </a:solidFill>
                <a:latin typeface="Segoe UI Semibold" panose="020B0702040204020203" pitchFamily="34" charset="0"/>
                <a:cs typeface="Segoe UI Semibold" panose="020B0702040204020203" pitchFamily="34" charset="0"/>
              </a:rPr>
              <a:t>“How many servers do you need to update to benefit from Azure Stack HCI?”</a:t>
            </a:r>
          </a:p>
        </p:txBody>
      </p:sp>
      <p:sp>
        <p:nvSpPr>
          <p:cNvPr id="45" name="Title 1">
            <a:extLst>
              <a:ext uri="{FF2B5EF4-FFF2-40B4-BE49-F238E27FC236}">
                <a16:creationId xmlns:a16="http://schemas.microsoft.com/office/drawing/2014/main" id="{83E2C0A3-EC65-4E02-9ABA-5E44C81A185C}"/>
              </a:ext>
              <a:ext uri="{C183D7F6-B498-43B3-948B-1728B52AA6E4}">
                <adec:decorative xmlns:adec="http://schemas.microsoft.com/office/drawing/2017/decorative" val="1"/>
              </a:ext>
            </a:extLst>
          </p:cNvPr>
          <p:cNvSpPr txBox="1">
            <a:spLocks/>
          </p:cNvSpPr>
          <p:nvPr/>
        </p:nvSpPr>
        <p:spPr>
          <a:xfrm>
            <a:off x="5449562" y="5769859"/>
            <a:ext cx="6515872" cy="673815"/>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a:cs typeface="Segoe UI"/>
              </a:rPr>
              <a:t>Azure Stack HCI has a wide variety of new, compatible hardware that you can use to recreate existing deployment architecture. W</a:t>
            </a:r>
            <a:r>
              <a:rPr lang="en-US" sz="900" dirty="0">
                <a:solidFill>
                  <a:schemeClr val="tx1">
                    <a:lumMod val="65000"/>
                    <a:lumOff val="35000"/>
                  </a:schemeClr>
                </a:solidFill>
                <a:latin typeface="Segoe UI"/>
                <a:cs typeface="Segoe UI"/>
              </a:rPr>
              <a:t>e have a long list of partners that you can choose from to match your budget and workflows with a minimum of two servers to start realizing the benefits of Azure Stack HCI. </a:t>
            </a:r>
            <a:endParaRPr lang="en-US" sz="900" dirty="0">
              <a:solidFill>
                <a:schemeClr val="tx1">
                  <a:lumMod val="65000"/>
                  <a:lumOff val="35000"/>
                </a:schemeClr>
              </a:solidFill>
              <a:latin typeface="Segoe UI" panose="020B0502040204020203" pitchFamily="34" charset="0"/>
              <a:cs typeface="Segoe UI" panose="020B0502040204020203" pitchFamily="34" charset="0"/>
            </a:endParaRPr>
          </a:p>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65000"/>
                    <a:lumOff val="35000"/>
                  </a:schemeClr>
                </a:solidFill>
                <a:latin typeface="Segoe UI"/>
                <a:cs typeface="Segoe UI"/>
              </a:rPr>
              <a:t>The software subscription pricing model, USD $10 per physical core per month, emphasizes low cost for remote locations or SMBs and still provides scalability for enterprise and mid-market.  </a:t>
            </a:r>
            <a:endParaRPr lang="en-US" sz="9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3AA1C8A-4192-4F18-99F3-99D9E4F29E21}"/>
              </a:ext>
              <a:ext uri="{C183D7F6-B498-43B3-948B-1728B52AA6E4}">
                <adec:decorative xmlns:adec="http://schemas.microsoft.com/office/drawing/2017/decorative" val="1"/>
              </a:ext>
            </a:extLst>
          </p:cNvPr>
          <p:cNvSpPr txBox="1"/>
          <p:nvPr/>
        </p:nvSpPr>
        <p:spPr>
          <a:xfrm>
            <a:off x="9877211" y="6579158"/>
            <a:ext cx="2314787" cy="246221"/>
          </a:xfrm>
          <a:prstGeom prst="rect">
            <a:avLst/>
          </a:prstGeom>
          <a:noFill/>
        </p:spPr>
        <p:txBody>
          <a:bodyPr wrap="square" lIns="91440" tIns="45720" rIns="91440" bIns="45720" rtlCol="0" anchor="t">
            <a:spAutoFit/>
          </a:bodyPr>
          <a:lstStyle/>
          <a:p>
            <a:r>
              <a:rPr lang="en-US" sz="1000" dirty="0">
                <a:solidFill>
                  <a:srgbClr val="FF0000"/>
                </a:solidFill>
                <a:latin typeface="Segoe UI"/>
                <a:cs typeface="Segoe UI"/>
              </a:rPr>
              <a:t>For Microsoft distributors under NDA</a:t>
            </a:r>
          </a:p>
        </p:txBody>
      </p:sp>
      <p:sp>
        <p:nvSpPr>
          <p:cNvPr id="41" name="Title 1">
            <a:extLst>
              <a:ext uri="{FF2B5EF4-FFF2-40B4-BE49-F238E27FC236}">
                <a16:creationId xmlns:a16="http://schemas.microsoft.com/office/drawing/2014/main" id="{A17CA17D-0680-4A1F-846D-507F30178904}"/>
              </a:ext>
              <a:ext uri="{C183D7F6-B498-43B3-948B-1728B52AA6E4}">
                <adec:decorative xmlns:adec="http://schemas.microsoft.com/office/drawing/2017/decorative" val="1"/>
              </a:ext>
            </a:extLst>
          </p:cNvPr>
          <p:cNvSpPr txBox="1">
            <a:spLocks/>
          </p:cNvSpPr>
          <p:nvPr/>
        </p:nvSpPr>
        <p:spPr>
          <a:xfrm>
            <a:off x="3927263" y="3850772"/>
            <a:ext cx="1737360" cy="824044"/>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563" indent="-55563" algn="l">
              <a:lnSpc>
                <a:spcPct val="110000"/>
              </a:lnSpc>
            </a:pPr>
            <a:r>
              <a:rPr lang="en-US" sz="950" dirty="0">
                <a:solidFill>
                  <a:srgbClr val="0078D7"/>
                </a:solidFill>
                <a:latin typeface="Segoe UI Semibold" panose="020B0702040204020203" pitchFamily="34" charset="0"/>
                <a:cs typeface="Segoe UI Semibold" panose="020B0702040204020203" pitchFamily="34" charset="0"/>
              </a:rPr>
              <a:t>“</a:t>
            </a:r>
            <a:r>
              <a:rPr lang="en-US" sz="1000" dirty="0">
                <a:solidFill>
                  <a:srgbClr val="0078D7"/>
                </a:solidFill>
                <a:latin typeface="Segoe UI Semibold" panose="020B0702040204020203" pitchFamily="34" charset="0"/>
                <a:cs typeface="Segoe UI Semibold" panose="020B0702040204020203" pitchFamily="34" charset="0"/>
              </a:rPr>
              <a:t>Do you need virtual desktop infrastructure to run on-prem as opposed to the cloud?”</a:t>
            </a:r>
          </a:p>
        </p:txBody>
      </p:sp>
      <p:sp>
        <p:nvSpPr>
          <p:cNvPr id="46" name="Title 1">
            <a:extLst>
              <a:ext uri="{FF2B5EF4-FFF2-40B4-BE49-F238E27FC236}">
                <a16:creationId xmlns:a16="http://schemas.microsoft.com/office/drawing/2014/main" id="{C2AE14AF-0C5D-401C-A3FF-E47A0E5F69F5}"/>
              </a:ext>
              <a:ext uri="{C183D7F6-B498-43B3-948B-1728B52AA6E4}">
                <adec:decorative xmlns:adec="http://schemas.microsoft.com/office/drawing/2017/decorative" val="1"/>
              </a:ext>
            </a:extLst>
          </p:cNvPr>
          <p:cNvSpPr txBox="1">
            <a:spLocks/>
          </p:cNvSpPr>
          <p:nvPr/>
        </p:nvSpPr>
        <p:spPr>
          <a:xfrm>
            <a:off x="5449562" y="3850772"/>
            <a:ext cx="6515872" cy="448377"/>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4330" indent="-137160" algn="l">
              <a:lnSpc>
                <a:spcPct val="100000"/>
              </a:lnSpc>
              <a:spcAft>
                <a:spcPts val="300"/>
              </a:spcAft>
              <a:buClr>
                <a:schemeClr val="bg1">
                  <a:lumMod val="65000"/>
                </a:schemeClr>
              </a:buClr>
              <a:buSzPct val="100000"/>
              <a:buFont typeface="Arial" panose="020B0604020202020204" pitchFamily="34" charset="0"/>
              <a:buChar char="•"/>
            </a:pPr>
            <a:r>
              <a:rPr lang="en-US" sz="900" dirty="0">
                <a:solidFill>
                  <a:schemeClr val="tx1">
                    <a:lumMod val="75000"/>
                    <a:lumOff val="25000"/>
                  </a:schemeClr>
                </a:solidFill>
                <a:latin typeface="Segoe UI" panose="020B0502040204020203" pitchFamily="34" charset="0"/>
                <a:cs typeface="Segoe UI" panose="020B0502040204020203" pitchFamily="34" charset="0"/>
              </a:rPr>
              <a:t>With the November 2021 feature update of Azure Stack HCI, there is now support for Azure Virtual Desktop for Azure Stack HCI bringing a feature rich VDI solution that can be deployed on-prem when the usage scenario requires so.</a:t>
            </a:r>
          </a:p>
        </p:txBody>
      </p:sp>
      <p:sp>
        <p:nvSpPr>
          <p:cNvPr id="47" name="speech_2">
            <a:extLst>
              <a:ext uri="{FF2B5EF4-FFF2-40B4-BE49-F238E27FC236}">
                <a16:creationId xmlns:a16="http://schemas.microsoft.com/office/drawing/2014/main" id="{EE59F861-21E1-4C4F-A153-CEFFF063162A}"/>
              </a:ext>
              <a:ext uri="{C183D7F6-B498-43B3-948B-1728B52AA6E4}">
                <adec:decorative xmlns:adec="http://schemas.microsoft.com/office/drawing/2017/decorative" val="1"/>
              </a:ext>
            </a:extLst>
          </p:cNvPr>
          <p:cNvSpPr>
            <a:spLocks noChangeAspect="1" noEditPoints="1"/>
          </p:cNvSpPr>
          <p:nvPr/>
        </p:nvSpPr>
        <p:spPr bwMode="auto">
          <a:xfrm>
            <a:off x="3622975" y="3056372"/>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48" name="speech_2">
            <a:extLst>
              <a:ext uri="{FF2B5EF4-FFF2-40B4-BE49-F238E27FC236}">
                <a16:creationId xmlns:a16="http://schemas.microsoft.com/office/drawing/2014/main" id="{AD0500A1-A4B2-4782-BA34-94C4D5BCC02D}"/>
              </a:ext>
              <a:ext uri="{C183D7F6-B498-43B3-948B-1728B52AA6E4}">
                <adec:decorative xmlns:adec="http://schemas.microsoft.com/office/drawing/2017/decorative" val="1"/>
              </a:ext>
            </a:extLst>
          </p:cNvPr>
          <p:cNvSpPr>
            <a:spLocks noChangeAspect="1" noEditPoints="1"/>
          </p:cNvSpPr>
          <p:nvPr/>
        </p:nvSpPr>
        <p:spPr bwMode="auto">
          <a:xfrm>
            <a:off x="3622975" y="3973603"/>
            <a:ext cx="188155" cy="167152"/>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cxnSp>
        <p:nvCxnSpPr>
          <p:cNvPr id="49" name="Straight Connector 48">
            <a:extLst>
              <a:ext uri="{FF2B5EF4-FFF2-40B4-BE49-F238E27FC236}">
                <a16:creationId xmlns:a16="http://schemas.microsoft.com/office/drawing/2014/main" id="{2F8D6F83-B885-4560-A00C-B2588953344E}"/>
              </a:ext>
              <a:ext uri="{C183D7F6-B498-43B3-948B-1728B52AA6E4}">
                <adec:decorative xmlns:adec="http://schemas.microsoft.com/office/drawing/2017/decorative" val="1"/>
              </a:ext>
            </a:extLst>
          </p:cNvPr>
          <p:cNvCxnSpPr>
            <a:cxnSpLocks/>
          </p:cNvCxnSpPr>
          <p:nvPr/>
        </p:nvCxnSpPr>
        <p:spPr>
          <a:xfrm>
            <a:off x="5777041" y="5698362"/>
            <a:ext cx="6035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3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D411E9-0E10-4230-B32B-D8F7F2508857}"/>
              </a:ext>
              <a:ext uri="{C183D7F6-B498-43B3-948B-1728B52AA6E4}">
                <adec:decorative xmlns:adec="http://schemas.microsoft.com/office/drawing/2017/decorative" val="1"/>
              </a:ext>
            </a:extLst>
          </p:cNvPr>
          <p:cNvSpPr txBox="1">
            <a:spLocks/>
          </p:cNvSpPr>
          <p:nvPr/>
        </p:nvSpPr>
        <p:spPr>
          <a:xfrm>
            <a:off x="-8957" y="0"/>
            <a:ext cx="12200957" cy="149948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endParaRPr lang="en-US" sz="2000">
              <a:solidFill>
                <a:schemeClr val="bg1"/>
              </a:solidFill>
              <a:latin typeface="Segoe UI Light" panose="020B0502040204020203" pitchFamily="34" charset="0"/>
              <a:cs typeface="Segoe UI Light" panose="020B0502040204020203" pitchFamily="34" charset="0"/>
            </a:endParaRPr>
          </a:p>
        </p:txBody>
      </p:sp>
      <p:sp>
        <p:nvSpPr>
          <p:cNvPr id="19" name="Title 1">
            <a:extLst>
              <a:ext uri="{FF2B5EF4-FFF2-40B4-BE49-F238E27FC236}">
                <a16:creationId xmlns:a16="http://schemas.microsoft.com/office/drawing/2014/main" id="{3B9BA87A-C546-488F-93CF-ECF60C564E20}"/>
              </a:ext>
              <a:ext uri="{C183D7F6-B498-43B3-948B-1728B52AA6E4}">
                <adec:decorative xmlns:adec="http://schemas.microsoft.com/office/drawing/2017/decorative" val="1"/>
              </a:ext>
            </a:extLst>
          </p:cNvPr>
          <p:cNvSpPr txBox="1">
            <a:spLocks/>
          </p:cNvSpPr>
          <p:nvPr/>
        </p:nvSpPr>
        <p:spPr>
          <a:xfrm>
            <a:off x="134491" y="727086"/>
            <a:ext cx="6258897" cy="816583"/>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217170" algn="l">
              <a:lnSpc>
                <a:spcPts val="1000"/>
              </a:lnSpc>
              <a:spcAft>
                <a:spcPts val="600"/>
              </a:spcAft>
              <a:buClr>
                <a:schemeClr val="bg1">
                  <a:lumMod val="65000"/>
                </a:schemeClr>
              </a:buClr>
              <a:buSzPct val="100000"/>
            </a:pPr>
            <a:endParaRPr lang="en-US" sz="800">
              <a:solidFill>
                <a:schemeClr val="tx1">
                  <a:lumMod val="75000"/>
                  <a:lumOff val="25000"/>
                </a:schemeClr>
              </a:solidFill>
              <a:latin typeface="Segoe UI" panose="020B0502040204020203" pitchFamily="34" charset="0"/>
              <a:cs typeface="Segoe UI" panose="020B0502040204020203" pitchFamily="34" charset="0"/>
            </a:endParaRPr>
          </a:p>
          <a:p>
            <a:pPr marL="354330" indent="-137160" algn="l">
              <a:lnSpc>
                <a:spcPts val="1000"/>
              </a:lnSpc>
              <a:spcAft>
                <a:spcPts val="600"/>
              </a:spcAft>
              <a:buClr>
                <a:schemeClr val="bg1">
                  <a:lumMod val="65000"/>
                </a:schemeClr>
              </a:buClr>
              <a:buSzPct val="100000"/>
              <a:buFont typeface="Arial" panose="020B0604020202020204" pitchFamily="34" charset="0"/>
              <a:buChar char="•"/>
            </a:pPr>
            <a:endParaRPr lang="en-US" sz="800">
              <a:solidFill>
                <a:schemeClr val="tx1">
                  <a:lumMod val="75000"/>
                  <a:lumOff val="25000"/>
                </a:schemeClr>
              </a:solidFill>
              <a:latin typeface="Segoe UI" panose="020B0502040204020203" pitchFamily="34" charset="0"/>
              <a:cs typeface="Segoe UI" panose="020B0502040204020203" pitchFamily="34" charset="0"/>
            </a:endParaRPr>
          </a:p>
          <a:p>
            <a:pPr marL="354330" indent="-137160" algn="l">
              <a:lnSpc>
                <a:spcPts val="1000"/>
              </a:lnSpc>
              <a:spcAft>
                <a:spcPts val="600"/>
              </a:spcAft>
              <a:buClr>
                <a:schemeClr val="bg1">
                  <a:lumMod val="65000"/>
                </a:schemeClr>
              </a:buClr>
              <a:buSzPct val="100000"/>
              <a:buFont typeface="Arial" panose="020B0604020202020204" pitchFamily="34" charset="0"/>
              <a:buChar char="•"/>
            </a:pPr>
            <a:endParaRPr lang="en-US" sz="80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 name="Title 1">
            <a:extLst>
              <a:ext uri="{FF2B5EF4-FFF2-40B4-BE49-F238E27FC236}">
                <a16:creationId xmlns:a16="http://schemas.microsoft.com/office/drawing/2014/main" id="{7BA68A8A-0A3D-4D5A-82D1-8036A065879E}"/>
              </a:ext>
              <a:ext uri="{C183D7F6-B498-43B3-948B-1728B52AA6E4}">
                <adec:decorative xmlns:adec="http://schemas.microsoft.com/office/drawing/2017/decorative" val="1"/>
              </a:ext>
            </a:extLst>
          </p:cNvPr>
          <p:cNvSpPr txBox="1">
            <a:spLocks noGrp="1"/>
          </p:cNvSpPr>
          <p:nvPr>
            <p:ph type="title" idx="4294967295"/>
          </p:nvPr>
        </p:nvSpPr>
        <p:spPr>
          <a:xfrm>
            <a:off x="318333" y="736747"/>
            <a:ext cx="5054336" cy="3358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0" normalizeH="0" baseline="0" noProof="0" dirty="0">
                <a:ln>
                  <a:noFill/>
                </a:ln>
                <a:solidFill>
                  <a:srgbClr val="50E6FF"/>
                </a:solidFill>
                <a:effectLst/>
                <a:uLnTx/>
                <a:uFillTx/>
                <a:latin typeface="Segoe UI"/>
                <a:ea typeface="+mj-ea"/>
                <a:cs typeface="Segoe UI"/>
              </a:rPr>
              <a:t>Key talking points for resellers about Azure Stack HCI </a:t>
            </a:r>
            <a:endParaRPr kumimoji="0" lang="en-US" sz="2400" b="0" i="0" u="none" strike="noStrike" kern="1200" cap="none" spc="0" normalizeH="0" baseline="0" noProof="0" dirty="0">
              <a:ln>
                <a:noFill/>
              </a:ln>
              <a:solidFill>
                <a:srgbClr val="50E6FF"/>
              </a:solidFill>
              <a:effectLst/>
              <a:uLnTx/>
              <a:uFillTx/>
              <a:latin typeface="Segoe UI Light" panose="020B0502040204020203" pitchFamily="34" charset="0"/>
              <a:ea typeface="+mj-ea"/>
              <a:cs typeface="Segoe UI Light" panose="020B0502040204020203" pitchFamily="34" charset="0"/>
            </a:endParaRP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42844"/>
            <a:ext cx="2099362" cy="299072"/>
          </a:xfrm>
          <a:prstGeom prst="rect">
            <a:avLst/>
          </a:prstGeom>
        </p:spPr>
      </p:pic>
      <p:pic>
        <p:nvPicPr>
          <p:cNvPr id="39" name="Picture 38">
            <a:extLst>
              <a:ext uri="{FF2B5EF4-FFF2-40B4-BE49-F238E27FC236}">
                <a16:creationId xmlns:a16="http://schemas.microsoft.com/office/drawing/2014/main" id="{CED0E668-7BA2-4ED5-9158-AD423ADCC8E9}"/>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58697" y="742072"/>
            <a:ext cx="5589693" cy="775033"/>
          </a:xfrm>
          <a:prstGeom prst="rect">
            <a:avLst/>
          </a:prstGeom>
        </p:spPr>
      </p:pic>
      <p:sp>
        <p:nvSpPr>
          <p:cNvPr id="4" name="Rectangle 3">
            <a:extLst>
              <a:ext uri="{FF2B5EF4-FFF2-40B4-BE49-F238E27FC236}">
                <a16:creationId xmlns:a16="http://schemas.microsoft.com/office/drawing/2014/main" id="{1B9394D4-5F5D-4A0C-8488-4830D0B703EF}"/>
              </a:ext>
              <a:ext uri="{C183D7F6-B498-43B3-948B-1728B52AA6E4}">
                <adec:decorative xmlns:adec="http://schemas.microsoft.com/office/drawing/2017/decorative" val="1"/>
              </a:ext>
            </a:extLst>
          </p:cNvPr>
          <p:cNvSpPr/>
          <p:nvPr/>
        </p:nvSpPr>
        <p:spPr>
          <a:xfrm>
            <a:off x="-9625" y="1499485"/>
            <a:ext cx="12200957" cy="369331"/>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544009E-2016-47E0-9F25-174D6698A4DB}"/>
              </a:ext>
              <a:ext uri="{C183D7F6-B498-43B3-948B-1728B52AA6E4}">
                <adec:decorative xmlns:adec="http://schemas.microsoft.com/office/drawing/2017/decorative" val="1"/>
              </a:ext>
            </a:extLst>
          </p:cNvPr>
          <p:cNvSpPr txBox="1"/>
          <p:nvPr/>
        </p:nvSpPr>
        <p:spPr>
          <a:xfrm>
            <a:off x="331087" y="1532795"/>
            <a:ext cx="3416662" cy="369332"/>
          </a:xfrm>
          <a:prstGeom prst="rect">
            <a:avLst/>
          </a:prstGeom>
          <a:noFill/>
        </p:spPr>
        <p:txBody>
          <a:bodyPr wrap="square" rtlCol="0">
            <a:spAutoFit/>
          </a:bodyPr>
          <a:lstStyle/>
          <a:p>
            <a:pPr algn="ctr"/>
            <a:r>
              <a:rPr lang="en-US" baseline="30000" dirty="0">
                <a:solidFill>
                  <a:schemeClr val="bg1"/>
                </a:solidFill>
                <a:latin typeface="Segoe UI Semibold" panose="020B0702040204020203" pitchFamily="34" charset="0"/>
                <a:cs typeface="Segoe UI Semibold" panose="020B0702040204020203" pitchFamily="34" charset="0"/>
              </a:rPr>
              <a:t>Delivered as an Azure hybrid service </a:t>
            </a:r>
            <a:endParaRPr lang="en-US" dirty="0"/>
          </a:p>
        </p:txBody>
      </p:sp>
      <p:sp>
        <p:nvSpPr>
          <p:cNvPr id="22" name="Title 1">
            <a:extLst>
              <a:ext uri="{FF2B5EF4-FFF2-40B4-BE49-F238E27FC236}">
                <a16:creationId xmlns:a16="http://schemas.microsoft.com/office/drawing/2014/main" id="{654B9A35-31F7-4C01-91E3-2EF262EB6E9C}"/>
              </a:ext>
              <a:ext uri="{C183D7F6-B498-43B3-948B-1728B52AA6E4}">
                <adec:decorative xmlns:adec="http://schemas.microsoft.com/office/drawing/2017/decorative" val="1"/>
              </a:ext>
            </a:extLst>
          </p:cNvPr>
          <p:cNvSpPr txBox="1">
            <a:spLocks/>
          </p:cNvSpPr>
          <p:nvPr/>
        </p:nvSpPr>
        <p:spPr>
          <a:xfrm>
            <a:off x="439219" y="1962741"/>
            <a:ext cx="3473139" cy="1322005"/>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Azure Stack HCI uniquely extends your datacenter to the cloud and allows you to manage your Azure Stack HCI host VMs side by side as Azure resources in the Azure portal. Seamlessly connect to Azure resources such as Azure Backup, Azure Security Center, and Azure Site Recovery. Receive regular feature and security updates delivered through Azure.</a:t>
            </a:r>
          </a:p>
        </p:txBody>
      </p:sp>
      <p:sp>
        <p:nvSpPr>
          <p:cNvPr id="2" name="TextBox 1">
            <a:extLst>
              <a:ext uri="{FF2B5EF4-FFF2-40B4-BE49-F238E27FC236}">
                <a16:creationId xmlns:a16="http://schemas.microsoft.com/office/drawing/2014/main" id="{6D67328C-707A-4966-B1E3-C85AC0D4A779}"/>
              </a:ext>
              <a:ext uri="{C183D7F6-B498-43B3-948B-1728B52AA6E4}">
                <adec:decorative xmlns:adec="http://schemas.microsoft.com/office/drawing/2017/decorative" val="1"/>
              </a:ext>
            </a:extLst>
          </p:cNvPr>
          <p:cNvSpPr txBox="1"/>
          <p:nvPr/>
        </p:nvSpPr>
        <p:spPr>
          <a:xfrm>
            <a:off x="4279939" y="1532795"/>
            <a:ext cx="3500428" cy="369332"/>
          </a:xfrm>
          <a:prstGeom prst="rect">
            <a:avLst/>
          </a:prstGeom>
          <a:noFill/>
        </p:spPr>
        <p:txBody>
          <a:bodyPr wrap="square" lIns="91440" tIns="45720" rIns="91440" bIns="45720" rtlCol="0" anchor="t">
            <a:spAutoFit/>
          </a:bodyPr>
          <a:lstStyle/>
          <a:p>
            <a:pPr algn="ctr"/>
            <a:r>
              <a:rPr lang="en-US" baseline="30000" dirty="0">
                <a:solidFill>
                  <a:schemeClr val="bg1"/>
                </a:solidFill>
                <a:latin typeface="Segoe UI Semibold"/>
                <a:cs typeface="Segoe UI Semibold"/>
              </a:rPr>
              <a:t>Best SQL Server virtual machine performance</a:t>
            </a:r>
            <a:endParaRPr lang="en-US" dirty="0">
              <a:solidFill>
                <a:schemeClr val="bg1"/>
              </a:solidFill>
              <a:latin typeface="Segoe UI Semibold"/>
              <a:cs typeface="Segoe UI Semibold"/>
            </a:endParaRPr>
          </a:p>
        </p:txBody>
      </p:sp>
      <p:sp>
        <p:nvSpPr>
          <p:cNvPr id="21" name="Title 1">
            <a:extLst>
              <a:ext uri="{FF2B5EF4-FFF2-40B4-BE49-F238E27FC236}">
                <a16:creationId xmlns:a16="http://schemas.microsoft.com/office/drawing/2014/main" id="{7304A96B-5167-4E40-9F1A-94A07CC04C10}"/>
              </a:ext>
              <a:ext uri="{C183D7F6-B498-43B3-948B-1728B52AA6E4}">
                <adec:decorative xmlns:adec="http://schemas.microsoft.com/office/drawing/2017/decorative" val="1"/>
              </a:ext>
            </a:extLst>
          </p:cNvPr>
          <p:cNvSpPr txBox="1">
            <a:spLocks/>
          </p:cNvSpPr>
          <p:nvPr/>
        </p:nvSpPr>
        <p:spPr>
          <a:xfrm>
            <a:off x="4351090" y="1962741"/>
            <a:ext cx="3564613" cy="122627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Microsoft created the entire software stack from kernel to hypervisor to host OS, including HCI features, meaning we can </a:t>
            </a:r>
            <a:r>
              <a:rPr lang="en-US" sz="1000" dirty="0">
                <a:solidFill>
                  <a:schemeClr val="tx1">
                    <a:lumMod val="65000"/>
                    <a:lumOff val="35000"/>
                  </a:schemeClr>
                </a:solidFill>
                <a:latin typeface="Segoe UI"/>
                <a:cs typeface="Segoe UI"/>
              </a:rPr>
              <a:t>optimize software performance from top to bottom. SQL Server workloads and databases in general, are the most popular workloads on HCI.  Azure Stack HCI also offers multiple hardware innovations available to further boost performance.</a:t>
            </a:r>
          </a:p>
        </p:txBody>
      </p:sp>
      <p:sp>
        <p:nvSpPr>
          <p:cNvPr id="36" name="TextBox 35">
            <a:extLst>
              <a:ext uri="{FF2B5EF4-FFF2-40B4-BE49-F238E27FC236}">
                <a16:creationId xmlns:a16="http://schemas.microsoft.com/office/drawing/2014/main" id="{F222FF0C-0114-445E-BB91-44F8C49BF290}"/>
              </a:ext>
              <a:ext uri="{C183D7F6-B498-43B3-948B-1728B52AA6E4}">
                <adec:decorative xmlns:adec="http://schemas.microsoft.com/office/drawing/2017/decorative" val="1"/>
              </a:ext>
            </a:extLst>
          </p:cNvPr>
          <p:cNvSpPr txBox="1"/>
          <p:nvPr/>
        </p:nvSpPr>
        <p:spPr>
          <a:xfrm>
            <a:off x="8435300" y="1532795"/>
            <a:ext cx="3333367" cy="369332"/>
          </a:xfrm>
          <a:prstGeom prst="rect">
            <a:avLst/>
          </a:prstGeom>
          <a:noFill/>
        </p:spPr>
        <p:txBody>
          <a:bodyPr wrap="square" lIns="91440" tIns="45720" rIns="91440" bIns="45720" rtlCol="0" anchor="t">
            <a:spAutoFit/>
          </a:bodyPr>
          <a:lstStyle/>
          <a:p>
            <a:pPr algn="ctr"/>
            <a:r>
              <a:rPr lang="en-US" baseline="30000">
                <a:solidFill>
                  <a:schemeClr val="bg1"/>
                </a:solidFill>
                <a:latin typeface="Segoe UI Semibold"/>
                <a:cs typeface="Segoe UI Semibold"/>
              </a:rPr>
              <a:t>Optimized for ROBO and SMB deployments</a:t>
            </a:r>
            <a:endParaRPr lang="en-US">
              <a:solidFill>
                <a:schemeClr val="bg1"/>
              </a:solidFill>
              <a:latin typeface="Segoe UI Semibold"/>
              <a:cs typeface="Segoe UI Semibold"/>
            </a:endParaRPr>
          </a:p>
        </p:txBody>
      </p:sp>
      <p:sp>
        <p:nvSpPr>
          <p:cNvPr id="20" name="Title 1">
            <a:extLst>
              <a:ext uri="{FF2B5EF4-FFF2-40B4-BE49-F238E27FC236}">
                <a16:creationId xmlns:a16="http://schemas.microsoft.com/office/drawing/2014/main" id="{6CCC2C53-46FD-4F05-BFD2-C292B86B33AA}"/>
              </a:ext>
              <a:ext uri="{C183D7F6-B498-43B3-948B-1728B52AA6E4}">
                <adec:decorative xmlns:adec="http://schemas.microsoft.com/office/drawing/2017/decorative" val="1"/>
              </a:ext>
            </a:extLst>
          </p:cNvPr>
          <p:cNvSpPr txBox="1">
            <a:spLocks/>
          </p:cNvSpPr>
          <p:nvPr/>
        </p:nvSpPr>
        <p:spPr>
          <a:xfrm>
            <a:off x="8364623" y="1962741"/>
            <a:ext cx="3474720" cy="91065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Azure Stack HCI can scale down to a true 2-node deployment, providing the right computing performance for a lower cost and a smaller physical footprint with switchless deployment. Leverage existing expertise in Hyper-V and Azure to reduce time and money spent on training.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F8FB7E6C-D19C-4DE3-80C2-1B88A0E9E9F6}"/>
              </a:ext>
              <a:ext uri="{C183D7F6-B498-43B3-948B-1728B52AA6E4}">
                <adec:decorative xmlns:adec="http://schemas.microsoft.com/office/drawing/2017/decorative" val="1"/>
              </a:ext>
            </a:extLst>
          </p:cNvPr>
          <p:cNvSpPr txBox="1"/>
          <p:nvPr/>
        </p:nvSpPr>
        <p:spPr>
          <a:xfrm>
            <a:off x="0" y="3181092"/>
            <a:ext cx="12191999" cy="276999"/>
          </a:xfrm>
          <a:prstGeom prst="rect">
            <a:avLst/>
          </a:prstGeom>
          <a:solidFill>
            <a:srgbClr val="0078D4"/>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b="1" dirty="0">
                <a:solidFill>
                  <a:srgbClr val="FFFFFF"/>
                </a:solidFill>
                <a:latin typeface="Segoe UI Semibold"/>
                <a:cs typeface="Segoe UI"/>
              </a:rPr>
              <a:t>Reminder: </a:t>
            </a:r>
            <a:r>
              <a:rPr lang="en-US" sz="1200" dirty="0">
                <a:solidFill>
                  <a:srgbClr val="FFFFFF"/>
                </a:solidFill>
                <a:latin typeface="Segoe UI Semibold"/>
                <a:cs typeface="Segoe UI"/>
              </a:rPr>
              <a:t>Reseller revenue opportunity is hardware, Windows Server licenses, and Azure subscription revenue for resellers that are CSPs</a:t>
            </a:r>
            <a:endParaRPr lang="en-US" sz="1200" dirty="0">
              <a:latin typeface="Segoe UI Semibold"/>
            </a:endParaRPr>
          </a:p>
        </p:txBody>
      </p:sp>
      <p:sp>
        <p:nvSpPr>
          <p:cNvPr id="17" name="Title 1">
            <a:extLst>
              <a:ext uri="{FF2B5EF4-FFF2-40B4-BE49-F238E27FC236}">
                <a16:creationId xmlns:a16="http://schemas.microsoft.com/office/drawing/2014/main" id="{9A5E26DD-5465-4E09-9215-60C020C8D0BB}"/>
              </a:ext>
              <a:ext uri="{C183D7F6-B498-43B3-948B-1728B52AA6E4}">
                <adec:decorative xmlns:adec="http://schemas.microsoft.com/office/drawing/2017/decorative" val="1"/>
              </a:ext>
            </a:extLst>
          </p:cNvPr>
          <p:cNvSpPr txBox="1">
            <a:spLocks/>
          </p:cNvSpPr>
          <p:nvPr/>
        </p:nvSpPr>
        <p:spPr>
          <a:xfrm>
            <a:off x="329000" y="3512639"/>
            <a:ext cx="8360271" cy="316428"/>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a:solidFill>
                  <a:srgbClr val="0078D7"/>
                </a:solidFill>
                <a:latin typeface="Segoe UI Light"/>
                <a:cs typeface="Segoe UI Light"/>
              </a:rPr>
              <a:t>Underscore key benefits of Azure Stack HCI</a:t>
            </a:r>
          </a:p>
        </p:txBody>
      </p:sp>
      <p:sp>
        <p:nvSpPr>
          <p:cNvPr id="6" name="Rectangle 5">
            <a:extLst>
              <a:ext uri="{FF2B5EF4-FFF2-40B4-BE49-F238E27FC236}">
                <a16:creationId xmlns:a16="http://schemas.microsoft.com/office/drawing/2014/main" id="{A875F79F-8B02-44B6-A4B9-4C53008F2275}"/>
              </a:ext>
              <a:ext uri="{C183D7F6-B498-43B3-948B-1728B52AA6E4}">
                <adec:decorative xmlns:adec="http://schemas.microsoft.com/office/drawing/2017/decorative" val="1"/>
              </a:ext>
            </a:extLst>
          </p:cNvPr>
          <p:cNvSpPr/>
          <p:nvPr/>
        </p:nvSpPr>
        <p:spPr>
          <a:xfrm>
            <a:off x="320688" y="3914906"/>
            <a:ext cx="2085867" cy="2754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0" name="Title 1">
            <a:extLst>
              <a:ext uri="{FF2B5EF4-FFF2-40B4-BE49-F238E27FC236}">
                <a16:creationId xmlns:a16="http://schemas.microsoft.com/office/drawing/2014/main" id="{89AFE2F9-B0FB-4CB8-AB81-7DBF02730E4A}"/>
              </a:ext>
              <a:ext uri="{C183D7F6-B498-43B3-948B-1728B52AA6E4}">
                <adec:decorative xmlns:adec="http://schemas.microsoft.com/office/drawing/2017/decorative" val="1"/>
              </a:ext>
            </a:extLst>
          </p:cNvPr>
          <p:cNvSpPr txBox="1">
            <a:spLocks/>
          </p:cNvSpPr>
          <p:nvPr/>
        </p:nvSpPr>
        <p:spPr>
          <a:xfrm>
            <a:off x="422942" y="4056229"/>
            <a:ext cx="1890553" cy="290878"/>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1050" dirty="0">
                <a:solidFill>
                  <a:srgbClr val="0078D7"/>
                </a:solidFill>
                <a:latin typeface="Segoe Pro Semibold" panose="020B0702040504020203" pitchFamily="34" charset="0"/>
                <a:cs typeface="Segoe UI" panose="020B0502040204020203" pitchFamily="34" charset="0"/>
              </a:rPr>
              <a:t>Azure hybrid by design </a:t>
            </a:r>
          </a:p>
        </p:txBody>
      </p:sp>
      <p:sp>
        <p:nvSpPr>
          <p:cNvPr id="24" name="arrow_15">
            <a:extLst>
              <a:ext uri="{FF2B5EF4-FFF2-40B4-BE49-F238E27FC236}">
                <a16:creationId xmlns:a16="http://schemas.microsoft.com/office/drawing/2014/main" id="{F6021F59-4D07-42CB-BF4F-30A471E69E95}"/>
              </a:ext>
              <a:ext uri="{C183D7F6-B498-43B3-948B-1728B52AA6E4}">
                <adec:decorative xmlns:adec="http://schemas.microsoft.com/office/drawing/2017/decorative" val="1"/>
              </a:ext>
            </a:extLst>
          </p:cNvPr>
          <p:cNvSpPr>
            <a:spLocks noChangeAspect="1" noEditPoints="1"/>
          </p:cNvSpPr>
          <p:nvPr/>
        </p:nvSpPr>
        <p:spPr bwMode="auto">
          <a:xfrm>
            <a:off x="2460945" y="4056229"/>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gradFill>
                <a:gsLst>
                  <a:gs pos="0">
                    <a:srgbClr val="505050"/>
                  </a:gs>
                  <a:gs pos="100000">
                    <a:srgbClr val="505050"/>
                  </a:gs>
                </a:gsLst>
                <a:lin ang="5400000" scaled="1"/>
              </a:gradFill>
            </a:endParaRPr>
          </a:p>
        </p:txBody>
      </p:sp>
      <p:sp>
        <p:nvSpPr>
          <p:cNvPr id="12" name="Title 1">
            <a:extLst>
              <a:ext uri="{FF2B5EF4-FFF2-40B4-BE49-F238E27FC236}">
                <a16:creationId xmlns:a16="http://schemas.microsoft.com/office/drawing/2014/main" id="{1F01A6E6-C81C-429A-A449-C79F4B26A762}"/>
              </a:ext>
              <a:ext uri="{C183D7F6-B498-43B3-948B-1728B52AA6E4}">
                <adec:decorative xmlns:adec="http://schemas.microsoft.com/office/drawing/2017/decorative" val="1"/>
              </a:ext>
            </a:extLst>
          </p:cNvPr>
          <p:cNvSpPr txBox="1">
            <a:spLocks/>
          </p:cNvSpPr>
          <p:nvPr/>
        </p:nvSpPr>
        <p:spPr>
          <a:xfrm>
            <a:off x="2772153" y="3972058"/>
            <a:ext cx="9245430" cy="376802"/>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Gain native integration with Azure subscription including regular and consistent feature and security updates at no cost, centralized security management, regular data and server backups, and quick recovery from an outage. Customers can monitor and manage clusters at small or large scale from a single Azure portal.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 name="Title 1">
            <a:extLst>
              <a:ext uri="{FF2B5EF4-FFF2-40B4-BE49-F238E27FC236}">
                <a16:creationId xmlns:a16="http://schemas.microsoft.com/office/drawing/2014/main" id="{1473F921-0F9B-4FB5-87FB-2C8FA5D3C355}"/>
              </a:ext>
              <a:ext uri="{C183D7F6-B498-43B3-948B-1728B52AA6E4}">
                <adec:decorative xmlns:adec="http://schemas.microsoft.com/office/drawing/2017/decorative" val="1"/>
              </a:ext>
            </a:extLst>
          </p:cNvPr>
          <p:cNvSpPr txBox="1">
            <a:spLocks/>
          </p:cNvSpPr>
          <p:nvPr/>
        </p:nvSpPr>
        <p:spPr>
          <a:xfrm>
            <a:off x="420440" y="4577270"/>
            <a:ext cx="1893055" cy="366056"/>
          </a:xfrm>
          <a:prstGeom prst="rect">
            <a:avLst/>
          </a:prstGeom>
        </p:spPr>
        <p:txBody>
          <a:bodyPr vert="horz" wrap="square" lIns="0" tIns="0" rIns="0" bIns="0" rtlCol="0" anchor="t" anchorCtr="0">
            <a:noAutofit/>
          </a:bodyPr>
          <a:lstStyle>
            <a:defPPr>
              <a:defRPr lang="en-US"/>
            </a:defPPr>
            <a:lvl1pPr defTabSz="914400">
              <a:lnSpc>
                <a:spcPct val="110000"/>
              </a:lnSpc>
              <a:spcBef>
                <a:spcPct val="0"/>
              </a:spcBef>
              <a:buNone/>
              <a:defRPr sz="1400" baseline="30000">
                <a:solidFill>
                  <a:srgbClr val="0078D7"/>
                </a:solidFill>
                <a:latin typeface="Segoe UI Semibold" panose="020B0702040204020203" pitchFamily="34" charset="0"/>
                <a:ea typeface="+mj-ea"/>
                <a:cs typeface="Segoe UI Semibold" panose="020B0702040204020203" pitchFamily="34" charset="0"/>
              </a:defRPr>
            </a:lvl1pPr>
          </a:lstStyle>
          <a:p>
            <a:pPr>
              <a:lnSpc>
                <a:spcPct val="100000"/>
              </a:lnSpc>
            </a:pPr>
            <a:r>
              <a:rPr lang="en-US" sz="1600" dirty="0">
                <a:latin typeface="Segoe Pro Semibold"/>
                <a:cs typeface="Segoe UI"/>
              </a:rPr>
              <a:t>SMB through enterprise scale and great price performance </a:t>
            </a:r>
            <a:endParaRPr lang="en-US" sz="1600" dirty="0">
              <a:latin typeface="Segoe Pro Semibold" panose="020B0702040504020203" pitchFamily="34" charset="0"/>
              <a:cs typeface="Segoe UI" panose="020B0502040204020203" pitchFamily="34" charset="0"/>
            </a:endParaRPr>
          </a:p>
        </p:txBody>
      </p:sp>
      <p:sp>
        <p:nvSpPr>
          <p:cNvPr id="25" name="arrow_15">
            <a:extLst>
              <a:ext uri="{FF2B5EF4-FFF2-40B4-BE49-F238E27FC236}">
                <a16:creationId xmlns:a16="http://schemas.microsoft.com/office/drawing/2014/main" id="{3890DD9A-54A6-482A-86CC-F8FE7CB1A722}"/>
              </a:ext>
              <a:ext uri="{C183D7F6-B498-43B3-948B-1728B52AA6E4}">
                <adec:decorative xmlns:adec="http://schemas.microsoft.com/office/drawing/2017/decorative" val="1"/>
              </a:ext>
            </a:extLst>
          </p:cNvPr>
          <p:cNvSpPr>
            <a:spLocks noChangeAspect="1" noEditPoints="1"/>
          </p:cNvSpPr>
          <p:nvPr/>
        </p:nvSpPr>
        <p:spPr bwMode="auto">
          <a:xfrm>
            <a:off x="2462905" y="4577270"/>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gradFill>
                <a:gsLst>
                  <a:gs pos="0">
                    <a:srgbClr val="505050"/>
                  </a:gs>
                  <a:gs pos="100000">
                    <a:srgbClr val="505050"/>
                  </a:gs>
                </a:gsLst>
                <a:lin ang="5400000" scaled="1"/>
              </a:gradFill>
            </a:endParaRPr>
          </a:p>
        </p:txBody>
      </p:sp>
      <p:sp>
        <p:nvSpPr>
          <p:cNvPr id="14" name="Title 1">
            <a:extLst>
              <a:ext uri="{FF2B5EF4-FFF2-40B4-BE49-F238E27FC236}">
                <a16:creationId xmlns:a16="http://schemas.microsoft.com/office/drawing/2014/main" id="{F03A496D-7F6D-43A4-AE8D-A76051DB9CAA}"/>
              </a:ext>
              <a:ext uri="{C183D7F6-B498-43B3-948B-1728B52AA6E4}">
                <adec:decorative xmlns:adec="http://schemas.microsoft.com/office/drawing/2017/decorative" val="1"/>
              </a:ext>
            </a:extLst>
          </p:cNvPr>
          <p:cNvSpPr txBox="1">
            <a:spLocks/>
          </p:cNvSpPr>
          <p:nvPr/>
        </p:nvSpPr>
        <p:spPr>
          <a:xfrm>
            <a:off x="2769013" y="4454168"/>
            <a:ext cx="9245430" cy="490369"/>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Customers can modernize aging infrastructure, consolidate virtualized workloads, and reduce costs while gaining cloud efficiencies on-premises. They can gain more price performance for their critical database workloads by leveraging the optimized architecture. Simplify and expedite disaster recovery with stretch clustering and protect VMs and data with cloud backup.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29" name="Straight Connector 28">
            <a:extLst>
              <a:ext uri="{FF2B5EF4-FFF2-40B4-BE49-F238E27FC236}">
                <a16:creationId xmlns:a16="http://schemas.microsoft.com/office/drawing/2014/main" id="{43A6676B-7F48-45BD-81A5-1519F2E22FD3}"/>
              </a:ext>
              <a:ext uri="{C183D7F6-B498-43B3-948B-1728B52AA6E4}">
                <adec:decorative xmlns:adec="http://schemas.microsoft.com/office/drawing/2017/decorative" val="1"/>
              </a:ext>
            </a:extLst>
          </p:cNvPr>
          <p:cNvCxnSpPr>
            <a:cxnSpLocks/>
          </p:cNvCxnSpPr>
          <p:nvPr/>
        </p:nvCxnSpPr>
        <p:spPr>
          <a:xfrm>
            <a:off x="341360" y="5034277"/>
            <a:ext cx="115324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83877B0-8275-4EAA-9A73-29A9D2BB1123}"/>
              </a:ext>
              <a:ext uri="{C183D7F6-B498-43B3-948B-1728B52AA6E4}">
                <adec:decorative xmlns:adec="http://schemas.microsoft.com/office/drawing/2017/decorative" val="1"/>
              </a:ext>
            </a:extLst>
          </p:cNvPr>
          <p:cNvSpPr txBox="1">
            <a:spLocks/>
          </p:cNvSpPr>
          <p:nvPr/>
        </p:nvSpPr>
        <p:spPr>
          <a:xfrm>
            <a:off x="420440" y="5328242"/>
            <a:ext cx="1745132" cy="287456"/>
          </a:xfrm>
          <a:prstGeom prst="rect">
            <a:avLst/>
          </a:prstGeom>
        </p:spPr>
        <p:txBody>
          <a:bodyPr vert="horz" wrap="square" lIns="0" tIns="0" rIns="0" bIns="0" rtlCol="0" anchor="t" anchorCtr="0">
            <a:noAutofit/>
          </a:bodyPr>
          <a:lstStyle>
            <a:defPPr>
              <a:defRPr lang="en-US"/>
            </a:defPPr>
            <a:lvl1pPr defTabSz="914400">
              <a:lnSpc>
                <a:spcPct val="120000"/>
              </a:lnSpc>
              <a:spcBef>
                <a:spcPct val="0"/>
              </a:spcBef>
              <a:buNone/>
              <a:defRPr sz="1400" baseline="30000">
                <a:solidFill>
                  <a:srgbClr val="0078D7"/>
                </a:solidFill>
                <a:latin typeface="Segoe Pro Semibold" panose="020B0702040504020203" pitchFamily="34" charset="0"/>
                <a:ea typeface="+mj-ea"/>
                <a:cs typeface="Segoe UI" panose="020B0502040204020203" pitchFamily="34" charset="0"/>
              </a:defRPr>
            </a:lvl1pPr>
          </a:lstStyle>
          <a:p>
            <a:r>
              <a:rPr lang="en-US" sz="1600" dirty="0"/>
              <a:t>Simplified operations </a:t>
            </a:r>
          </a:p>
        </p:txBody>
      </p:sp>
      <p:sp>
        <p:nvSpPr>
          <p:cNvPr id="26" name="arrow_15">
            <a:extLst>
              <a:ext uri="{FF2B5EF4-FFF2-40B4-BE49-F238E27FC236}">
                <a16:creationId xmlns:a16="http://schemas.microsoft.com/office/drawing/2014/main" id="{0599ED6F-4447-421C-BC89-F4C00571F564}"/>
              </a:ext>
              <a:ext uri="{C183D7F6-B498-43B3-948B-1728B52AA6E4}">
                <adec:decorative xmlns:adec="http://schemas.microsoft.com/office/drawing/2017/decorative" val="1"/>
              </a:ext>
            </a:extLst>
          </p:cNvPr>
          <p:cNvSpPr>
            <a:spLocks noChangeAspect="1" noEditPoints="1"/>
          </p:cNvSpPr>
          <p:nvPr/>
        </p:nvSpPr>
        <p:spPr bwMode="auto">
          <a:xfrm>
            <a:off x="2462905" y="5286497"/>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gradFill>
                <a:gsLst>
                  <a:gs pos="0">
                    <a:srgbClr val="505050"/>
                  </a:gs>
                  <a:gs pos="100000">
                    <a:srgbClr val="505050"/>
                  </a:gs>
                </a:gsLst>
                <a:lin ang="5400000" scaled="1"/>
              </a:gradFill>
            </a:endParaRPr>
          </a:p>
        </p:txBody>
      </p:sp>
      <p:sp>
        <p:nvSpPr>
          <p:cNvPr id="16" name="Title 1">
            <a:extLst>
              <a:ext uri="{FF2B5EF4-FFF2-40B4-BE49-F238E27FC236}">
                <a16:creationId xmlns:a16="http://schemas.microsoft.com/office/drawing/2014/main" id="{4C4BC48B-81B4-472F-B4C1-F2FE9183D4A3}"/>
              </a:ext>
              <a:ext uri="{C183D7F6-B498-43B3-948B-1728B52AA6E4}">
                <adec:decorative xmlns:adec="http://schemas.microsoft.com/office/drawing/2017/decorative" val="1"/>
              </a:ext>
            </a:extLst>
          </p:cNvPr>
          <p:cNvSpPr txBox="1">
            <a:spLocks/>
          </p:cNvSpPr>
          <p:nvPr/>
        </p:nvSpPr>
        <p:spPr>
          <a:xfrm>
            <a:off x="2790757" y="5113531"/>
            <a:ext cx="9223685" cy="532321"/>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Customers can simplify their operations by leveraging an easy-to-manage solution that integrates with their environment and popular third-party solutions. Customers can save time and money on training or hiring by utilizing familiar Windows Server and Hyper-V skillsets with a built-in deployment GUI. Automate daily management tasks using the Windows PowerShell framework and reallocate the capacity of IT professionals to work on high priority, high impact projects.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F00A857A-BC5B-40D1-A289-0C74C894A275}"/>
              </a:ext>
              <a:ext uri="{C183D7F6-B498-43B3-948B-1728B52AA6E4}">
                <adec:decorative xmlns:adec="http://schemas.microsoft.com/office/drawing/2017/decorative" val="1"/>
              </a:ext>
            </a:extLst>
          </p:cNvPr>
          <p:cNvSpPr/>
          <p:nvPr/>
        </p:nvSpPr>
        <p:spPr>
          <a:xfrm>
            <a:off x="320688" y="5880333"/>
            <a:ext cx="2085867" cy="6496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2" name="Title 1">
            <a:extLst>
              <a:ext uri="{FF2B5EF4-FFF2-40B4-BE49-F238E27FC236}">
                <a16:creationId xmlns:a16="http://schemas.microsoft.com/office/drawing/2014/main" id="{7B19943B-1D6A-481D-A230-7FEA3C5C4331}"/>
              </a:ext>
              <a:ext uri="{C183D7F6-B498-43B3-948B-1728B52AA6E4}">
                <adec:decorative xmlns:adec="http://schemas.microsoft.com/office/drawing/2017/decorative" val="1"/>
              </a:ext>
            </a:extLst>
          </p:cNvPr>
          <p:cNvSpPr txBox="1">
            <a:spLocks/>
          </p:cNvSpPr>
          <p:nvPr/>
        </p:nvSpPr>
        <p:spPr>
          <a:xfrm>
            <a:off x="420440" y="6063083"/>
            <a:ext cx="2255519" cy="318855"/>
          </a:xfrm>
          <a:prstGeom prst="rect">
            <a:avLst/>
          </a:prstGeom>
        </p:spPr>
        <p:txBody>
          <a:bodyPr vert="horz" wrap="square" lIns="0" tIns="0" rIns="0" bIns="0" rtlCol="0" anchor="t" anchorCtr="0">
            <a:noAutofit/>
          </a:bodyPr>
          <a:lstStyle>
            <a:defPPr>
              <a:defRPr lang="en-US"/>
            </a:defPPr>
            <a:lvl1pPr defTabSz="914400">
              <a:lnSpc>
                <a:spcPct val="120000"/>
              </a:lnSpc>
              <a:spcBef>
                <a:spcPct val="0"/>
              </a:spcBef>
              <a:buNone/>
              <a:defRPr sz="1400" baseline="30000">
                <a:solidFill>
                  <a:srgbClr val="0078D7"/>
                </a:solidFill>
                <a:latin typeface="Segoe Pro Semibold" panose="020B0702040504020203" pitchFamily="34" charset="0"/>
                <a:ea typeface="+mj-ea"/>
                <a:cs typeface="Segoe UI" panose="020B0502040204020203" pitchFamily="34" charset="0"/>
              </a:defRPr>
            </a:lvl1pPr>
          </a:lstStyle>
          <a:p>
            <a:r>
              <a:rPr lang="en-US" sz="1600"/>
              <a:t>Deployment flexibility </a:t>
            </a:r>
          </a:p>
        </p:txBody>
      </p:sp>
      <p:sp>
        <p:nvSpPr>
          <p:cNvPr id="34" name="arrow_15">
            <a:extLst>
              <a:ext uri="{FF2B5EF4-FFF2-40B4-BE49-F238E27FC236}">
                <a16:creationId xmlns:a16="http://schemas.microsoft.com/office/drawing/2014/main" id="{EA4D1170-6852-448F-AE82-5F0876C2B358}"/>
              </a:ext>
              <a:ext uri="{C183D7F6-B498-43B3-948B-1728B52AA6E4}">
                <adec:decorative xmlns:adec="http://schemas.microsoft.com/office/drawing/2017/decorative" val="1"/>
              </a:ext>
            </a:extLst>
          </p:cNvPr>
          <p:cNvSpPr>
            <a:spLocks noChangeAspect="1" noEditPoints="1"/>
          </p:cNvSpPr>
          <p:nvPr/>
        </p:nvSpPr>
        <p:spPr bwMode="auto">
          <a:xfrm>
            <a:off x="2460945" y="5880333"/>
            <a:ext cx="207405" cy="206462"/>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sz="900">
              <a:gradFill>
                <a:gsLst>
                  <a:gs pos="0">
                    <a:srgbClr val="505050"/>
                  </a:gs>
                  <a:gs pos="100000">
                    <a:srgbClr val="505050"/>
                  </a:gs>
                </a:gsLst>
                <a:lin ang="5400000" scaled="1"/>
              </a:gradFill>
            </a:endParaRPr>
          </a:p>
        </p:txBody>
      </p:sp>
      <p:sp>
        <p:nvSpPr>
          <p:cNvPr id="33" name="Title 1">
            <a:extLst>
              <a:ext uri="{FF2B5EF4-FFF2-40B4-BE49-F238E27FC236}">
                <a16:creationId xmlns:a16="http://schemas.microsoft.com/office/drawing/2014/main" id="{28777B00-30A9-4993-B551-0ADA82D43B8D}"/>
              </a:ext>
              <a:ext uri="{C183D7F6-B498-43B3-948B-1728B52AA6E4}">
                <adec:decorative xmlns:adec="http://schemas.microsoft.com/office/drawing/2017/decorative" val="1"/>
              </a:ext>
            </a:extLst>
          </p:cNvPr>
          <p:cNvSpPr txBox="1">
            <a:spLocks/>
          </p:cNvSpPr>
          <p:nvPr/>
        </p:nvSpPr>
        <p:spPr>
          <a:xfrm>
            <a:off x="2769013" y="5783003"/>
            <a:ext cx="9245429" cy="713173"/>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Avoid hardware vendor lock-in and work with existing partners. Select the right deployment scenario from a comprehensive portfolio of x86 servers and add-ons that suit the customer's environment, whether it is an appliance-like experience, a validated node solution from one of the 20-plus Microsoft hardware partners. With an extensive catalog of hardware vendors, customers can choose what’s best for local support and delivery with flexible sizing available from small to rack class options. With the November 2021 feature update, customers can now take advantage of VDI on-prem through the support of AVD for HCI.  Of note, customers can benefit from the new GPU support to drive their AI and machine learning scenarios for Azure Stack HCI.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D1EFFDFD-C5D2-4560-A07F-D46CFB13B15A}"/>
              </a:ext>
              <a:ext uri="{C183D7F6-B498-43B3-948B-1728B52AA6E4}">
                <adec:decorative xmlns:adec="http://schemas.microsoft.com/office/drawing/2017/decorative" val="1"/>
              </a:ext>
            </a:extLst>
          </p:cNvPr>
          <p:cNvSpPr txBox="1"/>
          <p:nvPr/>
        </p:nvSpPr>
        <p:spPr>
          <a:xfrm>
            <a:off x="9860239" y="6556229"/>
            <a:ext cx="2331093" cy="246221"/>
          </a:xfrm>
          <a:prstGeom prst="rect">
            <a:avLst/>
          </a:prstGeom>
          <a:noFill/>
        </p:spPr>
        <p:txBody>
          <a:bodyPr wrap="square" lIns="91440" tIns="45720" rIns="91440" bIns="45720" rtlCol="0" anchor="t">
            <a:spAutoFit/>
          </a:bodyPr>
          <a:lstStyle/>
          <a:p>
            <a:r>
              <a:rPr lang="en-US" sz="1000" dirty="0">
                <a:solidFill>
                  <a:srgbClr val="FF0000"/>
                </a:solidFill>
                <a:latin typeface="Segoe UI"/>
                <a:cs typeface="Segoe UI"/>
              </a:rPr>
              <a:t>For Microsoft distributors under NDA</a:t>
            </a:r>
          </a:p>
        </p:txBody>
      </p:sp>
      <p:cxnSp>
        <p:nvCxnSpPr>
          <p:cNvPr id="28" name="Straight Connector 27">
            <a:extLst>
              <a:ext uri="{FF2B5EF4-FFF2-40B4-BE49-F238E27FC236}">
                <a16:creationId xmlns:a16="http://schemas.microsoft.com/office/drawing/2014/main" id="{B71FF9D2-0E21-424D-AC51-6FD8A5E3F054}"/>
              </a:ext>
              <a:ext uri="{C183D7F6-B498-43B3-948B-1728B52AA6E4}">
                <adec:decorative xmlns:adec="http://schemas.microsoft.com/office/drawing/2017/decorative" val="1"/>
              </a:ext>
            </a:extLst>
          </p:cNvPr>
          <p:cNvCxnSpPr>
            <a:cxnSpLocks/>
          </p:cNvCxnSpPr>
          <p:nvPr/>
        </p:nvCxnSpPr>
        <p:spPr>
          <a:xfrm>
            <a:off x="325520" y="4374592"/>
            <a:ext cx="115483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FFA692-E735-491A-B098-224D161B4006}"/>
              </a:ext>
              <a:ext uri="{C183D7F6-B498-43B3-948B-1728B52AA6E4}">
                <adec:decorative xmlns:adec="http://schemas.microsoft.com/office/drawing/2017/decorative" val="1"/>
              </a:ext>
            </a:extLst>
          </p:cNvPr>
          <p:cNvCxnSpPr>
            <a:cxnSpLocks/>
          </p:cNvCxnSpPr>
          <p:nvPr/>
        </p:nvCxnSpPr>
        <p:spPr>
          <a:xfrm>
            <a:off x="325519" y="5738436"/>
            <a:ext cx="115483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6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5378EC0-9F36-468E-B8BA-624AD45087C9}"/>
              </a:ext>
              <a:ext uri="{C183D7F6-B498-43B3-948B-1728B52AA6E4}">
                <adec:decorative xmlns:adec="http://schemas.microsoft.com/office/drawing/2017/decorative" val="1"/>
              </a:ext>
            </a:extLst>
          </p:cNvPr>
          <p:cNvSpPr/>
          <p:nvPr/>
        </p:nvSpPr>
        <p:spPr>
          <a:xfrm>
            <a:off x="-8957" y="4365237"/>
            <a:ext cx="12200957" cy="33803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288DC37A-8CE1-4C73-9A1D-4E4B34762F65}"/>
              </a:ext>
              <a:ext uri="{C183D7F6-B498-43B3-948B-1728B52AA6E4}">
                <adec:decorative xmlns:adec="http://schemas.microsoft.com/office/drawing/2017/decorative" val="1"/>
              </a:ext>
            </a:extLst>
          </p:cNvPr>
          <p:cNvSpPr txBox="1">
            <a:spLocks/>
          </p:cNvSpPr>
          <p:nvPr/>
        </p:nvSpPr>
        <p:spPr>
          <a:xfrm>
            <a:off x="-8957" y="0"/>
            <a:ext cx="12200957" cy="1499485"/>
          </a:xfrm>
          <a:prstGeom prst="rect">
            <a:avLst/>
          </a:prstGeom>
          <a:solidFill>
            <a:schemeClr val="tx1"/>
          </a:solidFill>
          <a:ln>
            <a:noFill/>
          </a:ln>
        </p:spPr>
        <p:txBody>
          <a:bodyPr vert="horz" lIns="182880" tIns="182880" rIns="18288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endParaRPr lang="en-US" sz="2400" dirty="0">
              <a:solidFill>
                <a:schemeClr val="bg1"/>
              </a:solidFill>
              <a:latin typeface="Segoe UI" panose="020B0502040204020203" pitchFamily="34" charset="0"/>
              <a:cs typeface="Segoe UI" panose="020B0502040204020203" pitchFamily="34" charset="0"/>
            </a:endParaRPr>
          </a:p>
        </p:txBody>
      </p:sp>
      <p:sp>
        <p:nvSpPr>
          <p:cNvPr id="3" name="Title 1">
            <a:extLst>
              <a:ext uri="{FF2B5EF4-FFF2-40B4-BE49-F238E27FC236}">
                <a16:creationId xmlns:a16="http://schemas.microsoft.com/office/drawing/2014/main" id="{F4E8E456-4710-4022-BC76-179CB41FEA4D}"/>
              </a:ext>
              <a:ext uri="{C183D7F6-B498-43B3-948B-1728B52AA6E4}">
                <adec:decorative xmlns:adec="http://schemas.microsoft.com/office/drawing/2017/decorative" val="1"/>
              </a:ext>
            </a:extLst>
          </p:cNvPr>
          <p:cNvSpPr txBox="1">
            <a:spLocks/>
          </p:cNvSpPr>
          <p:nvPr/>
        </p:nvSpPr>
        <p:spPr>
          <a:xfrm>
            <a:off x="199421" y="700045"/>
            <a:ext cx="5567345" cy="660670"/>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dirty="0">
                <a:solidFill>
                  <a:srgbClr val="50E6FF"/>
                </a:solidFill>
                <a:latin typeface="Segoe UI" panose="020B0502040204020203" pitchFamily="34" charset="0"/>
                <a:cs typeface="Segoe UI" panose="020B0502040204020203" pitchFamily="34" charset="0"/>
              </a:rPr>
              <a:t>Principal use cases to communicate to your</a:t>
            </a:r>
          </a:p>
          <a:p>
            <a:pPr algn="l"/>
            <a:r>
              <a:rPr lang="en-US" sz="2100" dirty="0">
                <a:solidFill>
                  <a:srgbClr val="50E6FF"/>
                </a:solidFill>
                <a:latin typeface="Segoe UI" panose="020B0502040204020203" pitchFamily="34" charset="0"/>
                <a:cs typeface="Segoe UI" panose="020B0502040204020203" pitchFamily="34" charset="0"/>
              </a:rPr>
              <a:t>specific customers </a:t>
            </a:r>
          </a:p>
        </p:txBody>
      </p:sp>
      <p:pic>
        <p:nvPicPr>
          <p:cNvPr id="5" name="Picture 4">
            <a:extLst>
              <a:ext uri="{FF2B5EF4-FFF2-40B4-BE49-F238E27FC236}">
                <a16:creationId xmlns:a16="http://schemas.microsoft.com/office/drawing/2014/main" id="{93E93E5E-63D3-4330-A758-5733FD6B0823}"/>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2121" y="242844"/>
            <a:ext cx="2099362" cy="299072"/>
          </a:xfrm>
          <a:prstGeom prst="rect">
            <a:avLst/>
          </a:prstGeom>
        </p:spPr>
      </p:pic>
      <p:pic>
        <p:nvPicPr>
          <p:cNvPr id="24" name="Picture 23">
            <a:extLst>
              <a:ext uri="{FF2B5EF4-FFF2-40B4-BE49-F238E27FC236}">
                <a16:creationId xmlns:a16="http://schemas.microsoft.com/office/drawing/2014/main" id="{43CAEEE9-03A7-4EA4-ADC7-F9EE7E80A7A6}"/>
              </a:ext>
              <a:ext uri="{C183D7F6-B498-43B3-948B-1728B52AA6E4}">
                <adec:decorative xmlns:adec="http://schemas.microsoft.com/office/drawing/2017/decorative" val="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a:stretch/>
        </p:blipFill>
        <p:spPr>
          <a:xfrm>
            <a:off x="6678506" y="734024"/>
            <a:ext cx="5589693" cy="775033"/>
          </a:xfrm>
          <a:prstGeom prst="rect">
            <a:avLst/>
          </a:prstGeom>
        </p:spPr>
      </p:pic>
      <p:sp>
        <p:nvSpPr>
          <p:cNvPr id="10" name="Title 1">
            <a:extLst>
              <a:ext uri="{FF2B5EF4-FFF2-40B4-BE49-F238E27FC236}">
                <a16:creationId xmlns:a16="http://schemas.microsoft.com/office/drawing/2014/main" id="{2D524F5D-5AFF-4BAF-8C80-76FCD9665BDD}"/>
              </a:ext>
              <a:ext uri="{C183D7F6-B498-43B3-948B-1728B52AA6E4}">
                <adec:decorative xmlns:adec="http://schemas.microsoft.com/office/drawing/2017/decorative" val="1"/>
              </a:ext>
            </a:extLst>
          </p:cNvPr>
          <p:cNvSpPr txBox="1">
            <a:spLocks/>
          </p:cNvSpPr>
          <p:nvPr/>
        </p:nvSpPr>
        <p:spPr>
          <a:xfrm>
            <a:off x="-442" y="1488037"/>
            <a:ext cx="12200956" cy="316428"/>
          </a:xfrm>
          <a:prstGeom prst="rect">
            <a:avLst/>
          </a:prstGeom>
          <a:solidFill>
            <a:srgbClr val="0078D7"/>
          </a:solidFill>
          <a:ln>
            <a:noFill/>
          </a:ln>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spc="-100">
                <a:solidFill>
                  <a:schemeClr val="bg1"/>
                </a:solidFill>
                <a:latin typeface="Segoe UI" panose="020B0502040204020203" pitchFamily="34" charset="0"/>
                <a:cs typeface="Segoe UI" panose="020B0502040204020203" pitchFamily="34" charset="0"/>
              </a:rPr>
              <a:t>     </a:t>
            </a:r>
            <a:endParaRPr lang="en-US" sz="2100">
              <a:solidFill>
                <a:schemeClr val="bg1"/>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02FC1DD1-04AE-437D-A65D-F0DB6A7413AD}"/>
              </a:ext>
              <a:ext uri="{C183D7F6-B498-43B3-948B-1728B52AA6E4}">
                <adec:decorative xmlns:adec="http://schemas.microsoft.com/office/drawing/2017/decorative" val="1"/>
              </a:ext>
            </a:extLst>
          </p:cNvPr>
          <p:cNvSpPr txBox="1"/>
          <p:nvPr/>
        </p:nvSpPr>
        <p:spPr>
          <a:xfrm>
            <a:off x="199421" y="1492334"/>
            <a:ext cx="3936991" cy="307777"/>
          </a:xfrm>
          <a:prstGeom prst="rect">
            <a:avLst/>
          </a:prstGeom>
          <a:noFill/>
        </p:spPr>
        <p:txBody>
          <a:bodyPr wrap="square" rtlCol="0" anchor="ctr">
            <a:spAutoFit/>
          </a:bodyPr>
          <a:lstStyle/>
          <a:p>
            <a:r>
              <a:rPr lang="en-US" sz="1400" dirty="0">
                <a:solidFill>
                  <a:schemeClr val="bg1"/>
                </a:solidFill>
                <a:latin typeface="Segoe UI Light" panose="020B0502040204020203" pitchFamily="34" charset="0"/>
                <a:cs typeface="Segoe UI Light" panose="020B0502040204020203" pitchFamily="34" charset="0"/>
              </a:rPr>
              <a:t>Azure Stack HCI use cases</a:t>
            </a:r>
          </a:p>
        </p:txBody>
      </p:sp>
      <p:sp>
        <p:nvSpPr>
          <p:cNvPr id="22" name="Rectangle 21">
            <a:extLst>
              <a:ext uri="{FF2B5EF4-FFF2-40B4-BE49-F238E27FC236}">
                <a16:creationId xmlns:a16="http://schemas.microsoft.com/office/drawing/2014/main" id="{C2C98949-D91D-4A5F-B654-80897865F282}"/>
              </a:ext>
              <a:ext uri="{C183D7F6-B498-43B3-948B-1728B52AA6E4}">
                <adec:decorative xmlns:adec="http://schemas.microsoft.com/office/drawing/2017/decorative" val="1"/>
              </a:ext>
            </a:extLst>
          </p:cNvPr>
          <p:cNvSpPr/>
          <p:nvPr/>
        </p:nvSpPr>
        <p:spPr>
          <a:xfrm>
            <a:off x="212968" y="1800738"/>
            <a:ext cx="3258113" cy="211500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9826B0-FE41-485B-A0E7-8F7EC8CB3F91}"/>
              </a:ext>
              <a:ext uri="{C183D7F6-B498-43B3-948B-1728B52AA6E4}">
                <adec:decorative xmlns:adec="http://schemas.microsoft.com/office/drawing/2017/decorative" val="1"/>
              </a:ext>
            </a:extLst>
          </p:cNvPr>
          <p:cNvSpPr txBox="1"/>
          <p:nvPr/>
        </p:nvSpPr>
        <p:spPr>
          <a:xfrm>
            <a:off x="279231" y="1871694"/>
            <a:ext cx="3155456" cy="246221"/>
          </a:xfrm>
          <a:prstGeom prst="rect">
            <a:avLst/>
          </a:prstGeom>
          <a:solidFill>
            <a:srgbClr val="F2F2F2"/>
          </a:solidFill>
        </p:spPr>
        <p:txBody>
          <a:bodyPr wrap="square" rtlCol="0">
            <a:spAutoFit/>
          </a:bodyPr>
          <a:lstStyle/>
          <a:p>
            <a:pPr>
              <a:spcAft>
                <a:spcPts val="600"/>
              </a:spcAft>
            </a:pPr>
            <a:r>
              <a:rPr lang="en-US" sz="1000">
                <a:solidFill>
                  <a:schemeClr val="tx1">
                    <a:lumMod val="75000"/>
                    <a:lumOff val="25000"/>
                  </a:schemeClr>
                </a:solidFill>
                <a:latin typeface="Segoe UI Semibold" panose="020B0702040204020203" pitchFamily="34" charset="0"/>
                <a:cs typeface="Segoe UI Semibold" panose="020B0702040204020203" pitchFamily="34" charset="0"/>
              </a:rPr>
              <a:t>Branch office and edge</a:t>
            </a:r>
          </a:p>
        </p:txBody>
      </p:sp>
      <p:pic>
        <p:nvPicPr>
          <p:cNvPr id="17" name="Picture 16">
            <a:extLst>
              <a:ext uri="{FF2B5EF4-FFF2-40B4-BE49-F238E27FC236}">
                <a16:creationId xmlns:a16="http://schemas.microsoft.com/office/drawing/2014/main" id="{A350DC2D-129E-4295-A942-E61BE30B28E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46353" y="1872764"/>
            <a:ext cx="210176" cy="245533"/>
          </a:xfrm>
          <a:prstGeom prst="rect">
            <a:avLst/>
          </a:prstGeom>
        </p:spPr>
      </p:pic>
      <p:sp>
        <p:nvSpPr>
          <p:cNvPr id="26" name="TextBox 25">
            <a:extLst>
              <a:ext uri="{FF2B5EF4-FFF2-40B4-BE49-F238E27FC236}">
                <a16:creationId xmlns:a16="http://schemas.microsoft.com/office/drawing/2014/main" id="{D535877F-7BF9-4E7B-9F83-D3CFA19022DA}"/>
              </a:ext>
              <a:ext uri="{C183D7F6-B498-43B3-948B-1728B52AA6E4}">
                <adec:decorative xmlns:adec="http://schemas.microsoft.com/office/drawing/2017/decorative" val="1"/>
              </a:ext>
            </a:extLst>
          </p:cNvPr>
          <p:cNvSpPr txBox="1"/>
          <p:nvPr/>
        </p:nvSpPr>
        <p:spPr>
          <a:xfrm>
            <a:off x="3434687" y="1803956"/>
            <a:ext cx="8681488" cy="400110"/>
          </a:xfrm>
          <a:prstGeom prst="rect">
            <a:avLst/>
          </a:prstGeom>
          <a:noFill/>
        </p:spPr>
        <p:txBody>
          <a:bodyPr wrap="square" rtlCol="0">
            <a:spAutoFit/>
          </a:bodyPr>
          <a:lstStyle/>
          <a:p>
            <a:r>
              <a:rPr lang="en-US" sz="1000" dirty="0">
                <a:solidFill>
                  <a:schemeClr val="tx1">
                    <a:lumMod val="75000"/>
                    <a:lumOff val="25000"/>
                  </a:schemeClr>
                </a:solidFill>
                <a:latin typeface="Segoe UI" panose="020B0502040204020203" pitchFamily="34" charset="0"/>
                <a:cs typeface="Segoe UI" panose="020B0502040204020203" pitchFamily="34" charset="0"/>
              </a:rPr>
              <a:t>Particularly useful for a setting that requires a small form factor box, or an efficient server to leverage on-premises resources</a:t>
            </a:r>
            <a:r>
              <a:rPr lang="en-US" sz="1000" dirty="0">
                <a:latin typeface="Segoe UI" panose="020B0502040204020203" pitchFamily="34" charset="0"/>
                <a:cs typeface="Segoe UI" panose="020B0502040204020203" pitchFamily="34" charset="0"/>
              </a:rPr>
              <a:t>. Now you can also leverage GPU support for AI and ML on the edge. </a:t>
            </a:r>
          </a:p>
        </p:txBody>
      </p:sp>
      <p:cxnSp>
        <p:nvCxnSpPr>
          <p:cNvPr id="37" name="Straight Connector 36">
            <a:extLst>
              <a:ext uri="{FF2B5EF4-FFF2-40B4-BE49-F238E27FC236}">
                <a16:creationId xmlns:a16="http://schemas.microsoft.com/office/drawing/2014/main" id="{7CB57879-9FC0-4D02-B0F8-0F7D031BC5F3}"/>
              </a:ext>
              <a:ext uri="{C183D7F6-B498-43B3-948B-1728B52AA6E4}">
                <adec:decorative xmlns:adec="http://schemas.microsoft.com/office/drawing/2017/decorative" val="1"/>
              </a:ext>
            </a:extLst>
          </p:cNvPr>
          <p:cNvCxnSpPr>
            <a:cxnSpLocks/>
          </p:cNvCxnSpPr>
          <p:nvPr/>
        </p:nvCxnSpPr>
        <p:spPr>
          <a:xfrm>
            <a:off x="490340" y="2187786"/>
            <a:ext cx="113548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A2A9B6-181C-4A5A-A00D-7ED944B03039}"/>
              </a:ext>
              <a:ext uri="{C183D7F6-B498-43B3-948B-1728B52AA6E4}">
                <adec:decorative xmlns:adec="http://schemas.microsoft.com/office/drawing/2017/decorative" val="1"/>
              </a:ext>
            </a:extLst>
          </p:cNvPr>
          <p:cNvSpPr txBox="1"/>
          <p:nvPr/>
        </p:nvSpPr>
        <p:spPr>
          <a:xfrm>
            <a:off x="284088" y="2294874"/>
            <a:ext cx="2672927" cy="246221"/>
          </a:xfrm>
          <a:prstGeom prst="rect">
            <a:avLst/>
          </a:prstGeom>
          <a:solidFill>
            <a:srgbClr val="F2F2F2"/>
          </a:solidFill>
        </p:spPr>
        <p:txBody>
          <a:bodyPr wrap="square" rtlCol="0">
            <a:spAutoFit/>
          </a:bodyPr>
          <a:lstStyle/>
          <a:p>
            <a:pPr>
              <a:spcAft>
                <a:spcPts val="600"/>
              </a:spcAft>
            </a:pPr>
            <a:r>
              <a:rPr lang="en-US" sz="1000">
                <a:solidFill>
                  <a:schemeClr val="tx1">
                    <a:lumMod val="75000"/>
                    <a:lumOff val="25000"/>
                  </a:schemeClr>
                </a:solidFill>
                <a:latin typeface="Segoe UI Semibold" panose="020B0702040204020203" pitchFamily="34" charset="0"/>
                <a:cs typeface="Segoe UI Semibold" panose="020B0702040204020203" pitchFamily="34" charset="0"/>
              </a:rPr>
              <a:t>Virtual Desktop Infrastructure (VDI) </a:t>
            </a:r>
          </a:p>
        </p:txBody>
      </p:sp>
      <p:pic>
        <p:nvPicPr>
          <p:cNvPr id="21" name="Picture 20">
            <a:extLst>
              <a:ext uri="{FF2B5EF4-FFF2-40B4-BE49-F238E27FC236}">
                <a16:creationId xmlns:a16="http://schemas.microsoft.com/office/drawing/2014/main" id="{4EA9E0C2-78B3-401D-8C89-71D35160434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013983" y="2278769"/>
            <a:ext cx="218672" cy="250772"/>
          </a:xfrm>
          <a:prstGeom prst="rect">
            <a:avLst/>
          </a:prstGeom>
        </p:spPr>
      </p:pic>
      <p:sp>
        <p:nvSpPr>
          <p:cNvPr id="29" name="TextBox 28">
            <a:extLst>
              <a:ext uri="{FF2B5EF4-FFF2-40B4-BE49-F238E27FC236}">
                <a16:creationId xmlns:a16="http://schemas.microsoft.com/office/drawing/2014/main" id="{DB9BBABC-89E1-4AB0-9040-C1E513EA2F75}"/>
              </a:ext>
              <a:ext uri="{C183D7F6-B498-43B3-948B-1728B52AA6E4}">
                <adec:decorative xmlns:adec="http://schemas.microsoft.com/office/drawing/2017/decorative" val="1"/>
              </a:ext>
            </a:extLst>
          </p:cNvPr>
          <p:cNvSpPr txBox="1"/>
          <p:nvPr/>
        </p:nvSpPr>
        <p:spPr>
          <a:xfrm>
            <a:off x="3434687" y="2309839"/>
            <a:ext cx="8544345" cy="230832"/>
          </a:xfrm>
          <a:prstGeom prst="rect">
            <a:avLst/>
          </a:prstGeom>
          <a:noFill/>
        </p:spPr>
        <p:txBody>
          <a:bodyPr wrap="square" rtlCol="0">
            <a:spAutoFit/>
          </a:bodyPr>
          <a:lstStyle/>
          <a:p>
            <a:pPr defTabSz="914139">
              <a:lnSpc>
                <a:spcPct val="90000"/>
              </a:lnSpc>
              <a:spcAft>
                <a:spcPts val="200"/>
              </a:spcAft>
              <a:defRPr/>
            </a:pPr>
            <a:r>
              <a:rPr lang="en-US" sz="1000" dirty="0">
                <a:solidFill>
                  <a:schemeClr val="tx1">
                    <a:lumMod val="75000"/>
                    <a:lumOff val="25000"/>
                  </a:schemeClr>
                </a:solidFill>
                <a:latin typeface="Segoe UI" panose="020B0502040204020203" pitchFamily="34" charset="0"/>
                <a:cs typeface="Segoe UI" panose="020B0502040204020203" pitchFamily="34" charset="0"/>
              </a:rPr>
              <a:t>With the new feature release of Azure Stack HCI, benefit from the support of Azure Virtual Desktop for Azure Stack HCI for your VDI needs on-prem.</a:t>
            </a:r>
          </a:p>
        </p:txBody>
      </p:sp>
      <p:cxnSp>
        <p:nvCxnSpPr>
          <p:cNvPr id="38" name="Straight Connector 37">
            <a:extLst>
              <a:ext uri="{FF2B5EF4-FFF2-40B4-BE49-F238E27FC236}">
                <a16:creationId xmlns:a16="http://schemas.microsoft.com/office/drawing/2014/main" id="{A220C77E-BC70-4EC8-A3A0-882695C24243}"/>
              </a:ext>
              <a:ext uri="{C183D7F6-B498-43B3-948B-1728B52AA6E4}">
                <adec:decorative xmlns:adec="http://schemas.microsoft.com/office/drawing/2017/decorative" val="1"/>
              </a:ext>
            </a:extLst>
          </p:cNvPr>
          <p:cNvCxnSpPr>
            <a:cxnSpLocks/>
          </p:cNvCxnSpPr>
          <p:nvPr/>
        </p:nvCxnSpPr>
        <p:spPr>
          <a:xfrm>
            <a:off x="490340" y="2644987"/>
            <a:ext cx="1135488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5BEA5AD-E23F-40FA-9DD9-D1B29FC8A590}"/>
              </a:ext>
              <a:ext uri="{C183D7F6-B498-43B3-948B-1728B52AA6E4}">
                <adec:decorative xmlns:adec="http://schemas.microsoft.com/office/drawing/2017/decorative" val="1"/>
              </a:ext>
            </a:extLst>
          </p:cNvPr>
          <p:cNvSpPr txBox="1"/>
          <p:nvPr/>
        </p:nvSpPr>
        <p:spPr>
          <a:xfrm>
            <a:off x="273879" y="2749725"/>
            <a:ext cx="2982650" cy="246221"/>
          </a:xfrm>
          <a:prstGeom prst="rect">
            <a:avLst/>
          </a:prstGeom>
          <a:solidFill>
            <a:srgbClr val="F2F2F2"/>
          </a:solidFill>
        </p:spPr>
        <p:txBody>
          <a:bodyPr wrap="square" rtlCol="0">
            <a:spAutoFit/>
          </a:bodyPr>
          <a:lstStyle/>
          <a:p>
            <a:pPr>
              <a:spcAft>
                <a:spcPts val="600"/>
              </a:spcAft>
            </a:pPr>
            <a:r>
              <a:rPr lang="en-US" sz="1000">
                <a:solidFill>
                  <a:schemeClr val="tx1">
                    <a:lumMod val="75000"/>
                    <a:lumOff val="25000"/>
                  </a:schemeClr>
                </a:solidFill>
                <a:latin typeface="Segoe UI Semibold" panose="020B0702040204020203" pitchFamily="34" charset="0"/>
                <a:cs typeface="Segoe UI Semibold" panose="020B0702040204020203" pitchFamily="34" charset="0"/>
              </a:rPr>
              <a:t>High performance Microsoft SQL Servers </a:t>
            </a:r>
          </a:p>
        </p:txBody>
      </p:sp>
      <p:pic>
        <p:nvPicPr>
          <p:cNvPr id="19" name="Picture 18">
            <a:extLst>
              <a:ext uri="{FF2B5EF4-FFF2-40B4-BE49-F238E27FC236}">
                <a16:creationId xmlns:a16="http://schemas.microsoft.com/office/drawing/2014/main" id="{B408B9E6-89DA-47F5-AB8B-D102D90ABDD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025797" y="2740787"/>
            <a:ext cx="212323" cy="246888"/>
          </a:xfrm>
          <a:prstGeom prst="rect">
            <a:avLst/>
          </a:prstGeom>
        </p:spPr>
      </p:pic>
      <p:sp>
        <p:nvSpPr>
          <p:cNvPr id="31" name="TextBox 30">
            <a:extLst>
              <a:ext uri="{FF2B5EF4-FFF2-40B4-BE49-F238E27FC236}">
                <a16:creationId xmlns:a16="http://schemas.microsoft.com/office/drawing/2014/main" id="{96639706-8B34-4C04-9AF6-413742A8C796}"/>
              </a:ext>
              <a:ext uri="{C183D7F6-B498-43B3-948B-1728B52AA6E4}">
                <adec:decorative xmlns:adec="http://schemas.microsoft.com/office/drawing/2017/decorative" val="1"/>
              </a:ext>
            </a:extLst>
          </p:cNvPr>
          <p:cNvSpPr txBox="1"/>
          <p:nvPr/>
        </p:nvSpPr>
        <p:spPr>
          <a:xfrm>
            <a:off x="3434687" y="2750493"/>
            <a:ext cx="8681488" cy="230832"/>
          </a:xfrm>
          <a:prstGeom prst="rect">
            <a:avLst/>
          </a:prstGeom>
          <a:noFill/>
        </p:spPr>
        <p:txBody>
          <a:bodyPr wrap="square" rtlCol="0">
            <a:spAutoFit/>
          </a:bodyPr>
          <a:lstStyle/>
          <a:p>
            <a:pPr defTabSz="914139">
              <a:lnSpc>
                <a:spcPct val="90000"/>
              </a:lnSpc>
              <a:spcAft>
                <a:spcPts val="200"/>
              </a:spcAft>
              <a:defRPr/>
            </a:pPr>
            <a:r>
              <a:rPr lang="en-US" sz="1000" dirty="0">
                <a:solidFill>
                  <a:schemeClr val="tx1">
                    <a:lumMod val="65000"/>
                    <a:lumOff val="35000"/>
                  </a:schemeClr>
                </a:solidFill>
                <a:latin typeface="Segoe UI" panose="020B0502040204020203" pitchFamily="34" charset="0"/>
                <a:cs typeface="Segoe UI" panose="020B0502040204020203" pitchFamily="34" charset="0"/>
              </a:rPr>
              <a:t>SQL Server, as a Microsoft application, runs in kernel mode </a:t>
            </a:r>
            <a:r>
              <a:rPr lang="en-US" sz="1000" dirty="0">
                <a:solidFill>
                  <a:schemeClr val="tx1">
                    <a:lumMod val="75000"/>
                    <a:lumOff val="25000"/>
                  </a:schemeClr>
                </a:solidFill>
                <a:latin typeface="Segoe UI" panose="020B0502040204020203" pitchFamily="34" charset="0"/>
                <a:cs typeface="Segoe UI" panose="020B0502040204020203" pitchFamily="34" charset="0"/>
              </a:rPr>
              <a:t>with Azure Stack HCI and can therefore considerably enhance performance. </a:t>
            </a:r>
          </a:p>
        </p:txBody>
      </p:sp>
      <p:cxnSp>
        <p:nvCxnSpPr>
          <p:cNvPr id="39" name="Straight Connector 38">
            <a:extLst>
              <a:ext uri="{FF2B5EF4-FFF2-40B4-BE49-F238E27FC236}">
                <a16:creationId xmlns:a16="http://schemas.microsoft.com/office/drawing/2014/main" id="{283A1ABD-10DC-49B4-B568-62F9780622CB}"/>
              </a:ext>
              <a:ext uri="{C183D7F6-B498-43B3-948B-1728B52AA6E4}">
                <adec:decorative xmlns:adec="http://schemas.microsoft.com/office/drawing/2017/decorative" val="1"/>
              </a:ext>
            </a:extLst>
          </p:cNvPr>
          <p:cNvCxnSpPr>
            <a:cxnSpLocks/>
          </p:cNvCxnSpPr>
          <p:nvPr/>
        </p:nvCxnSpPr>
        <p:spPr>
          <a:xfrm>
            <a:off x="490340" y="3092027"/>
            <a:ext cx="113406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ED3D7D-B364-42AD-B828-CEB189C577B8}"/>
              </a:ext>
              <a:ext uri="{C183D7F6-B498-43B3-948B-1728B52AA6E4}">
                <adec:decorative xmlns:adec="http://schemas.microsoft.com/office/drawing/2017/decorative" val="1"/>
              </a:ext>
            </a:extLst>
          </p:cNvPr>
          <p:cNvSpPr txBox="1"/>
          <p:nvPr/>
        </p:nvSpPr>
        <p:spPr>
          <a:xfrm>
            <a:off x="284087" y="3189549"/>
            <a:ext cx="3096009" cy="246221"/>
          </a:xfrm>
          <a:prstGeom prst="rect">
            <a:avLst/>
          </a:prstGeom>
          <a:solidFill>
            <a:srgbClr val="F2F2F2"/>
          </a:solidFill>
        </p:spPr>
        <p:txBody>
          <a:bodyPr wrap="square" rtlCol="0">
            <a:spAutoFit/>
          </a:bodyPr>
          <a:lstStyle/>
          <a:p>
            <a:pPr>
              <a:spcAft>
                <a:spcPts val="600"/>
              </a:spcAft>
            </a:pPr>
            <a:r>
              <a:rPr lang="en-US" sz="1000">
                <a:solidFill>
                  <a:schemeClr val="tx1">
                    <a:lumMod val="75000"/>
                    <a:lumOff val="25000"/>
                  </a:schemeClr>
                </a:solidFill>
                <a:latin typeface="Segoe UI Semibold" panose="020B0702040204020203" pitchFamily="34" charset="0"/>
                <a:cs typeface="Segoe UI Semibold" panose="020B0702040204020203" pitchFamily="34" charset="0"/>
              </a:rPr>
              <a:t>Trusted enterprise virtualization </a:t>
            </a:r>
          </a:p>
        </p:txBody>
      </p:sp>
      <p:pic>
        <p:nvPicPr>
          <p:cNvPr id="20" name="Picture 19">
            <a:extLst>
              <a:ext uri="{FF2B5EF4-FFF2-40B4-BE49-F238E27FC236}">
                <a16:creationId xmlns:a16="http://schemas.microsoft.com/office/drawing/2014/main" id="{AB9A7A4A-159A-48D6-9547-A8D59AECE6D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020366" y="3218362"/>
            <a:ext cx="223186" cy="246888"/>
          </a:xfrm>
          <a:prstGeom prst="rect">
            <a:avLst/>
          </a:prstGeom>
        </p:spPr>
      </p:pic>
      <p:sp>
        <p:nvSpPr>
          <p:cNvPr id="33" name="TextBox 32">
            <a:extLst>
              <a:ext uri="{FF2B5EF4-FFF2-40B4-BE49-F238E27FC236}">
                <a16:creationId xmlns:a16="http://schemas.microsoft.com/office/drawing/2014/main" id="{8EE4C959-05CC-4DE9-B294-1398D3160E50}"/>
              </a:ext>
              <a:ext uri="{C183D7F6-B498-43B3-948B-1728B52AA6E4}">
                <adec:decorative xmlns:adec="http://schemas.microsoft.com/office/drawing/2017/decorative" val="1"/>
              </a:ext>
            </a:extLst>
          </p:cNvPr>
          <p:cNvSpPr txBox="1"/>
          <p:nvPr/>
        </p:nvSpPr>
        <p:spPr>
          <a:xfrm>
            <a:off x="3434687" y="3221463"/>
            <a:ext cx="7503517" cy="230832"/>
          </a:xfrm>
          <a:prstGeom prst="rect">
            <a:avLst/>
          </a:prstGeom>
          <a:noFill/>
        </p:spPr>
        <p:txBody>
          <a:bodyPr wrap="square" lIns="91440" tIns="45720" rIns="91440" bIns="45720" rtlCol="0" anchor="t">
            <a:spAutoFit/>
          </a:bodyPr>
          <a:lstStyle/>
          <a:p>
            <a:pPr defTabSz="914139">
              <a:lnSpc>
                <a:spcPct val="90000"/>
              </a:lnSpc>
              <a:spcAft>
                <a:spcPts val="200"/>
              </a:spcAft>
              <a:defRPr/>
            </a:pPr>
            <a:r>
              <a:rPr lang="en-US" sz="1000" dirty="0">
                <a:solidFill>
                  <a:schemeClr val="tx1">
                    <a:lumMod val="75000"/>
                    <a:lumOff val="25000"/>
                  </a:schemeClr>
                </a:solidFill>
                <a:latin typeface="Segoe UI"/>
                <a:cs typeface="Segoe UI"/>
              </a:rPr>
              <a:t>Security based virtualization, shielded VMs, and BitLocker keep your data safe from SMB up to enterprise-scale demands. </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0" name="Straight Connector 39">
            <a:extLst>
              <a:ext uri="{FF2B5EF4-FFF2-40B4-BE49-F238E27FC236}">
                <a16:creationId xmlns:a16="http://schemas.microsoft.com/office/drawing/2014/main" id="{77E66322-4E6C-47DE-A64E-46EC51DAFAA6}"/>
              </a:ext>
              <a:ext uri="{C183D7F6-B498-43B3-948B-1728B52AA6E4}">
                <adec:decorative xmlns:adec="http://schemas.microsoft.com/office/drawing/2017/decorative" val="1"/>
              </a:ext>
            </a:extLst>
          </p:cNvPr>
          <p:cNvCxnSpPr>
            <a:cxnSpLocks/>
          </p:cNvCxnSpPr>
          <p:nvPr/>
        </p:nvCxnSpPr>
        <p:spPr>
          <a:xfrm>
            <a:off x="490340" y="3551333"/>
            <a:ext cx="113406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9F2C83C-36F9-4656-9BE8-3C47BD89B6AE}"/>
              </a:ext>
              <a:ext uri="{C183D7F6-B498-43B3-948B-1728B52AA6E4}">
                <adec:decorative xmlns:adec="http://schemas.microsoft.com/office/drawing/2017/decorative" val="1"/>
              </a:ext>
            </a:extLst>
          </p:cNvPr>
          <p:cNvSpPr txBox="1"/>
          <p:nvPr/>
        </p:nvSpPr>
        <p:spPr>
          <a:xfrm>
            <a:off x="284089" y="3602135"/>
            <a:ext cx="3005022" cy="246221"/>
          </a:xfrm>
          <a:prstGeom prst="rect">
            <a:avLst/>
          </a:prstGeom>
          <a:solidFill>
            <a:srgbClr val="F2F2F2"/>
          </a:solidFill>
        </p:spPr>
        <p:txBody>
          <a:bodyPr wrap="square" lIns="91440" tIns="45720" rIns="91440" bIns="45720" rtlCol="0" anchor="t">
            <a:spAutoFit/>
          </a:bodyPr>
          <a:lstStyle/>
          <a:p>
            <a:pPr>
              <a:spcAft>
                <a:spcPts val="600"/>
              </a:spcAft>
            </a:pPr>
            <a:r>
              <a:rPr lang="en-US" sz="1000">
                <a:solidFill>
                  <a:schemeClr val="tx1">
                    <a:lumMod val="75000"/>
                    <a:lumOff val="25000"/>
                  </a:schemeClr>
                </a:solidFill>
                <a:latin typeface="Segoe UI Semibold"/>
                <a:cs typeface="Segoe UI Semibold"/>
              </a:rPr>
              <a:t>Tightly integrated Kubernetes</a:t>
            </a:r>
          </a:p>
        </p:txBody>
      </p:sp>
      <p:pic>
        <p:nvPicPr>
          <p:cNvPr id="27" name="Picture 26">
            <a:extLst>
              <a:ext uri="{FF2B5EF4-FFF2-40B4-BE49-F238E27FC236}">
                <a16:creationId xmlns:a16="http://schemas.microsoft.com/office/drawing/2014/main" id="{5963CDFA-9B2A-41BF-89DC-9A9AE560727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997933" y="3606857"/>
            <a:ext cx="246888" cy="246888"/>
          </a:xfrm>
          <a:prstGeom prst="rect">
            <a:avLst/>
          </a:prstGeom>
        </p:spPr>
      </p:pic>
      <p:sp>
        <p:nvSpPr>
          <p:cNvPr id="35" name="TextBox 34">
            <a:extLst>
              <a:ext uri="{FF2B5EF4-FFF2-40B4-BE49-F238E27FC236}">
                <a16:creationId xmlns:a16="http://schemas.microsoft.com/office/drawing/2014/main" id="{C82A9DED-E2CD-4806-9C77-F4F50C8C9A88}"/>
              </a:ext>
              <a:ext uri="{C183D7F6-B498-43B3-948B-1728B52AA6E4}">
                <adec:decorative xmlns:adec="http://schemas.microsoft.com/office/drawing/2017/decorative" val="1"/>
              </a:ext>
            </a:extLst>
          </p:cNvPr>
          <p:cNvSpPr txBox="1"/>
          <p:nvPr/>
        </p:nvSpPr>
        <p:spPr>
          <a:xfrm>
            <a:off x="3434687" y="3584112"/>
            <a:ext cx="8645094" cy="369332"/>
          </a:xfrm>
          <a:prstGeom prst="rect">
            <a:avLst/>
          </a:prstGeom>
          <a:noFill/>
        </p:spPr>
        <p:txBody>
          <a:bodyPr wrap="square" lIns="91440" tIns="45720" rIns="91440" bIns="45720" rtlCol="0" anchor="t">
            <a:spAutoFit/>
          </a:bodyPr>
          <a:lstStyle/>
          <a:p>
            <a:pPr defTabSz="914139">
              <a:lnSpc>
                <a:spcPct val="90000"/>
              </a:lnSpc>
              <a:spcAft>
                <a:spcPts val="200"/>
              </a:spcAft>
              <a:defRPr/>
            </a:pPr>
            <a:r>
              <a:rPr lang="en-US" sz="1000" dirty="0">
                <a:solidFill>
                  <a:srgbClr val="4C4C51"/>
                </a:solidFill>
                <a:latin typeface="Segoe UI"/>
                <a:cs typeface="Segoe UI"/>
              </a:rPr>
              <a:t>Enable automated deployment and management of containerized apps by running Kubernetes clusters on your hyperconverged infrastructure using Azure Kubernetes Service on Azure Stack HCI</a:t>
            </a:r>
            <a:r>
              <a:rPr lang="en-US" sz="1000" dirty="0">
                <a:solidFill>
                  <a:schemeClr val="tx1">
                    <a:lumMod val="75000"/>
                    <a:lumOff val="25000"/>
                  </a:schemeClr>
                </a:solidFill>
                <a:latin typeface="Segoe UI"/>
                <a:cs typeface="Segoe UI"/>
              </a:rPr>
              <a:t>.</a:t>
            </a:r>
            <a:endParaRPr lang="en-US" dirty="0">
              <a:solidFill>
                <a:schemeClr val="tx1">
                  <a:lumMod val="75000"/>
                  <a:lumOff val="25000"/>
                </a:schemeClr>
              </a:solidFill>
            </a:endParaRPr>
          </a:p>
        </p:txBody>
      </p:sp>
      <p:sp>
        <p:nvSpPr>
          <p:cNvPr id="11" name="Title 1">
            <a:extLst>
              <a:ext uri="{FF2B5EF4-FFF2-40B4-BE49-F238E27FC236}">
                <a16:creationId xmlns:a16="http://schemas.microsoft.com/office/drawing/2014/main" id="{4CA13B41-B574-4291-9E86-41823D29D2C7}"/>
              </a:ext>
              <a:ext uri="{C183D7F6-B498-43B3-948B-1728B52AA6E4}">
                <adec:decorative xmlns:adec="http://schemas.microsoft.com/office/drawing/2017/decorative" val="1"/>
              </a:ext>
            </a:extLst>
          </p:cNvPr>
          <p:cNvSpPr txBox="1">
            <a:spLocks/>
          </p:cNvSpPr>
          <p:nvPr/>
        </p:nvSpPr>
        <p:spPr>
          <a:xfrm>
            <a:off x="-8957" y="4064087"/>
            <a:ext cx="12209913" cy="316428"/>
          </a:xfrm>
          <a:prstGeom prst="rect">
            <a:avLst/>
          </a:prstGeom>
          <a:solidFill>
            <a:srgbClr val="0078D7"/>
          </a:solidFill>
          <a:ln>
            <a:noFill/>
          </a:ln>
        </p:spPr>
        <p:txBody>
          <a:bodyPr vert="horz"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spc="-100">
                <a:solidFill>
                  <a:schemeClr val="bg1"/>
                </a:solidFill>
                <a:latin typeface="Segoe UI" panose="020B0502040204020203" pitchFamily="34" charset="0"/>
                <a:cs typeface="Segoe UI" panose="020B0502040204020203" pitchFamily="34" charset="0"/>
              </a:rPr>
              <a:t>      </a:t>
            </a:r>
            <a:endParaRPr lang="en-US" sz="2100">
              <a:solidFill>
                <a:schemeClr val="bg1"/>
              </a:solidFill>
              <a:latin typeface="Segoe UI Light" panose="020B0502040204020203" pitchFamily="34" charset="0"/>
              <a:cs typeface="Segoe UI Light" panose="020B0502040204020203" pitchFamily="34" charset="0"/>
            </a:endParaRPr>
          </a:p>
        </p:txBody>
      </p:sp>
      <p:sp>
        <p:nvSpPr>
          <p:cNvPr id="18" name="Title 17">
            <a:extLst>
              <a:ext uri="{FF2B5EF4-FFF2-40B4-BE49-F238E27FC236}">
                <a16:creationId xmlns:a16="http://schemas.microsoft.com/office/drawing/2014/main" id="{9DD117C7-AC1B-4439-A7D2-7465DE447826}"/>
              </a:ext>
              <a:ext uri="{C183D7F6-B498-43B3-948B-1728B52AA6E4}">
                <adec:decorative xmlns:adec="http://schemas.microsoft.com/office/drawing/2017/decorative" val="1"/>
              </a:ext>
            </a:extLst>
          </p:cNvPr>
          <p:cNvSpPr txBox="1">
            <a:spLocks noGrp="1"/>
          </p:cNvSpPr>
          <p:nvPr>
            <p:ph type="title" idx="4294967295"/>
          </p:nvPr>
        </p:nvSpPr>
        <p:spPr>
          <a:xfrm>
            <a:off x="199421" y="4045120"/>
            <a:ext cx="3936991" cy="307777"/>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Key objection handling</a:t>
            </a:r>
          </a:p>
        </p:txBody>
      </p:sp>
      <p:sp>
        <p:nvSpPr>
          <p:cNvPr id="16" name="Title 1">
            <a:extLst>
              <a:ext uri="{FF2B5EF4-FFF2-40B4-BE49-F238E27FC236}">
                <a16:creationId xmlns:a16="http://schemas.microsoft.com/office/drawing/2014/main" id="{F0885ECA-14D0-400C-BB57-0FC2566F323E}"/>
              </a:ext>
              <a:ext uri="{C183D7F6-B498-43B3-948B-1728B52AA6E4}">
                <adec:decorative xmlns:adec="http://schemas.microsoft.com/office/drawing/2017/decorative" val="1"/>
              </a:ext>
            </a:extLst>
          </p:cNvPr>
          <p:cNvSpPr txBox="1">
            <a:spLocks/>
          </p:cNvSpPr>
          <p:nvPr/>
        </p:nvSpPr>
        <p:spPr>
          <a:xfrm>
            <a:off x="181428" y="4388918"/>
            <a:ext cx="3634319" cy="252240"/>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indent="-182880" algn="l">
              <a:lnSpc>
                <a:spcPts val="1100"/>
              </a:lnSpc>
              <a:spcAft>
                <a:spcPts val="600"/>
              </a:spcAft>
              <a:buClr>
                <a:schemeClr val="bg1">
                  <a:lumMod val="65000"/>
                </a:schemeClr>
              </a:buClr>
              <a:buSzPct val="100000"/>
            </a:pPr>
            <a:r>
              <a:rPr lang="en-US" sz="1400" baseline="30000" dirty="0">
                <a:solidFill>
                  <a:schemeClr val="tx1">
                    <a:lumMod val="75000"/>
                    <a:lumOff val="25000"/>
                  </a:schemeClr>
                </a:solidFill>
                <a:latin typeface="Segoe UI Semibold"/>
                <a:cs typeface="Segoe UI Semibold"/>
              </a:rPr>
              <a:t>“Will HCI expose on-prem assets to potential security risks?”           </a:t>
            </a:r>
            <a:endParaRPr lang="en-US" sz="1400" dirty="0"/>
          </a:p>
        </p:txBody>
      </p:sp>
      <p:sp>
        <p:nvSpPr>
          <p:cNvPr id="14" name="Title 1">
            <a:extLst>
              <a:ext uri="{FF2B5EF4-FFF2-40B4-BE49-F238E27FC236}">
                <a16:creationId xmlns:a16="http://schemas.microsoft.com/office/drawing/2014/main" id="{FEBCEEE6-7BCA-4538-A7D7-FE3F6B204C3C}"/>
              </a:ext>
              <a:ext uri="{C183D7F6-B498-43B3-948B-1728B52AA6E4}">
                <adec:decorative xmlns:adec="http://schemas.microsoft.com/office/drawing/2017/decorative" val="1"/>
              </a:ext>
            </a:extLst>
          </p:cNvPr>
          <p:cNvSpPr txBox="1">
            <a:spLocks/>
          </p:cNvSpPr>
          <p:nvPr/>
        </p:nvSpPr>
        <p:spPr>
          <a:xfrm>
            <a:off x="115368" y="4751856"/>
            <a:ext cx="3700380" cy="114957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panose="020B0502040204020203" pitchFamily="34" charset="0"/>
                <a:cs typeface="Segoe UI" panose="020B0502040204020203" pitchFamily="34" charset="0"/>
              </a:rPr>
              <a:t>Azure Stack HCI utilizes virtualized storage and networking to enhance security compared to traditional infrastructure. It also leverages virtualization-based security (VBS) for highly secure infrastructure. Azure Stack HCI includes regular Extended Security Updates (ESU) for Windows Server 2008/R2 at no extra cost as well as the ability to leverage Azure Security through WAC to help protect your on-prem resources from external risk.</a:t>
            </a:r>
          </a:p>
        </p:txBody>
      </p:sp>
      <p:sp>
        <p:nvSpPr>
          <p:cNvPr id="41" name="Title 1">
            <a:extLst>
              <a:ext uri="{FF2B5EF4-FFF2-40B4-BE49-F238E27FC236}">
                <a16:creationId xmlns:a16="http://schemas.microsoft.com/office/drawing/2014/main" id="{4EA00AF2-0DC3-44B0-A304-0189BC36E9CE}"/>
              </a:ext>
              <a:ext uri="{C183D7F6-B498-43B3-948B-1728B52AA6E4}">
                <adec:decorative xmlns:adec="http://schemas.microsoft.com/office/drawing/2017/decorative" val="1"/>
              </a:ext>
            </a:extLst>
          </p:cNvPr>
          <p:cNvSpPr txBox="1">
            <a:spLocks/>
          </p:cNvSpPr>
          <p:nvPr/>
        </p:nvSpPr>
        <p:spPr>
          <a:xfrm>
            <a:off x="4145215" y="4388918"/>
            <a:ext cx="3846762" cy="289680"/>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indent="-182880" algn="l">
              <a:lnSpc>
                <a:spcPts val="1100"/>
              </a:lnSpc>
              <a:spcAft>
                <a:spcPts val="600"/>
              </a:spcAft>
              <a:buClr>
                <a:schemeClr val="bg1">
                  <a:lumMod val="65000"/>
                </a:schemeClr>
              </a:buClr>
              <a:buSzPct val="100000"/>
            </a:pPr>
            <a:r>
              <a:rPr lang="en-US" sz="1400" baseline="30000" dirty="0">
                <a:solidFill>
                  <a:schemeClr val="tx1">
                    <a:lumMod val="75000"/>
                    <a:lumOff val="25000"/>
                  </a:schemeClr>
                </a:solidFill>
                <a:latin typeface="Segoe UI Semibold"/>
                <a:cs typeface="Segoe UI Semibold"/>
              </a:rPr>
              <a:t> “Do customers need a large datacenter to take advantage of HCI?” </a:t>
            </a:r>
            <a:endParaRPr lang="en-US" sz="1400" dirty="0"/>
          </a:p>
        </p:txBody>
      </p:sp>
      <p:sp>
        <p:nvSpPr>
          <p:cNvPr id="15" name="Title 1">
            <a:extLst>
              <a:ext uri="{FF2B5EF4-FFF2-40B4-BE49-F238E27FC236}">
                <a16:creationId xmlns:a16="http://schemas.microsoft.com/office/drawing/2014/main" id="{50A2F9B5-5614-498B-B6DE-C2EE9F151B24}"/>
              </a:ext>
              <a:ext uri="{C183D7F6-B498-43B3-948B-1728B52AA6E4}">
                <adec:decorative xmlns:adec="http://schemas.microsoft.com/office/drawing/2017/decorative" val="1"/>
              </a:ext>
            </a:extLst>
          </p:cNvPr>
          <p:cNvSpPr txBox="1">
            <a:spLocks/>
          </p:cNvSpPr>
          <p:nvPr/>
        </p:nvSpPr>
        <p:spPr>
          <a:xfrm>
            <a:off x="4149960" y="4752973"/>
            <a:ext cx="3842018" cy="97958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a:cs typeface="Segoe UI"/>
              </a:rPr>
              <a:t>No, Azure Stack HCI can scale, starting at 2 nodes and up to 16 nodes. While Azure Stack HCI is a great product for enterprise datacenter environments, it is also optimized for SMB, ROBO, or edge computing environments where the option for smaller form factor machines and lower power servers shine. The per physical core, per month pricing is also ideal for smaller environments.</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2" name="Title 1">
            <a:extLst>
              <a:ext uri="{FF2B5EF4-FFF2-40B4-BE49-F238E27FC236}">
                <a16:creationId xmlns:a16="http://schemas.microsoft.com/office/drawing/2014/main" id="{E04A74B1-2008-42DD-BBE2-34E3D6E94559}"/>
              </a:ext>
              <a:ext uri="{C183D7F6-B498-43B3-948B-1728B52AA6E4}">
                <adec:decorative xmlns:adec="http://schemas.microsoft.com/office/drawing/2017/decorative" val="1"/>
              </a:ext>
            </a:extLst>
          </p:cNvPr>
          <p:cNvSpPr txBox="1">
            <a:spLocks/>
          </p:cNvSpPr>
          <p:nvPr/>
        </p:nvSpPr>
        <p:spPr>
          <a:xfrm>
            <a:off x="8263328" y="4388918"/>
            <a:ext cx="3747244" cy="275069"/>
          </a:xfrm>
          <a:prstGeom prst="rect">
            <a:avLst/>
          </a:prstGeom>
          <a:solidFill>
            <a:schemeClr val="bg1">
              <a:lumMod val="95000"/>
            </a:schemeClr>
          </a:solidFill>
        </p:spPr>
        <p:txBody>
          <a:bodyPr vert="horz" wrap="square" lIns="0" tIns="9144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82880" indent="-182880" algn="l">
              <a:lnSpc>
                <a:spcPts val="1100"/>
              </a:lnSpc>
              <a:spcAft>
                <a:spcPts val="600"/>
              </a:spcAft>
              <a:buClr>
                <a:schemeClr val="bg1">
                  <a:lumMod val="65000"/>
                </a:schemeClr>
              </a:buClr>
              <a:buSzPct val="100000"/>
            </a:pPr>
            <a:r>
              <a:rPr lang="en-US" sz="1400" baseline="30000" dirty="0">
                <a:solidFill>
                  <a:schemeClr val="tx1">
                    <a:lumMod val="75000"/>
                    <a:lumOff val="25000"/>
                  </a:schemeClr>
                </a:solidFill>
                <a:latin typeface="Segoe UI Semibold"/>
                <a:cs typeface="Segoe UI Semibold"/>
              </a:rPr>
              <a:t>   “I have plenty of time to wait until I modernize my datacenter.”</a:t>
            </a:r>
            <a:endParaRPr lang="en-US" sz="1400" dirty="0"/>
          </a:p>
        </p:txBody>
      </p:sp>
      <p:sp>
        <p:nvSpPr>
          <p:cNvPr id="12" name="Title 1">
            <a:extLst>
              <a:ext uri="{FF2B5EF4-FFF2-40B4-BE49-F238E27FC236}">
                <a16:creationId xmlns:a16="http://schemas.microsoft.com/office/drawing/2014/main" id="{52954D42-1B17-4D47-AD7D-C1B2EAEB945F}"/>
              </a:ext>
              <a:ext uri="{C183D7F6-B498-43B3-948B-1728B52AA6E4}">
                <adec:decorative xmlns:adec="http://schemas.microsoft.com/office/drawing/2017/decorative" val="1"/>
              </a:ext>
            </a:extLst>
          </p:cNvPr>
          <p:cNvSpPr txBox="1">
            <a:spLocks/>
          </p:cNvSpPr>
          <p:nvPr/>
        </p:nvSpPr>
        <p:spPr>
          <a:xfrm>
            <a:off x="8258427" y="4741713"/>
            <a:ext cx="3804193" cy="1232740"/>
          </a:xfrm>
          <a:prstGeom prst="rect">
            <a:avLst/>
          </a:prstGeom>
        </p:spPr>
        <p:txBody>
          <a:bodyPr vert="horz" wrap="square" lIns="0" tIns="0" rIns="0" bIns="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0000"/>
              </a:lnSpc>
            </a:pPr>
            <a:r>
              <a:rPr lang="en-US" sz="1000" dirty="0">
                <a:solidFill>
                  <a:schemeClr val="tx1">
                    <a:lumMod val="75000"/>
                    <a:lumOff val="25000"/>
                  </a:schemeClr>
                </a:solidFill>
                <a:latin typeface="Segoe UI" panose="020B0502040204020203" pitchFamily="34" charset="0"/>
                <a:cs typeface="Segoe UI" panose="020B0502040204020203" pitchFamily="34" charset="0"/>
              </a:rPr>
              <a:t>As your servers and components age, their components start to wear out. Older servers and storage hardware can leave you vulnerable to cyberattacks and data breaches. Your competitors large and small are taking advantage of HCI innovations. Modernize as soon as possible to benefit from the advantages for ROBO and edge computing such as optimizing VM workflows through a single pane interface and higher performing SQL Server virtual workloads.</a:t>
            </a:r>
          </a:p>
        </p:txBody>
      </p:sp>
      <p:sp>
        <p:nvSpPr>
          <p:cNvPr id="6" name="Rectangle 5">
            <a:extLst>
              <a:ext uri="{FF2B5EF4-FFF2-40B4-BE49-F238E27FC236}">
                <a16:creationId xmlns:a16="http://schemas.microsoft.com/office/drawing/2014/main" id="{0705ECD5-1518-441C-8739-2FA4F96A85C4}"/>
              </a:ext>
              <a:ext uri="{C183D7F6-B498-43B3-948B-1728B52AA6E4}">
                <adec:decorative xmlns:adec="http://schemas.microsoft.com/office/drawing/2017/decorative" val="1"/>
              </a:ext>
            </a:extLst>
          </p:cNvPr>
          <p:cNvSpPr/>
          <p:nvPr/>
        </p:nvSpPr>
        <p:spPr>
          <a:xfrm>
            <a:off x="-6927" y="5965388"/>
            <a:ext cx="12188193" cy="89261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23C2F5-5499-43DA-9E73-D902D0B47B79}"/>
              </a:ext>
              <a:ext uri="{C183D7F6-B498-43B3-948B-1728B52AA6E4}">
                <adec:decorative xmlns:adec="http://schemas.microsoft.com/office/drawing/2017/decorative" val="1"/>
              </a:ext>
            </a:extLst>
          </p:cNvPr>
          <p:cNvSpPr/>
          <p:nvPr/>
        </p:nvSpPr>
        <p:spPr>
          <a:xfrm>
            <a:off x="199421" y="6009986"/>
            <a:ext cx="7462225" cy="286232"/>
          </a:xfrm>
          <a:prstGeom prst="rect">
            <a:avLst/>
          </a:prstGeom>
        </p:spPr>
        <p:txBody>
          <a:bodyPr wrap="square" lIns="0">
            <a:spAutoFit/>
          </a:bodyPr>
          <a:lstStyle/>
          <a:p>
            <a:pPr defTabSz="914400">
              <a:lnSpc>
                <a:spcPct val="90000"/>
              </a:lnSpc>
              <a:spcBef>
                <a:spcPct val="0"/>
              </a:spcBef>
            </a:pPr>
            <a:r>
              <a:rPr lang="en-US" sz="1400" b="1" dirty="0">
                <a:solidFill>
                  <a:srgbClr val="0078D7"/>
                </a:solidFill>
                <a:latin typeface="Segoe UI Light" panose="020B0502040204020203" pitchFamily="34" charset="0"/>
                <a:ea typeface="+mj-ea"/>
                <a:cs typeface="Segoe UI Light" panose="020B0502040204020203" pitchFamily="34" charset="0"/>
              </a:rPr>
              <a:t>Azure Stack HCI resources</a:t>
            </a:r>
          </a:p>
        </p:txBody>
      </p:sp>
      <p:sp>
        <p:nvSpPr>
          <p:cNvPr id="2" name="TextBox 1">
            <a:extLst>
              <a:ext uri="{FF2B5EF4-FFF2-40B4-BE49-F238E27FC236}">
                <a16:creationId xmlns:a16="http://schemas.microsoft.com/office/drawing/2014/main" id="{5A115B82-0952-401E-9D7D-88A26E641121}"/>
              </a:ext>
              <a:ext uri="{C183D7F6-B498-43B3-948B-1728B52AA6E4}">
                <adec:decorative xmlns:adec="http://schemas.microsoft.com/office/drawing/2017/decorative" val="1"/>
              </a:ext>
            </a:extLst>
          </p:cNvPr>
          <p:cNvSpPr txBox="1"/>
          <p:nvPr/>
        </p:nvSpPr>
        <p:spPr>
          <a:xfrm>
            <a:off x="10734" y="6265562"/>
            <a:ext cx="11565993" cy="553998"/>
          </a:xfrm>
          <a:prstGeom prst="rect">
            <a:avLst/>
          </a:prstGeom>
          <a:noFill/>
        </p:spPr>
        <p:txBody>
          <a:bodyPr wrap="square" lIns="91440" tIns="45720" rIns="91440" bIns="45720" rtlCol="0" anchor="t">
            <a:spAutoFit/>
          </a:bodyPr>
          <a:lstStyle/>
          <a:p>
            <a:r>
              <a:rPr lang="en-US" sz="1000" dirty="0">
                <a:solidFill>
                  <a:schemeClr val="tx1">
                    <a:lumMod val="75000"/>
                    <a:lumOff val="25000"/>
                  </a:schemeClr>
                </a:solidFill>
                <a:latin typeface="Segoe UI" panose="020B0502040204020203" pitchFamily="34" charset="0"/>
                <a:cs typeface="Segoe UI" panose="020B0502040204020203" pitchFamily="34" charset="0"/>
              </a:rPr>
              <a:t>Learn more at the Azure Stack HCI website</a:t>
            </a:r>
            <a:r>
              <a:rPr lang="en-US" sz="1000" dirty="0">
                <a:latin typeface="Segoe UI" panose="020B0502040204020203" pitchFamily="34" charset="0"/>
                <a:cs typeface="Segoe UI" panose="020B0502040204020203" pitchFamily="34" charset="0"/>
              </a:rPr>
              <a:t>: </a:t>
            </a:r>
            <a:r>
              <a:rPr lang="en-US" sz="1000" dirty="0">
                <a:latin typeface="Segoe UI" panose="020B0502040204020203" pitchFamily="34" charset="0"/>
                <a:cs typeface="Segoe UI" panose="020B0502040204020203" pitchFamily="34" charset="0"/>
                <a:hlinkClick r:id="rId10"/>
              </a:rPr>
              <a:t>www.azure.com/hci</a:t>
            </a:r>
            <a:endParaRPr lang="en-US" sz="1000" dirty="0">
              <a:latin typeface="Segoe UI" panose="020B0502040204020203" pitchFamily="34" charset="0"/>
              <a:cs typeface="Segoe UI" panose="020B0502040204020203" pitchFamily="34" charset="0"/>
            </a:endParaRPr>
          </a:p>
          <a:p>
            <a:r>
              <a:rPr lang="en-US" sz="1000" dirty="0">
                <a:solidFill>
                  <a:schemeClr val="tx1">
                    <a:lumMod val="75000"/>
                    <a:lumOff val="25000"/>
                  </a:schemeClr>
                </a:solidFill>
                <a:latin typeface="Segoe UI" panose="020B0502040204020203" pitchFamily="34" charset="0"/>
                <a:cs typeface="Segoe UI" panose="020B0502040204020203" pitchFamily="34" charset="0"/>
              </a:rPr>
              <a:t>Look through potential hardware and use cases on the Azure Stack HCI Catalog and leverage the Sizer tool: </a:t>
            </a:r>
            <a:r>
              <a:rPr lang="en-US" sz="1000" dirty="0">
                <a:solidFill>
                  <a:srgbClr val="0078D7"/>
                </a:solidFill>
                <a:latin typeface="Segoe UI" panose="020B0502040204020203" pitchFamily="34" charset="0"/>
                <a:cs typeface="Segoe UI" panose="020B0502040204020203" pitchFamily="34" charset="0"/>
                <a:hlinkClick r:id="rId11">
                  <a:extLst>
                    <a:ext uri="{A12FA001-AC4F-418D-AE19-62706E023703}">
                      <ahyp:hlinkClr xmlns:ahyp="http://schemas.microsoft.com/office/drawing/2018/hyperlinkcolor" val="tx"/>
                    </a:ext>
                  </a:extLst>
                </a:hlinkClick>
              </a:rPr>
              <a:t>https://aka.ms/azurestackhcicatalog</a:t>
            </a:r>
            <a:r>
              <a:rPr lang="en-US" sz="1000" dirty="0">
                <a:solidFill>
                  <a:srgbClr val="0078D7"/>
                </a:solidFill>
                <a:latin typeface="Segoe UI" panose="020B0502040204020203" pitchFamily="34" charset="0"/>
                <a:cs typeface="Segoe UI" panose="020B0502040204020203" pitchFamily="34" charset="0"/>
              </a:rPr>
              <a:t> </a:t>
            </a:r>
          </a:p>
          <a:p>
            <a:r>
              <a:rPr lang="en-US" sz="1000" dirty="0">
                <a:solidFill>
                  <a:schemeClr val="tx1">
                    <a:lumMod val="65000"/>
                    <a:lumOff val="35000"/>
                  </a:schemeClr>
                </a:solidFill>
                <a:latin typeface="Segoe UI"/>
                <a:cs typeface="Segoe UI"/>
              </a:rPr>
              <a:t>Contact the Azure </a:t>
            </a:r>
            <a:r>
              <a:rPr lang="en-US" sz="1000" dirty="0">
                <a:solidFill>
                  <a:schemeClr val="tx1">
                    <a:lumMod val="75000"/>
                    <a:lumOff val="25000"/>
                  </a:schemeClr>
                </a:solidFill>
                <a:latin typeface="Segoe UI"/>
                <a:cs typeface="Segoe UI"/>
              </a:rPr>
              <a:t>Stack HCI Field support team with any questions:</a:t>
            </a:r>
            <a:r>
              <a:rPr lang="en-US" sz="1000" dirty="0">
                <a:latin typeface="Segoe UI"/>
                <a:cs typeface="Segoe UI"/>
              </a:rPr>
              <a:t> </a:t>
            </a:r>
            <a:r>
              <a:rPr lang="en-US" sz="1000" dirty="0">
                <a:solidFill>
                  <a:srgbClr val="0078D7"/>
                </a:solidFill>
                <a:latin typeface="Segoe UI"/>
                <a:cs typeface="Segoe UI"/>
                <a:hlinkClick r:id="rId12">
                  <a:extLst>
                    <a:ext uri="{A12FA001-AC4F-418D-AE19-62706E023703}">
                      <ahyp:hlinkClr xmlns:ahyp="http://schemas.microsoft.com/office/drawing/2018/hyperlinkcolor" val="tx"/>
                    </a:ext>
                  </a:extLst>
                </a:hlinkClick>
              </a:rPr>
              <a:t>AzureStackHCIDeals</a:t>
            </a:r>
            <a:r>
              <a:rPr lang="en-US" sz="1000" dirty="0">
                <a:solidFill>
                  <a:srgbClr val="0563C1"/>
                </a:solidFill>
                <a:latin typeface="Segoe UI"/>
                <a:cs typeface="Segoe UI"/>
                <a:hlinkClick r:id="rId12">
                  <a:extLst>
                    <a:ext uri="{A12FA001-AC4F-418D-AE19-62706E023703}">
                      <ahyp:hlinkClr xmlns:ahyp="http://schemas.microsoft.com/office/drawing/2018/hyperlinkcolor" val="tx"/>
                    </a:ext>
                  </a:extLst>
                </a:hlinkClick>
              </a:rPr>
              <a:t>@microsoft.com</a:t>
            </a:r>
            <a:endParaRPr lang="en-US" sz="1100" dirty="0">
              <a:latin typeface="Segoe UI"/>
              <a:cs typeface="Segoe UI"/>
            </a:endParaRPr>
          </a:p>
        </p:txBody>
      </p:sp>
      <p:sp>
        <p:nvSpPr>
          <p:cNvPr id="4" name="TextBox 3">
            <a:extLst>
              <a:ext uri="{FF2B5EF4-FFF2-40B4-BE49-F238E27FC236}">
                <a16:creationId xmlns:a16="http://schemas.microsoft.com/office/drawing/2014/main" id="{4FCE342C-F282-4BEC-BDEA-E5BB77C19EB3}"/>
              </a:ext>
              <a:ext uri="{C183D7F6-B498-43B3-948B-1728B52AA6E4}">
                <adec:decorative xmlns:adec="http://schemas.microsoft.com/office/drawing/2017/decorative" val="1"/>
              </a:ext>
            </a:extLst>
          </p:cNvPr>
          <p:cNvSpPr txBox="1"/>
          <p:nvPr/>
        </p:nvSpPr>
        <p:spPr>
          <a:xfrm>
            <a:off x="9923671" y="6581864"/>
            <a:ext cx="2275256" cy="246221"/>
          </a:xfrm>
          <a:prstGeom prst="rect">
            <a:avLst/>
          </a:prstGeom>
          <a:noFill/>
        </p:spPr>
        <p:txBody>
          <a:bodyPr wrap="square" lIns="91440" tIns="45720" rIns="91440" bIns="45720" rtlCol="0" anchor="t">
            <a:spAutoFit/>
          </a:bodyPr>
          <a:lstStyle/>
          <a:p>
            <a:r>
              <a:rPr lang="en-US" sz="1000" dirty="0">
                <a:solidFill>
                  <a:srgbClr val="FF0000"/>
                </a:solidFill>
                <a:latin typeface="Segoe UI"/>
                <a:cs typeface="Segoe UI"/>
              </a:rPr>
              <a:t>For Microsoft distributors under NDA</a:t>
            </a:r>
          </a:p>
        </p:txBody>
      </p:sp>
    </p:spTree>
    <p:extLst>
      <p:ext uri="{BB962C8B-B14F-4D97-AF65-F5344CB8AC3E}">
        <p14:creationId xmlns:p14="http://schemas.microsoft.com/office/powerpoint/2010/main" val="239360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chor="ctr" anchorCtr="0">
        <a:noAutofit/>
      </a:bodyPr>
      <a:lstStyle>
        <a:defPPr algn="l">
          <a:defRPr sz="2100" dirty="0">
            <a:solidFill>
              <a:srgbClr val="50E6FF"/>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07c5dfa0-33a3-47dd-bfb7-87fb96739115">
      <Terms xmlns="http://schemas.microsoft.com/office/infopath/2007/PartnerControls"/>
    </lcf76f155ced4ddcb4097134ff3c332f>
    <_ip_UnifiedCompliancePolicyUIAction xmlns="http://schemas.microsoft.com/sharepoint/v3" xsi:nil="true"/>
    <Status xmlns="07c5dfa0-33a3-47dd-bfb7-87fb96739115" xsi:nil="true"/>
    <_ip_UnifiedCompliancePolicyProperties xmlns="http://schemas.microsoft.com/sharepoint/v3" xsi:nil="true"/>
    <Date xmlns="07c5dfa0-33a3-47dd-bfb7-87fb96739115" xsi:nil="true"/>
    <SharedWithUsers xmlns="b1c3d6fc-5689-40cc-899d-3b916b4ff5bf">
      <UserInfo>
        <DisplayName/>
        <AccountId xsi:nil="true"/>
        <AccountType/>
      </UserInfo>
    </SharedWithUsers>
    <MediaLengthInSeconds xmlns="07c5dfa0-33a3-47dd-bfb7-87fb967391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6D235E0236944CB2D0154C00AD9253" ma:contentTypeVersion="19" ma:contentTypeDescription="Create a new document." ma:contentTypeScope="" ma:versionID="cb590ca3ed123cbe5dbbe8ef135a0567">
  <xsd:schema xmlns:xsd="http://www.w3.org/2001/XMLSchema" xmlns:xs="http://www.w3.org/2001/XMLSchema" xmlns:p="http://schemas.microsoft.com/office/2006/metadata/properties" xmlns:ns1="http://schemas.microsoft.com/sharepoint/v3" xmlns:ns2="07c5dfa0-33a3-47dd-bfb7-87fb96739115" xmlns:ns3="b1c3d6fc-5689-40cc-899d-3b916b4ff5bf" xmlns:ns4="230e9df3-be65-4c73-a93b-d1236ebd677e" targetNamespace="http://schemas.microsoft.com/office/2006/metadata/properties" ma:root="true" ma:fieldsID="05f661c3ca3cc1aa9f3af33d3441eab5" ns1:_="" ns2:_="" ns3:_="" ns4:_="">
    <xsd:import namespace="http://schemas.microsoft.com/sharepoint/v3"/>
    <xsd:import namespace="07c5dfa0-33a3-47dd-bfb7-87fb96739115"/>
    <xsd:import namespace="b1c3d6fc-5689-40cc-899d-3b916b4ff5b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Statu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c5dfa0-33a3-47dd-bfb7-87fb96739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Status" ma:index="18" nillable="true" ma:displayName="Status" ma:format="Dropdown" ma:internalName="Statu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Date" ma:index="25"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c3d6fc-5689-40cc-899d-3b916b4ff5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1603ea5b-56ba-41f6-bada-27c0bbbe9ac1}" ma:internalName="TaxCatchAll" ma:showField="CatchAllData" ma:web="b1c3d6fc-5689-40cc-899d-3b916b4ff5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883FEE-A10F-47D9-8925-425EF49BBC2F}">
  <ds:schemaRefs>
    <ds:schemaRef ds:uri="http://schemas.microsoft.com/office/2006/metadata/properties"/>
    <ds:schemaRef ds:uri="http://purl.org/dc/terms/"/>
    <ds:schemaRef ds:uri="7bb4da52-0d06-4273-98be-c362f48288c8"/>
    <ds:schemaRef ds:uri="http://purl.org/dc/elements/1.1/"/>
    <ds:schemaRef ds:uri="230e9df3-be65-4c73-a93b-d1236ebd677e"/>
    <ds:schemaRef ds:uri="0f8f4fb2-33a1-4035-88ae-a81b86509e26"/>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07c5dfa0-33a3-47dd-bfb7-87fb96739115"/>
    <ds:schemaRef ds:uri="http://schemas.microsoft.com/sharepoint/v3"/>
    <ds:schemaRef ds:uri="b1c3d6fc-5689-40cc-899d-3b916b4ff5bf"/>
  </ds:schemaRefs>
</ds:datastoreItem>
</file>

<file path=customXml/itemProps2.xml><?xml version="1.0" encoding="utf-8"?>
<ds:datastoreItem xmlns:ds="http://schemas.openxmlformats.org/officeDocument/2006/customXml" ds:itemID="{9DA5CDD5-0D0C-41EA-9889-6B5FBEE93F69}">
  <ds:schemaRefs>
    <ds:schemaRef ds:uri="http://schemas.microsoft.com/sharepoint/v3/contenttype/forms"/>
  </ds:schemaRefs>
</ds:datastoreItem>
</file>

<file path=customXml/itemProps3.xml><?xml version="1.0" encoding="utf-8"?>
<ds:datastoreItem xmlns:ds="http://schemas.openxmlformats.org/officeDocument/2006/customXml" ds:itemID="{7ECF00E9-D799-45A2-9008-DB9D025D2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c5dfa0-33a3-47dd-bfb7-87fb96739115"/>
    <ds:schemaRef ds:uri="b1c3d6fc-5689-40cc-899d-3b916b4ff5bf"/>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2493</Words>
  <Application>Microsoft Office PowerPoint</Application>
  <PresentationFormat>Widescreen</PresentationFormat>
  <Paragraphs>117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Azure Stack HCI  Tele-sales Guide for Distributors  November 2021 Feature Update</vt:lpstr>
      <vt:lpstr>How to use</vt:lpstr>
      <vt:lpstr>Guidance for Resellers</vt:lpstr>
      <vt:lpstr>Key talking points for resellers about Azure Stack HCI </vt:lpstr>
      <vt:lpstr>Key objection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Stack HCI  Tele-sales Guide for Distributors  November 2021 Feature Update</dc:title>
  <dc:creator/>
  <cp:lastModifiedBy/>
  <cp:revision>3</cp:revision>
  <dcterms:created xsi:type="dcterms:W3CDTF">2021-03-16T00:56:51Z</dcterms:created>
  <dcterms:modified xsi:type="dcterms:W3CDTF">2021-12-07T00:31:42Z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0x010100D86D235E0236944CB2D0154C00AD9253</vt:lpwstr>
  </property>
  <property fmtid="{D5CDD505-2E9C-101B-9397-08002B2CF9AE}" pid="3" name="MediaServiceImageTags">
    <vt:lpwstr/>
  </property>
  <property fmtid="{D5CDD505-2E9C-101B-9397-08002B2CF9AE}" pid="4" name="Order">
    <vt:r8>144600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