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77" r:id="rId4"/>
    <p:sldId id="278" r:id="rId5"/>
    <p:sldId id="332" r:id="rId6"/>
    <p:sldId id="306" r:id="rId7"/>
    <p:sldId id="308" r:id="rId8"/>
    <p:sldId id="305" r:id="rId9"/>
    <p:sldId id="304" r:id="rId10"/>
    <p:sldId id="307" r:id="rId11"/>
    <p:sldId id="311" r:id="rId12"/>
    <p:sldId id="309" r:id="rId13"/>
    <p:sldId id="313" r:id="rId14"/>
    <p:sldId id="310" r:id="rId15"/>
    <p:sldId id="312" r:id="rId16"/>
    <p:sldId id="317" r:id="rId17"/>
    <p:sldId id="300" r:id="rId18"/>
    <p:sldId id="319" r:id="rId19"/>
    <p:sldId id="315" r:id="rId20"/>
    <p:sldId id="301" r:id="rId21"/>
    <p:sldId id="320" r:id="rId22"/>
    <p:sldId id="316" r:id="rId23"/>
    <p:sldId id="322" r:id="rId24"/>
    <p:sldId id="318" r:id="rId25"/>
    <p:sldId id="323" r:id="rId26"/>
    <p:sldId id="321" r:id="rId27"/>
    <p:sldId id="303" r:id="rId28"/>
    <p:sldId id="302" r:id="rId29"/>
    <p:sldId id="325" r:id="rId30"/>
    <p:sldId id="326" r:id="rId31"/>
    <p:sldId id="327" r:id="rId32"/>
    <p:sldId id="329" r:id="rId33"/>
    <p:sldId id="328" r:id="rId34"/>
    <p:sldId id="330" r:id="rId35"/>
    <p:sldId id="331" r:id="rId36"/>
    <p:sldId id="296" r:id="rId37"/>
    <p:sldId id="333" r:id="rId38"/>
  </p:sldIdLst>
  <p:sldSz cx="12188825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 autoAdjust="0"/>
  </p:normalViewPr>
  <p:slideViewPr>
    <p:cSldViewPr showGuides="1">
      <p:cViewPr>
        <p:scale>
          <a:sx n="33" d="100"/>
          <a:sy n="33" d="100"/>
        </p:scale>
        <p:origin x="-1792" y="-6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365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-3760" y="-6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HTTPS Support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Feuil1!$A$2:$A$3</c:f>
              <c:strCache>
                <c:ptCount val="2"/>
                <c:pt idx="0">
                  <c:v>HTTP only</c:v>
                </c:pt>
                <c:pt idx="1">
                  <c:v>HTTPS enabled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9</c:v>
                </c:pt>
                <c:pt idx="1">
                  <c:v>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730137020185991"/>
          <c:y val="1.637708034054010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HSTS support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Feuil1!$A$2:$A$4</c:f>
              <c:strCache>
                <c:ptCount val="3"/>
                <c:pt idx="0">
                  <c:v>no HSTS</c:v>
                </c:pt>
                <c:pt idx="1">
                  <c:v>HSTS (long max-age)</c:v>
                </c:pt>
                <c:pt idx="2">
                  <c:v>HTST (short max-age) 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51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860942989211136"/>
          <c:y val="0.20369412772059411"/>
          <c:w val="0.30169533575612645"/>
          <c:h val="0.214546844897443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HPKP support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Feuil1!$A$2:$A$3</c:f>
              <c:strCache>
                <c:ptCount val="2"/>
                <c:pt idx="0">
                  <c:v>no HPKP</c:v>
                </c:pt>
                <c:pt idx="1">
                  <c:v>HPKP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60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OCSP stapling support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Feuil1!$A$2:$A$3</c:f>
              <c:strCache>
                <c:ptCount val="2"/>
                <c:pt idx="0">
                  <c:v>no OCSP stapling</c:v>
                </c:pt>
                <c:pt idx="1">
                  <c:v>OCSP stapling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DNS CAA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Feuil1!$A$2:$A$3</c:f>
              <c:strCache>
                <c:ptCount val="2"/>
                <c:pt idx="0">
                  <c:v>no DNS CAA</c:v>
                </c:pt>
                <c:pt idx="1">
                  <c:v>DNS CAA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Forward </a:t>
            </a:r>
            <a:r>
              <a:rPr lang="en-US" dirty="0" smtClean="0"/>
              <a:t>Perfect Secrecy (FPS)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Forward Secrecy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Feuil1!$A$2:$A$3</c:f>
              <c:strCache>
                <c:ptCount val="2"/>
                <c:pt idx="0">
                  <c:v>no Forward Secrecy</c:v>
                </c:pt>
                <c:pt idx="1">
                  <c:v>Forward Secrecy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Safe Ciphers</a:t>
            </a:r>
            <a:r>
              <a:rPr lang="en-US" baseline="0" dirty="0" smtClean="0"/>
              <a:t> and safe </a:t>
            </a:r>
            <a:r>
              <a:rPr lang="en-US" dirty="0" smtClean="0"/>
              <a:t>key exchange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Safe Ciphers and safe key exchange
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Feuil1!$A$2:$A$6</c:f>
              <c:strCache>
                <c:ptCount val="5"/>
                <c:pt idx="0">
                  <c:v>Best practices (A)</c:v>
                </c:pt>
                <c:pt idx="1">
                  <c:v>Medium</c:v>
                </c:pt>
                <c:pt idx="2">
                  <c:v>Low</c:v>
                </c:pt>
                <c:pt idx="3">
                  <c:v>Bad</c:v>
                </c:pt>
                <c:pt idx="4">
                  <c:v>HTTP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41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‹N°›</a:t>
            </a:fld>
            <a:endParaRPr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98" y="715640"/>
            <a:ext cx="600541" cy="5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12/1/2017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contact@l-a.l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stspreload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.mozilla.org/Security/Guidelines/Web_Security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2016/03/17/95-of-https-servers-vulnerable-to-trivial-mitm-attacks.html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2016/03/22/secure-websites-shun-http-public-key-pinning.html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751584"/>
          </a:xfrm>
        </p:spPr>
        <p:txBody>
          <a:bodyPr/>
          <a:lstStyle/>
          <a:p>
            <a:r>
              <a:rPr lang="en-US" noProof="0" dirty="0" smtClean="0"/>
              <a:t>How mature is your HTTPS implementation ?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2400" noProof="0" dirty="0" smtClean="0">
                <a:hlinkClick r:id="rId2"/>
              </a:rPr>
              <a:t>By Renaud </a:t>
            </a:r>
            <a:r>
              <a:rPr lang="en-US" sz="2400" u="sng" noProof="0" dirty="0" smtClean="0">
                <a:hlinkClick r:id="rId2"/>
              </a:rPr>
              <a:t>Dubois</a:t>
            </a:r>
            <a:endParaRPr lang="en-US" sz="2400" u="sn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605264" cy="889496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chemeClr val="tx1"/>
                </a:solidFill>
              </a:rPr>
              <a:t>Some </a:t>
            </a:r>
            <a:r>
              <a:rPr lang="en-US" noProof="0" dirty="0" smtClean="0">
                <a:solidFill>
                  <a:schemeClr val="tx1"/>
                </a:solidFill>
              </a:rPr>
              <a:t>of the latest news about </a:t>
            </a:r>
            <a:r>
              <a:rPr lang="en-US" noProof="0" dirty="0" smtClean="0">
                <a:solidFill>
                  <a:schemeClr val="tx1"/>
                </a:solidFill>
              </a:rPr>
              <a:t>HTTPS</a:t>
            </a:r>
          </a:p>
          <a:p>
            <a:r>
              <a:rPr lang="en-US" noProof="0" dirty="0" smtClean="0">
                <a:solidFill>
                  <a:schemeClr val="tx1"/>
                </a:solidFill>
              </a:rPr>
              <a:t>01/12/2017</a:t>
            </a:r>
            <a:endParaRPr lang="en-US" noProof="0" dirty="0" smtClean="0">
              <a:solidFill>
                <a:schemeClr val="tx1"/>
              </a:solidFill>
            </a:endParaRPr>
          </a:p>
          <a:p>
            <a:endParaRPr lang="en-US" noProof="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149080"/>
            <a:ext cx="3057128" cy="15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3" y="533400"/>
            <a:ext cx="10717831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implementation demo let’s see in practice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5820" y="2420888"/>
            <a:ext cx="676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214642"/>
            <a:ext cx="8686800" cy="475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with HSTS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98" y="886206"/>
            <a:ext cx="1444166" cy="14441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30" y="1091716"/>
            <a:ext cx="1247257" cy="103314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764169" y="1395044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56257" y="76470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 GET /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9539" y="4923348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Mitigate passive spoofing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3442" y="5641552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Mitigate some MITM attack on HTTPS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916" y="2792884"/>
            <a:ext cx="1171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Strict Transport Security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72142" y="1728689"/>
            <a:ext cx="19404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6250" y="2176483"/>
            <a:ext cx="567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 Strict-Transport-Security: max-age=&lt;in seconds&gt; 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69539" y="5296470"/>
            <a:ext cx="8790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Mitigate cookie based credentials hijack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916" y="4211796"/>
            <a:ext cx="855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users cannot “bypass” an invalid certificates (no button “Add Exception”)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804" y="3933056"/>
            <a:ext cx="11495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the connection cannot be established, an error is shown by the browser and the site stays inaccessible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523" y="3674958"/>
            <a:ext cx="1017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request to the domain uses HTTPS (until expiration)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916" y="3399243"/>
            <a:ext cx="611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in combination with a HTTP redirect (http </a:t>
            </a:r>
            <a:r>
              <a:rPr lang="en-US" dirty="0">
                <a:sym typeface="Wingdings" panose="05000000000000000000" pitchFamily="2" charset="2"/>
              </a:rPr>
              <a:t> https)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523" y="3134513"/>
            <a:ext cx="498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the browser to always connect in HTTPS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0143">
            <a:off x="3786454" y="3363846"/>
            <a:ext cx="5880602" cy="22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18" grpId="0"/>
      <p:bldP spid="3" grpId="0"/>
      <p:bldP spid="5" grpId="0"/>
      <p:bldP spid="6" grpId="0"/>
      <p:bldP spid="8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260648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with HSTS: in details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1763" y="908720"/>
            <a:ext cx="11927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specific domains/subdomain or for all subdomains (*.mydomain.com)</a:t>
            </a:r>
          </a:p>
          <a:p>
            <a:r>
              <a:rPr lang="en-US" u="sng" dirty="0"/>
              <a:t>Good practice</a:t>
            </a:r>
            <a:r>
              <a:rPr lang="en-US" dirty="0"/>
              <a:t>: implement HSTS for www.domain.com </a:t>
            </a:r>
            <a:r>
              <a:rPr lang="en-US" u="sng" dirty="0"/>
              <a:t>and domain.com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 </a:t>
            </a:r>
            <a:r>
              <a:rPr lang="en-US" i="1" dirty="0" smtClean="0"/>
              <a:t>                                          </a:t>
            </a:r>
            <a:r>
              <a:rPr lang="en-US" i="1" noProof="1" smtClean="0"/>
              <a:t>Strict-Transport-Security</a:t>
            </a:r>
            <a:r>
              <a:rPr lang="en-US" i="1" noProof="1"/>
              <a:t>: max-age=63072000 </a:t>
            </a:r>
            <a:r>
              <a:rPr lang="en-US" i="1" u="sng" noProof="1">
                <a:solidFill>
                  <a:srgbClr val="00B050"/>
                </a:solidFill>
              </a:rPr>
              <a:t>[</a:t>
            </a:r>
            <a:r>
              <a:rPr lang="en-US" i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[;</a:t>
            </a:r>
            <a:r>
              <a:rPr lang="en-US" i="1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includeSubDomains]</a:t>
            </a:r>
            <a:r>
              <a:rPr lang="en-US" i="1" u="sng" noProof="1">
                <a:solidFill>
                  <a:srgbClr val="00B050"/>
                </a:solidFill>
              </a:rPr>
              <a:t>;</a:t>
            </a:r>
            <a:r>
              <a:rPr lang="en-US" i="1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u="sng" noProof="1">
                <a:solidFill>
                  <a:srgbClr val="00B050"/>
                </a:solidFill>
              </a:rPr>
              <a:t>preload</a:t>
            </a:r>
            <a:r>
              <a:rPr lang="en-US" i="1" u="sng" dirty="0">
                <a:solidFill>
                  <a:srgbClr val="00B050"/>
                </a:solidFill>
              </a:rPr>
              <a:t>]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includeSubDomains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on www.mydomain.com also applied for subdomains (e.g. app1.mydomain.com)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 careful:</a:t>
            </a:r>
            <a:r>
              <a:rPr lang="en-US" dirty="0" smtClean="0"/>
              <a:t> could impact sites on subdomain that are not yet HTTP enabled</a:t>
            </a:r>
          </a:p>
          <a:p>
            <a:endParaRPr lang="en-US" dirty="0" smtClean="0"/>
          </a:p>
          <a:p>
            <a:endParaRPr lang="en-US" noProof="1" smtClean="0"/>
          </a:p>
          <a:p>
            <a:r>
              <a:rPr lang="en-US" dirty="0" smtClean="0"/>
              <a:t>Preloaded list available in the browsers (Chrome, Firefox, Opera, Safari, IE 11 and Edge) </a:t>
            </a:r>
            <a:r>
              <a:rPr lang="en-US" dirty="0" smtClean="0">
                <a:hlinkClick r:id="rId2"/>
              </a:rPr>
              <a:t>https://hstspreload.org/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Mitigate the possible attack on the first connection and the time based attacks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87714" y="2492896"/>
            <a:ext cx="8136904" cy="5120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with HSTS: in details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071" y="1094898"/>
            <a:ext cx="117107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Considered as « HIGH » security benefit by the </a:t>
            </a:r>
            <a:r>
              <a:rPr lang="en-US" dirty="0" smtClean="0">
                <a:hlinkClick r:id="rId2"/>
              </a:rPr>
              <a:t>Web Security Mozilla Sheet</a:t>
            </a:r>
            <a:endParaRPr lang="en-US" dirty="0" smtClean="0"/>
          </a:p>
          <a:p>
            <a:r>
              <a:rPr lang="en-US" dirty="0" smtClean="0"/>
              <a:t>Recommended « max-age » final value: 2 years (63072000 seconds)</a:t>
            </a:r>
          </a:p>
          <a:p>
            <a:endParaRPr lang="en-US" u="sng" dirty="0" smtClean="0"/>
          </a:p>
          <a:p>
            <a:r>
              <a:rPr lang="en-US" u="sng" dirty="0" smtClean="0"/>
              <a:t>How to still MITM websites using HSTS not part of the preload list</a:t>
            </a:r>
            <a:r>
              <a:rPr lang="en-US" dirty="0" smtClean="0"/>
              <a:t> 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connection remains unprotected (with a risk of a downgrade attack and stripping the HSTS header)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Vulnerable to time based attacks (e.g. false NTP packet)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Privacy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Supercookie</a:t>
            </a:r>
            <a:r>
              <a:rPr lang="en-US" dirty="0" smtClean="0"/>
              <a:t>” could lead to privacy issues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=http://a.mydomain.com/pic.jpg »&gt;   </a:t>
            </a:r>
            <a:r>
              <a:rPr lang="en-US" dirty="0" smtClean="0">
                <a:sym typeface="Wingdings" panose="05000000000000000000" pitchFamily="2" charset="2"/>
              </a:rPr>
              <a:t> required HTTPS in future = Y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=http://b.mydomain.com/pic.jpg »&gt;   </a:t>
            </a:r>
            <a:r>
              <a:rPr lang="en-US" dirty="0" smtClean="0">
                <a:sym typeface="Wingdings" panose="05000000000000000000" pitchFamily="2" charset="2"/>
              </a:rPr>
              <a:t> required HTTPS in future =  N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=http://c.mydomain.com/pic.jpg »&gt;   </a:t>
            </a:r>
            <a:r>
              <a:rPr lang="en-US" dirty="0" smtClean="0">
                <a:sym typeface="Wingdings" panose="05000000000000000000" pitchFamily="2" charset="2"/>
              </a:rPr>
              <a:t> required HTTPS in future =  Y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=http://d.mydomain.com/pic.jpg »&gt;   </a:t>
            </a:r>
            <a:r>
              <a:rPr lang="en-US" dirty="0" smtClean="0">
                <a:sym typeface="Wingdings" panose="05000000000000000000" pitchFamily="2" charset="2"/>
              </a:rPr>
              <a:t> required HTTPS in future =  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0" y="115044"/>
            <a:ext cx="85406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with HSTS: incognito mode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071" y="1094898"/>
            <a:ext cx="11710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HSTS is supported by all the recent versions of browser (incl. IE on Win 7 with KB3058515)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Status of the browser and HSTS « Normal mode » vs « Incognito/Private mode »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Privacy vs Security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71203"/>
              </p:ext>
            </p:extLst>
          </p:nvPr>
        </p:nvGraphicFramePr>
        <p:xfrm>
          <a:off x="1413892" y="2299960"/>
          <a:ext cx="812588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453476"/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Browser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Shared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between</a:t>
                      </a:r>
                      <a:r>
                        <a:rPr lang="fr-BE" dirty="0" smtClean="0"/>
                        <a:t> normal &amp; </a:t>
                      </a:r>
                      <a:r>
                        <a:rPr lang="fr-BE" dirty="0" err="1" smtClean="0"/>
                        <a:t>private</a:t>
                      </a:r>
                      <a:r>
                        <a:rPr lang="fr-BE" dirty="0" smtClean="0"/>
                        <a:t> mode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Firefox 56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0" dirty="0" smtClean="0"/>
                        <a:t>No</a:t>
                      </a:r>
                      <a:endParaRPr lang="fr-B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Internet Explorer 11 (KB3058515</a:t>
                      </a:r>
                      <a:r>
                        <a:rPr lang="fr-BE" b="1" dirty="0" smtClean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0" dirty="0" smtClean="0"/>
                        <a:t>No</a:t>
                      </a:r>
                      <a:endParaRPr lang="fr-B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Chrome 61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Yes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Safari 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Yes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37718"/>
              </p:ext>
            </p:extLst>
          </p:nvPr>
        </p:nvGraphicFramePr>
        <p:xfrm>
          <a:off x="1485900" y="4792767"/>
          <a:ext cx="812588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453476"/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Browser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Shared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between</a:t>
                      </a:r>
                      <a:r>
                        <a:rPr lang="fr-BE" dirty="0" smtClean="0"/>
                        <a:t> 2 </a:t>
                      </a:r>
                      <a:r>
                        <a:rPr lang="fr-BE" dirty="0" err="1" smtClean="0"/>
                        <a:t>private</a:t>
                      </a:r>
                      <a:r>
                        <a:rPr lang="fr-BE" dirty="0" smtClean="0"/>
                        <a:t> mode sessions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Firefox 56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Yes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Internet Explorer 11 (KB3058515</a:t>
                      </a:r>
                      <a:r>
                        <a:rPr lang="fr-BE" b="1" dirty="0" smtClean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0" dirty="0" smtClean="0"/>
                        <a:t>No</a:t>
                      </a:r>
                      <a:endParaRPr lang="fr-B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Chrome 61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0" dirty="0" err="1" smtClean="0"/>
                        <a:t>Yes</a:t>
                      </a:r>
                      <a:endParaRPr lang="fr-B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Safari 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Yes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OCSP: Introduction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Franklin Gothic Medium (Corps)"/>
              </a:rPr>
              <a:t>Client must verify the validity of the server certificate</a:t>
            </a:r>
          </a:p>
          <a:p>
            <a:pPr lvl="1"/>
            <a:r>
              <a:rPr lang="en-US" dirty="0" smtClean="0">
                <a:latin typeface="Franklin Gothic Medium (Corps)"/>
              </a:rPr>
              <a:t>CRL </a:t>
            </a:r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 huge list  latency to download</a:t>
            </a:r>
            <a:endParaRPr lang="en-US" dirty="0" smtClean="0">
              <a:latin typeface="Franklin Gothic Medium (Corps)"/>
            </a:endParaRPr>
          </a:p>
          <a:p>
            <a:pPr lvl="1"/>
            <a:r>
              <a:rPr lang="en-US" dirty="0" smtClean="0">
                <a:latin typeface="Franklin Gothic Medium (Corps)"/>
              </a:rPr>
              <a:t>OCSP (Online </a:t>
            </a:r>
            <a:r>
              <a:rPr lang="en-US" dirty="0">
                <a:latin typeface="Franklin Gothic Medium (Corps)"/>
              </a:rPr>
              <a:t>Certificate Status </a:t>
            </a:r>
            <a:r>
              <a:rPr lang="en-US" dirty="0" smtClean="0">
                <a:latin typeface="Franklin Gothic Medium (Corps)"/>
              </a:rPr>
              <a:t>Protocol) </a:t>
            </a:r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 more lightweight </a:t>
            </a:r>
          </a:p>
          <a:p>
            <a:pPr marL="365760" lvl="1" indent="0">
              <a:buNone/>
            </a:pPr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                extra OCSP request to a 3d party OCSP responder</a:t>
            </a:r>
            <a:endParaRPr lang="en-US" dirty="0" smtClean="0">
              <a:latin typeface="Franklin Gothic Medium (Corps)"/>
            </a:endParaRPr>
          </a:p>
          <a:p>
            <a:pPr lvl="1"/>
            <a:endParaRPr lang="en-US" sz="500" u="sng" dirty="0" smtClean="0">
              <a:latin typeface="Franklin Gothic Medium (Corps)"/>
            </a:endParaRPr>
          </a:p>
        </p:txBody>
      </p:sp>
    </p:spTree>
    <p:extLst>
      <p:ext uri="{BB962C8B-B14F-4D97-AF65-F5344CB8AC3E}">
        <p14:creationId xmlns:p14="http://schemas.microsoft.com/office/powerpoint/2010/main" val="277350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OCSP: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500" u="sng" dirty="0" smtClean="0"/>
          </a:p>
          <a:p>
            <a:pPr lvl="1"/>
            <a:r>
              <a:rPr lang="en-US" u="sng" dirty="0" smtClean="0"/>
              <a:t>Regular OCSP</a:t>
            </a:r>
            <a:r>
              <a:rPr lang="en-US" dirty="0" smtClean="0"/>
              <a:t> browser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83" y="3740647"/>
            <a:ext cx="1444166" cy="1444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15" y="3946157"/>
            <a:ext cx="1247257" cy="10331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30116" y="2919291"/>
            <a:ext cx="2843582" cy="103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322547">
            <a:off x="3516371" y="3122524"/>
            <a:ext cx="233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DNS </a:t>
            </a:r>
            <a:r>
              <a:rPr lang="fr-BE" sz="1400" dirty="0" err="1" smtClean="0"/>
              <a:t>query</a:t>
            </a:r>
            <a:r>
              <a:rPr lang="fr-BE" sz="1400" dirty="0" smtClean="0"/>
              <a:t> mydomain.com</a:t>
            </a:r>
            <a:endParaRPr lang="fr-BE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57" y="2492896"/>
            <a:ext cx="1247257" cy="1033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79" y="5661248"/>
            <a:ext cx="1247257" cy="10331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986823" y="4411022"/>
            <a:ext cx="35477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8645" y="4095596"/>
            <a:ext cx="22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HTTPS GET mydomain.com</a:t>
            </a:r>
            <a:endParaRPr lang="fr-B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78914" y="2636912"/>
            <a:ext cx="22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DNS server mydomain.com</a:t>
            </a:r>
            <a:endParaRPr lang="fr-BE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334772" y="4273840"/>
            <a:ext cx="22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Web server mydomain.com</a:t>
            </a:r>
            <a:endParaRPr lang="fr-B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611084" y="6023931"/>
            <a:ext cx="228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CA SSL mydomain.com</a:t>
            </a:r>
          </a:p>
          <a:p>
            <a:r>
              <a:rPr lang="fr-BE" sz="1400" dirty="0" smtClean="0"/>
              <a:t>OCSP </a:t>
            </a:r>
            <a:r>
              <a:rPr lang="fr-BE" sz="1400" dirty="0" err="1" smtClean="0"/>
              <a:t>Responder</a:t>
            </a:r>
            <a:endParaRPr lang="fr-BE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634385" y="3324871"/>
            <a:ext cx="2843582" cy="103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22547">
            <a:off x="3720640" y="3528104"/>
            <a:ext cx="233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DNS </a:t>
            </a:r>
            <a:r>
              <a:rPr lang="fr-BE" sz="1400" dirty="0" err="1" smtClean="0"/>
              <a:t>query</a:t>
            </a:r>
            <a:r>
              <a:rPr lang="fr-BE" sz="1400" dirty="0" smtClean="0"/>
              <a:t> ocsp.ca.com</a:t>
            </a:r>
            <a:endParaRPr lang="fr-BE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34385" y="5099872"/>
            <a:ext cx="3252115" cy="107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145253">
            <a:off x="4793335" y="5455132"/>
            <a:ext cx="164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HTTP OCSP check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39024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OCSP: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Privacy issue: the CA can potentially track the websites you visit</a:t>
            </a:r>
          </a:p>
          <a:p>
            <a:r>
              <a:rPr lang="en-US" dirty="0" smtClean="0"/>
              <a:t>What does the browser in case of a timeout from the OCSP Responder ?</a:t>
            </a:r>
          </a:p>
          <a:p>
            <a:pPr lvl="1"/>
            <a:r>
              <a:rPr lang="en-US" dirty="0" smtClean="0"/>
              <a:t>Stop ? Availability risk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Continue ? Confidentially/integrity risk</a:t>
            </a:r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4" y="4293096"/>
            <a:ext cx="7715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69876" y="3665913"/>
            <a:ext cx="4221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dirty="0" smtClean="0"/>
              <a:t>What does Firefox (v 56.0) do today ?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8902724" y="4504611"/>
            <a:ext cx="770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61964" y="465504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69876" y="5046699"/>
            <a:ext cx="584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dirty="0" smtClean="0"/>
              <a:t>By default, Firefox currently continues the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OCSP </a:t>
            </a:r>
            <a:r>
              <a:rPr lang="en-US" u="sng" dirty="0" smtClean="0"/>
              <a:t>Stapling</a:t>
            </a:r>
            <a:r>
              <a:rPr lang="en-US" dirty="0" smtClean="0"/>
              <a:t> 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u="sng" dirty="0" smtClean="0"/>
              <a:t>OCSP stapling </a:t>
            </a:r>
            <a:r>
              <a:rPr lang="en-US" sz="2000" dirty="0" smtClean="0"/>
              <a:t>browser validation</a:t>
            </a:r>
          </a:p>
          <a:p>
            <a:pPr lvl="1"/>
            <a:r>
              <a:rPr lang="en-US" sz="2000" dirty="0" smtClean="0"/>
              <a:t>« OCSP-must-staple »</a:t>
            </a:r>
          </a:p>
          <a:p>
            <a:pPr marL="36576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83" y="3740647"/>
            <a:ext cx="1444166" cy="1444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15" y="3946157"/>
            <a:ext cx="1247257" cy="10331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30116" y="2919291"/>
            <a:ext cx="2843582" cy="103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322547">
            <a:off x="3516371" y="3122524"/>
            <a:ext cx="233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DNS query mydomain.com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57" y="2492896"/>
            <a:ext cx="1247257" cy="1033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79" y="5661248"/>
            <a:ext cx="1247257" cy="10331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986823" y="4411022"/>
            <a:ext cx="35477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8645" y="4095596"/>
            <a:ext cx="22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 GET mydomain.com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78914" y="2636912"/>
            <a:ext cx="22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DNS server mydomain.com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334772" y="4273840"/>
            <a:ext cx="22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server mydomain.com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611084" y="6023931"/>
            <a:ext cx="228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SSL mydomain.com</a:t>
            </a:r>
          </a:p>
          <a:p>
            <a:r>
              <a:rPr lang="en-US" sz="1400" dirty="0" smtClean="0"/>
              <a:t>OCSP Responder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435473" y="3328736"/>
            <a:ext cx="233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DNS query ocsp.ca.com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0800000">
            <a:off x="8316911" y="3114500"/>
            <a:ext cx="1009208" cy="981096"/>
          </a:xfrm>
          <a:prstGeom prst="bentConnector3">
            <a:avLst>
              <a:gd name="adj1" fmla="val -966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8426265" y="5182135"/>
            <a:ext cx="1009208" cy="668792"/>
          </a:xfrm>
          <a:prstGeom prst="bentConnector3">
            <a:avLst>
              <a:gd name="adj1" fmla="val 922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38556" y="5400418"/>
            <a:ext cx="1648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OCSP check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6925" y="4581617"/>
            <a:ext cx="233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Server retrieves OCSP record, put it in cache and serve it to clients directly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5077" y="540041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Check that </a:t>
            </a:r>
            <a:r>
              <a:rPr lang="en-US" b="1" dirty="0">
                <a:solidFill>
                  <a:srgbClr val="00B050"/>
                </a:solidFill>
              </a:rPr>
              <a:t>the server certificate </a:t>
            </a:r>
            <a:r>
              <a:rPr lang="en-US" b="1" dirty="0" smtClean="0">
                <a:solidFill>
                  <a:srgbClr val="00B050"/>
                </a:solidFill>
              </a:rPr>
              <a:t>is not revoked </a:t>
            </a:r>
            <a:r>
              <a:rPr lang="en-US" b="1" dirty="0">
                <a:solidFill>
                  <a:srgbClr val="00B050"/>
                </a:solidFill>
              </a:rPr>
              <a:t>using a unique SSL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095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2" grpId="0"/>
      <p:bldP spid="27" grpId="0"/>
      <p:bldP spid="2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HPKP 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16034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smtClean="0"/>
              <a:t>HTTP Public Key Pinning Extension</a:t>
            </a:r>
          </a:p>
          <a:p>
            <a:r>
              <a:rPr lang="en-US" dirty="0" smtClean="0"/>
              <a:t>Without HPKP the browser will trust all the certificates signed by a CA present in the browser store when establishing a TLS connection</a:t>
            </a:r>
          </a:p>
          <a:p>
            <a:r>
              <a:rPr lang="en-US" dirty="0" smtClean="0"/>
              <a:t>With HPKP the browser will ONLY trust a list of pre-defined set of ‘pinned’ </a:t>
            </a:r>
            <a:r>
              <a:rPr lang="en-US" b="1" u="sng" dirty="0" smtClean="0"/>
              <a:t>public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3969974"/>
            <a:ext cx="1444166" cy="1444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4202141"/>
            <a:ext cx="1247257" cy="10331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84067" y="4478812"/>
            <a:ext cx="5794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6155" y="384847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 GET /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46540" y="4799516"/>
            <a:ext cx="2232249" cy="12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5072" y="4930977"/>
            <a:ext cx="134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Legitimate SSL certificate</a:t>
            </a:r>
            <a:endParaRPr lang="en-US" sz="1400" dirty="0">
              <a:solidFill>
                <a:srgbClr val="92D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4350326"/>
            <a:ext cx="696830" cy="680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02" y="4947463"/>
            <a:ext cx="396126" cy="39612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070912" y="4773273"/>
            <a:ext cx="21259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7632" y="4929462"/>
            <a:ext cx="1594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Unauthorized SSL certificate (from a compromised CA)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92" y="4892950"/>
            <a:ext cx="396126" cy="3961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9344750">
            <a:off x="3917891" y="4875632"/>
            <a:ext cx="134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Tampered</a:t>
            </a:r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: Why https ?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047657" y="1556791"/>
            <a:ext cx="8686800" cy="360040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Higher security &amp; privacy than HTTP</a:t>
            </a:r>
          </a:p>
          <a:p>
            <a:pPr marL="662940" lvl="1" indent="-342900"/>
            <a:r>
              <a:rPr lang="en-US" dirty="0" smtClean="0"/>
              <a:t>Specially for sensitive data </a:t>
            </a:r>
          </a:p>
          <a:p>
            <a:pPr marL="662940" lvl="1" indent="-342900"/>
            <a:endParaRPr lang="en-US" dirty="0" smtClean="0"/>
          </a:p>
          <a:p>
            <a:pPr marL="662940" lvl="1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Better Google ranking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Follow the initiative to make the web safer (initiatives such as Let’s encrypt, HTTPS everywhere)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337641"/>
            <a:ext cx="5076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2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Fraudulent certificates – known cases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160344" y="1494293"/>
            <a:ext cx="10838724" cy="376044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GB" u="sng" dirty="0" smtClean="0"/>
              <a:t>Most popular cases: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GB" dirty="0" smtClean="0"/>
              <a:t>2011 </a:t>
            </a:r>
            <a:r>
              <a:rPr lang="en-GB" dirty="0"/>
              <a:t>- </a:t>
            </a:r>
            <a:r>
              <a:rPr lang="en-GB" dirty="0" smtClean="0"/>
              <a:t>GlobalTrust.it hacked – 9 </a:t>
            </a:r>
            <a:r>
              <a:rPr lang="en-US" dirty="0"/>
              <a:t>fraudulent </a:t>
            </a:r>
            <a:r>
              <a:rPr lang="en-GB" dirty="0" smtClean="0"/>
              <a:t>certificates generated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GB" dirty="0"/>
              <a:t>2011 - </a:t>
            </a:r>
            <a:r>
              <a:rPr lang="en-GB" dirty="0" err="1" smtClean="0"/>
              <a:t>DigiNotar</a:t>
            </a:r>
            <a:r>
              <a:rPr lang="en-GB" dirty="0" smtClean="0"/>
              <a:t> (NL) hacked - </a:t>
            </a:r>
            <a:r>
              <a:rPr lang="en-US" dirty="0"/>
              <a:t>more than 500 fraudulent </a:t>
            </a:r>
            <a:r>
              <a:rPr lang="en-US" dirty="0" smtClean="0"/>
              <a:t>certificates </a:t>
            </a:r>
            <a:r>
              <a:rPr lang="en-GB" dirty="0" smtClean="0"/>
              <a:t>generated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GB" dirty="0" smtClean="0"/>
              <a:t>2014 - </a:t>
            </a:r>
            <a:r>
              <a:rPr lang="en-US" dirty="0"/>
              <a:t>  National Informatics Centre </a:t>
            </a:r>
            <a:r>
              <a:rPr lang="en-US" dirty="0" smtClean="0"/>
              <a:t>of India – several </a:t>
            </a:r>
            <a:r>
              <a:rPr lang="en-US" dirty="0"/>
              <a:t>fraudulent certificates </a:t>
            </a:r>
            <a:r>
              <a:rPr lang="en-US" dirty="0" smtClean="0"/>
              <a:t>(google) </a:t>
            </a:r>
            <a:r>
              <a:rPr lang="en-GB" dirty="0" smtClean="0"/>
              <a:t>generated</a:t>
            </a:r>
            <a:endParaRPr lang="en-GB" b="1" u="sng" dirty="0" smtClean="0"/>
          </a:p>
          <a:p>
            <a:pPr marL="45720" indent="0">
              <a:buNone/>
            </a:pPr>
            <a:endParaRPr lang="en-GB" b="1" u="sng" dirty="0"/>
          </a:p>
          <a:p>
            <a:pPr marL="45720" indent="0">
              <a:buNone/>
            </a:pPr>
            <a:r>
              <a:rPr lang="en-GB" dirty="0" smtClean="0"/>
              <a:t>2015 </a:t>
            </a:r>
            <a:r>
              <a:rPr lang="en-GB" dirty="0"/>
              <a:t>- </a:t>
            </a:r>
            <a:r>
              <a:rPr lang="en-US" dirty="0"/>
              <a:t>  </a:t>
            </a:r>
            <a:r>
              <a:rPr lang="en-US" dirty="0" smtClean="0"/>
              <a:t>CNNIC (CN) – </a:t>
            </a:r>
            <a:r>
              <a:rPr lang="en-US" dirty="0"/>
              <a:t>unauthorized digital certificates for several Google </a:t>
            </a:r>
            <a:r>
              <a:rPr lang="en-US" dirty="0" smtClean="0"/>
              <a:t>domains</a:t>
            </a:r>
            <a:endParaRPr lang="en-GB" b="1" u="sng" dirty="0" smtClean="0"/>
          </a:p>
          <a:p>
            <a:pPr marL="45720" indent="0">
              <a:buNone/>
            </a:pPr>
            <a:endParaRPr lang="en-GB" b="1" u="sng" dirty="0"/>
          </a:p>
          <a:p>
            <a:pPr marL="45720" indent="0">
              <a:buNone/>
            </a:pPr>
            <a:endParaRPr lang="en-GB" b="1" u="sng" dirty="0" smtClean="0"/>
          </a:p>
          <a:p>
            <a:pPr marL="45720" indent="0">
              <a:buNone/>
            </a:pPr>
            <a:endParaRPr lang="en-GB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2735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HPKP 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GB" dirty="0" smtClean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21804" y="1268760"/>
            <a:ext cx="11567021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à"/>
            </a:pPr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Mitigate MITM attack with forged certificates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Detection of unauthorized certificate (from an compromised CA) AFTER the first connection</a:t>
            </a:r>
          </a:p>
          <a:p>
            <a:pPr marL="45720" indent="0">
              <a:buNone/>
            </a:pPr>
            <a:r>
              <a:rPr lang="en-US" sz="1800" i="1" noProof="1" smtClean="0"/>
              <a:t>Public-Key-Pins-Report-Only: pin-sha256="base64=="; max-age=expireTime [; includeSubDomains]; report-uri="reportURI"</a:t>
            </a:r>
            <a:endParaRPr lang="en-US" sz="1800" noProof="1" smtClean="0"/>
          </a:p>
          <a:p>
            <a:pPr marL="285750" indent="-285750"/>
            <a:r>
              <a:rPr lang="en-US" dirty="0" smtClean="0">
                <a:latin typeface="Franklin Gothic Medium (Corps)"/>
              </a:rPr>
              <a:t>At least one backup key must be pinned (in case current public key must be replaced </a:t>
            </a:r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Franklin Gothic Medium (Corps)"/>
              </a:rPr>
              <a:t> certificate revoked)</a:t>
            </a:r>
          </a:p>
          <a:p>
            <a:pPr marL="285750" indent="-285750"/>
            <a:r>
              <a:rPr lang="en-US" dirty="0" smtClean="0">
                <a:latin typeface="Franklin Gothic Medium (Corps)"/>
              </a:rPr>
              <a:t>Alerting mechanism with the optional “report-</a:t>
            </a:r>
            <a:r>
              <a:rPr lang="en-US" dirty="0" err="1" smtClean="0">
                <a:latin typeface="Franklin Gothic Medium (Corps)"/>
              </a:rPr>
              <a:t>uri</a:t>
            </a:r>
            <a:r>
              <a:rPr lang="en-US" dirty="0" smtClean="0">
                <a:latin typeface="Franklin Gothic Medium (Corps)"/>
              </a:rPr>
              <a:t>” to report forbidden public keys</a:t>
            </a:r>
          </a:p>
          <a:p>
            <a:pPr marL="742950" lvl="1" indent="-285750"/>
            <a:r>
              <a:rPr lang="en-US" sz="2000" dirty="0" smtClean="0">
                <a:latin typeface="Franklin Gothic Medium (Corps)"/>
              </a:rPr>
              <a:t>POST a “violation report” in JSON format</a:t>
            </a:r>
          </a:p>
          <a:p>
            <a:pPr marL="742950" lvl="1" indent="-285750"/>
            <a:r>
              <a:rPr lang="en-US" sz="2000" dirty="0" smtClean="0">
                <a:latin typeface="Franklin Gothic Medium (Corps)"/>
              </a:rPr>
              <a:t>Only supported by few browsers</a:t>
            </a:r>
            <a:endParaRPr lang="en-US" dirty="0" smtClean="0">
              <a:latin typeface="Franklin Gothic Medium (Corps)"/>
            </a:endParaRPr>
          </a:p>
          <a:p>
            <a:pPr marL="285750" indent="-285750"/>
            <a:r>
              <a:rPr lang="en-US" dirty="0" smtClean="0">
                <a:latin typeface="Franklin Gothic Medium (Corps)"/>
              </a:rPr>
              <a:t>Possibility to “pin” the keys of Root and intermediate CA</a:t>
            </a:r>
            <a:endParaRPr lang="en-US" dirty="0" smtClean="0">
              <a:latin typeface="Franklin Gothic Medium (Corps)"/>
              <a:sym typeface="Wingdings" panose="05000000000000000000" pitchFamily="2" charset="2"/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621804" y="2271522"/>
            <a:ext cx="11174374" cy="6534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02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HPKP 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 smtClean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21804" y="1268760"/>
            <a:ext cx="11567021" cy="360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Preloaded list exists (built-in in the browser) but no submission pages</a:t>
            </a:r>
          </a:p>
          <a:p>
            <a:pPr marL="788670" lvl="2" indent="-285750"/>
            <a:endParaRPr lang="en-US" dirty="0" smtClean="0">
              <a:latin typeface="Franklin Gothic Medium (Corps)"/>
            </a:endParaRPr>
          </a:p>
          <a:p>
            <a:pPr marL="285750" indent="-285750"/>
            <a:endParaRPr lang="en-US" dirty="0">
              <a:latin typeface="Franklin Gothic Medium (Corps)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63" y="2128850"/>
            <a:ext cx="1444166" cy="1444166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64" y="2232094"/>
            <a:ext cx="1247257" cy="1033145"/>
          </a:xfrm>
          <a:prstGeom prst="rect">
            <a:avLst/>
          </a:prstGeom>
        </p:spPr>
      </p:pic>
      <p:cxnSp>
        <p:nvCxnSpPr>
          <p:cNvPr id="8" name="Straight Arrow Connector 13"/>
          <p:cNvCxnSpPr/>
          <p:nvPr/>
        </p:nvCxnSpPr>
        <p:spPr>
          <a:xfrm flipV="1">
            <a:off x="3172803" y="2799226"/>
            <a:ext cx="20427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3126754" y="2280194"/>
            <a:ext cx="2281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HTTPS GET mydomain.com</a:t>
            </a:r>
          </a:p>
          <a:p>
            <a:r>
              <a:rPr lang="en-US" sz="1100" dirty="0" smtClean="0"/>
              <a:t>Request SSL connection</a:t>
            </a:r>
            <a:endParaRPr lang="en-US" sz="1100" dirty="0"/>
          </a:p>
        </p:txBody>
      </p:sp>
      <p:pic>
        <p:nvPicPr>
          <p:cNvPr id="6148" name="Picture 4" descr="https://pixabay.com/get/e831b70a2afd1c22d2524518a33219c8b66ae3d019b9114995f8c17f/firewall-146529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62" y="2541804"/>
            <a:ext cx="1264544" cy="6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3"/>
          <p:cNvCxnSpPr/>
          <p:nvPr/>
        </p:nvCxnSpPr>
        <p:spPr>
          <a:xfrm flipV="1">
            <a:off x="7246540" y="2791426"/>
            <a:ext cx="20427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25217" y="3030060"/>
            <a:ext cx="18853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46540" y="3121223"/>
            <a:ext cx="228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Servers sends certificate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3126754" y="3044059"/>
            <a:ext cx="2281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Firewall sends its own dynamically generated certificate</a:t>
            </a:r>
          </a:p>
        </p:txBody>
      </p:sp>
      <p:cxnSp>
        <p:nvCxnSpPr>
          <p:cNvPr id="18" name="Straight Arrow Connector 13"/>
          <p:cNvCxnSpPr/>
          <p:nvPr/>
        </p:nvCxnSpPr>
        <p:spPr>
          <a:xfrm flipH="1">
            <a:off x="3251480" y="3006398"/>
            <a:ext cx="18853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0" y="115044"/>
            <a:ext cx="854060" cy="8367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8406" y="5046273"/>
            <a:ext cx="105605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5790" lvl="1" indent="-285750"/>
            <a:r>
              <a:rPr lang="en-US" i="1" dirty="0" smtClean="0">
                <a:latin typeface="Franklin Gothic Medium (Corps)"/>
              </a:rPr>
              <a:t>Firefox: </a:t>
            </a:r>
            <a:r>
              <a:rPr lang="en-US" i="1" dirty="0" err="1" smtClean="0">
                <a:latin typeface="Franklin Gothic Medium (Corps)"/>
              </a:rPr>
              <a:t>security.cert_pinning.enforcement_level</a:t>
            </a:r>
            <a:r>
              <a:rPr lang="en-US" i="1" dirty="0" smtClean="0">
                <a:latin typeface="Franklin Gothic Medium (Corps)"/>
              </a:rPr>
              <a:t> = 1 </a:t>
            </a:r>
            <a:endParaRPr lang="en-US" dirty="0" smtClean="0">
              <a:latin typeface="Franklin Gothic Medium (Corps)"/>
            </a:endParaRPr>
          </a:p>
          <a:p>
            <a:pPr marL="971550" lvl="3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Franklin Gothic Medium (Corps)"/>
              </a:rPr>
              <a:t>    0. Pinning disabled</a:t>
            </a:r>
          </a:p>
          <a:p>
            <a:pPr marL="971550" lvl="3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Franklin Gothic Medium (Corps)"/>
              </a:rPr>
              <a:t>    1. Allow User MITM (pinning </a:t>
            </a:r>
            <a:r>
              <a:rPr lang="en-US" sz="1600" u="sng" dirty="0" smtClean="0">
                <a:latin typeface="Franklin Gothic Medium (Corps)"/>
              </a:rPr>
              <a:t>not enforced if the trust anchor is a user inserted CA</a:t>
            </a:r>
            <a:r>
              <a:rPr lang="en-US" sz="1600" dirty="0" smtClean="0">
                <a:latin typeface="Franklin Gothic Medium (Corps)"/>
              </a:rPr>
              <a:t>, default)</a:t>
            </a:r>
          </a:p>
          <a:p>
            <a:pPr marL="971550" lvl="3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Franklin Gothic Medium (Corps)"/>
              </a:rPr>
              <a:t>    2. Strict. Pinning is always enforced.</a:t>
            </a:r>
          </a:p>
          <a:p>
            <a:pPr marL="971550" lvl="3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Franklin Gothic Medium (Corps)"/>
              </a:rPr>
              <a:t>    3. Enforce test mode.</a:t>
            </a:r>
            <a:endParaRPr lang="en-US" sz="1600" dirty="0">
              <a:latin typeface="Franklin Gothic Medium (Corps)"/>
            </a:endParaRPr>
          </a:p>
        </p:txBody>
      </p:sp>
      <p:sp>
        <p:nvSpPr>
          <p:cNvPr id="21" name="Content Placeholder 13"/>
          <p:cNvSpPr txBox="1">
            <a:spLocks/>
          </p:cNvSpPr>
          <p:nvPr/>
        </p:nvSpPr>
        <p:spPr>
          <a:xfrm>
            <a:off x="621803" y="1643094"/>
            <a:ext cx="11567021" cy="360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>
                <a:latin typeface="Franklin Gothic Medium (Corps)"/>
                <a:sym typeface="Wingdings" panose="05000000000000000000" pitchFamily="2" charset="2"/>
              </a:rPr>
              <a:t>What about HPKP and “outbound” SSL decryption ?</a:t>
            </a:r>
          </a:p>
          <a:p>
            <a:pPr marL="788670" lvl="2" indent="-285750"/>
            <a:endParaRPr lang="en-US" dirty="0" smtClean="0">
              <a:latin typeface="Franklin Gothic Medium (Corps)"/>
            </a:endParaRPr>
          </a:p>
          <a:p>
            <a:pPr marL="285750" indent="-285750"/>
            <a:endParaRPr lang="en-US" dirty="0">
              <a:latin typeface="Franklin Gothic Medium (Corps)"/>
            </a:endParaRPr>
          </a:p>
        </p:txBody>
      </p:sp>
      <p:sp>
        <p:nvSpPr>
          <p:cNvPr id="22" name="Content Placeholder 13"/>
          <p:cNvSpPr txBox="1">
            <a:spLocks/>
          </p:cNvSpPr>
          <p:nvPr/>
        </p:nvSpPr>
        <p:spPr>
          <a:xfrm>
            <a:off x="693812" y="3856711"/>
            <a:ext cx="11567021" cy="36004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>
                <a:latin typeface="Franklin Gothic Medium (Corps)"/>
              </a:rPr>
              <a:t>Browser should ignore the pinning in case of CA installed</a:t>
            </a:r>
          </a:p>
          <a:p>
            <a:pPr marL="285750" indent="-285750"/>
            <a:r>
              <a:rPr lang="en-US" sz="2000" dirty="0" smtClean="0">
                <a:latin typeface="Franklin Gothic Medium (Corps)"/>
              </a:rPr>
              <a:t>Shouldn’t conflict with « SSL decryption » (on NGFW/Forward proxy) implementation to inspect outgoing surf traffic</a:t>
            </a:r>
            <a:endParaRPr lang="en-US" dirty="0">
              <a:latin typeface="Franklin Gothic Medium (Corps)"/>
            </a:endParaRPr>
          </a:p>
        </p:txBody>
      </p:sp>
      <p:pic>
        <p:nvPicPr>
          <p:cNvPr id="1026" name="Picture 2" descr="C:\Users\janus\AppData\Local\Microsoft\Windows\Temporary Internet Files\Content.IE5\LAOASNMS\padlock-157619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38" y="2314889"/>
            <a:ext cx="334124" cy="3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HPKP 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GB" dirty="0" smtClean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549796" y="1124744"/>
            <a:ext cx="11567021" cy="54726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à"/>
            </a:pPr>
            <a:endParaRPr lang="en-GB" dirty="0">
              <a:latin typeface="Franklin Gothic Medium (Corps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788" y="1196752"/>
            <a:ext cx="1270614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u="sng" dirty="0" smtClean="0">
                <a:latin typeface="Franklin Gothic Medium (Corps)"/>
              </a:rPr>
              <a:t>Limitations</a:t>
            </a:r>
            <a:r>
              <a:rPr lang="en-US" sz="1700" dirty="0" smtClean="0">
                <a:latin typeface="Franklin Gothic Medium (Corps)"/>
              </a:rPr>
              <a:t>:</a:t>
            </a:r>
            <a:endParaRPr lang="en-US" sz="1700" dirty="0" smtClean="0">
              <a:latin typeface="Franklin Gothic Medium (Corps)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Franklin Gothic Medium (Corps)"/>
                <a:sym typeface="Wingdings" panose="05000000000000000000" pitchFamily="2" charset="2"/>
              </a:rPr>
              <a:t>Not supported by every browser such as Safari, IE11, Edge (under consideration),;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 smtClean="0">
                <a:latin typeface="Franklin Gothic Medium (Corps)"/>
                <a:sym typeface="Wingdings" panose="05000000000000000000" pitchFamily="2" charset="2"/>
              </a:rPr>
              <a:t>Supported by Firefox (&gt;35), Chrome, Opera, Android</a:t>
            </a:r>
            <a:endParaRPr lang="en-US" sz="1700" dirty="0" smtClean="0">
              <a:latin typeface="Franklin Gothic Medium (Corps)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sz="1700" dirty="0" smtClean="0">
              <a:latin typeface="Franklin Gothic Medium (Corps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788" y="1916832"/>
            <a:ext cx="1209734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First connection remains unprotected </a:t>
            </a:r>
            <a:r>
              <a:rPr lang="en-US" sz="1700" dirty="0" smtClean="0">
                <a:latin typeface="Franklin Gothic Medium (Corps)"/>
              </a:rPr>
              <a:t>(TOFU)</a:t>
            </a:r>
            <a:endParaRPr lang="en-US" sz="1700" dirty="0">
              <a:latin typeface="Franklin Gothic Medium (Corp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788" y="2345382"/>
            <a:ext cx="1201963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Hostile Pining: could be misused by a bad guy to block the access to your website (and ask ransom?)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The bad guy insert a HPKP header with his own public key and with a high ‘max-age’ value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The visitor got an error message and will not be able to visit the website until expiration of the ‘max-age’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Impact still occurs after the header has been corrected (persistent in the browsers)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Browsers decides of the maximum ‘max-age’ value – no RFC standard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700" dirty="0">
                <a:latin typeface="Franklin Gothic Medium (Corps)"/>
              </a:rPr>
              <a:t>Can only occur with HTTPs (not HTTP</a:t>
            </a:r>
            <a:r>
              <a:rPr lang="en-US" sz="1700" dirty="0" smtClean="0">
                <a:latin typeface="Franklin Gothic Medium (Corps)"/>
              </a:rPr>
              <a:t>)</a:t>
            </a:r>
            <a:endParaRPr lang="en-US" sz="1700" dirty="0">
              <a:latin typeface="Franklin Gothic Medium (Corps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243" y="4628649"/>
            <a:ext cx="1085375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Franklin Gothic Medium (Corps)"/>
              </a:rPr>
              <a:t>Privacy concern (super cookie</a:t>
            </a:r>
            <a:r>
              <a:rPr lang="en-US" dirty="0" smtClean="0">
                <a:latin typeface="Franklin Gothic Medium (Corps)"/>
              </a:rPr>
              <a:t>)</a:t>
            </a:r>
            <a:endParaRPr lang="en-US" dirty="0">
              <a:latin typeface="Franklin Gothic Medium (Corps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860" y="5801489"/>
            <a:ext cx="110571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Franklin Gothic Medium (Corps)"/>
              </a:rPr>
              <a:t>Mozilla recommendation “Mandatory for maximum risk sites only -  Not recommended for most </a:t>
            </a:r>
            <a:r>
              <a:rPr lang="en-US" dirty="0" smtClean="0">
                <a:latin typeface="Franklin Gothic Medium (Corps)"/>
              </a:rPr>
              <a:t>site”</a:t>
            </a:r>
            <a:endParaRPr lang="en-US" dirty="0">
              <a:latin typeface="Franklin Gothic Medium (Corps)"/>
            </a:endParaRPr>
          </a:p>
        </p:txBody>
      </p:sp>
    </p:spTree>
    <p:extLst>
      <p:ext uri="{BB962C8B-B14F-4D97-AF65-F5344CB8AC3E}">
        <p14:creationId xmlns:p14="http://schemas.microsoft.com/office/powerpoint/2010/main" val="39455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3" y="533400"/>
            <a:ext cx="10357791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protocols/ciphers suite/signature algorithms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TLS 1.3/1.2/1.1/1.0/SSLv3/SSLv2</a:t>
            </a:r>
          </a:p>
          <a:p>
            <a:r>
              <a:rPr lang="en-US" dirty="0" smtClean="0"/>
              <a:t>Ciphers Suites</a:t>
            </a:r>
          </a:p>
          <a:p>
            <a:r>
              <a:rPr lang="en-US" dirty="0" smtClean="0"/>
              <a:t>Certificates and signature algorithms (e.g. SHA256)</a:t>
            </a:r>
          </a:p>
          <a:p>
            <a:endParaRPr lang="en-US" dirty="0" smtClean="0"/>
          </a:p>
          <a:p>
            <a:r>
              <a:rPr lang="en-US" dirty="0" smtClean="0"/>
              <a:t>Perfect Forward Secrecy (PFS)</a:t>
            </a:r>
          </a:p>
          <a:p>
            <a:pPr lvl="1"/>
            <a:r>
              <a:rPr lang="en-US" dirty="0" smtClean="0"/>
              <a:t>Encrypted recorded communications in the past cannot be decrypted</a:t>
            </a:r>
          </a:p>
          <a:p>
            <a:pPr lvl="1"/>
            <a:r>
              <a:rPr lang="en-US" dirty="0" smtClean="0"/>
              <a:t>Intercepted today decrypted tomorrow ?  </a:t>
            </a:r>
          </a:p>
          <a:p>
            <a:pPr lvl="1"/>
            <a:r>
              <a:rPr lang="en-US" dirty="0" smtClean="0"/>
              <a:t>Attribute of the specific key exchange mechanisms</a:t>
            </a:r>
          </a:p>
          <a:p>
            <a:pPr lvl="1"/>
            <a:r>
              <a:rPr lang="en-US" dirty="0" err="1" smtClean="0"/>
              <a:t>Diffie</a:t>
            </a:r>
            <a:r>
              <a:rPr lang="en-US" dirty="0" smtClean="0"/>
              <a:t>-Hellman Ephemeral (DHE) or Elliptic Curves (ECDHE)</a:t>
            </a:r>
          </a:p>
        </p:txBody>
      </p:sp>
    </p:spTree>
    <p:extLst>
      <p:ext uri="{BB962C8B-B14F-4D97-AF65-F5344CB8AC3E}">
        <p14:creationId xmlns:p14="http://schemas.microsoft.com/office/powerpoint/2010/main" val="31452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Certificate Transparency: Presentation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494293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Fraudulent certificates takes time to be detected and revoked by browser vendors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Certificate Transparency logs</a:t>
            </a:r>
          </a:p>
          <a:p>
            <a:r>
              <a:rPr lang="en-US" dirty="0" smtClean="0"/>
              <a:t>Certificate Transparency monitors</a:t>
            </a:r>
          </a:p>
          <a:p>
            <a:r>
              <a:rPr lang="en-US" dirty="0" smtClean="0"/>
              <a:t>Certificate Transparency auditors</a:t>
            </a:r>
          </a:p>
        </p:txBody>
      </p:sp>
    </p:spTree>
    <p:extLst>
      <p:ext uri="{BB962C8B-B14F-4D97-AF65-F5344CB8AC3E}">
        <p14:creationId xmlns:p14="http://schemas.microsoft.com/office/powerpoint/2010/main" val="10852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DNS CAA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333772" y="1638310"/>
            <a:ext cx="11737304" cy="26925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does it work ?</a:t>
            </a:r>
          </a:p>
          <a:p>
            <a:pPr lvl="1"/>
            <a:r>
              <a:rPr lang="en-US" dirty="0" smtClean="0"/>
              <a:t>Use DNS entries to allow a CA to generate certificates for a domain</a:t>
            </a:r>
          </a:p>
          <a:p>
            <a:pPr lvl="1"/>
            <a:r>
              <a:rPr lang="en-US" dirty="0" smtClean="0"/>
              <a:t>No check at the client (e.g. browser side </a:t>
            </a:r>
            <a:r>
              <a:rPr lang="en-US" dirty="0" smtClean="0">
                <a:sym typeface="Wingdings" panose="05000000000000000000" pitchFamily="2" charset="2"/>
              </a:rPr>
              <a:t> DANE)</a:t>
            </a:r>
          </a:p>
          <a:p>
            <a:pPr lvl="1"/>
            <a:r>
              <a:rPr lang="en-US" dirty="0" smtClean="0"/>
              <a:t>The CA/Browser Forum decided every CA must support DNS CAA checking for 09/2017</a:t>
            </a:r>
          </a:p>
          <a:p>
            <a:pPr lvl="1"/>
            <a:r>
              <a:rPr lang="en-US" dirty="0" smtClean="0"/>
              <a:t>Not always supported by widely used DNS providers (e.g. OVH,..) – recently added into </a:t>
            </a:r>
            <a:r>
              <a:rPr lang="en-US" dirty="0" err="1" smtClean="0"/>
              <a:t>cPanel</a:t>
            </a:r>
            <a:r>
              <a:rPr lang="en-US" dirty="0" smtClean="0"/>
              <a:t> and into AWS Route 53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Implementation</a:t>
            </a:r>
          </a:p>
        </p:txBody>
      </p:sp>
      <p:sp>
        <p:nvSpPr>
          <p:cNvPr id="4" name="Rounded Rectangle 2"/>
          <p:cNvSpPr/>
          <p:nvPr/>
        </p:nvSpPr>
        <p:spPr>
          <a:xfrm>
            <a:off x="2288810" y="4653136"/>
            <a:ext cx="7982065" cy="1621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335190" y="4653136"/>
            <a:ext cx="8151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example.com.         CAA  0   issue         “entrust.com"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CAA  0   issue         "letsencrypt.org“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CAA  0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issuewild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"entrust.com"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CAA  128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"mailto:security-incident@example.com"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beta.example.com CAA  0   issue          “digicert.com"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smtClean="0"/>
              <a:t>Let’s see the statistics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Top 60 country Luxembourg TLD .</a:t>
            </a:r>
            <a:r>
              <a:rPr lang="en-US" dirty="0" err="1" smtClean="0"/>
              <a:t>lu</a:t>
            </a:r>
            <a:r>
              <a:rPr lang="en-US" dirty="0" smtClean="0"/>
              <a:t> </a:t>
            </a:r>
            <a:r>
              <a:rPr lang="en-US" dirty="0"/>
              <a:t>in October </a:t>
            </a:r>
            <a:r>
              <a:rPr lang="en-US" dirty="0" smtClean="0"/>
              <a:t>2017 (source Alexa.com)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060848"/>
            <a:ext cx="2461494" cy="62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155986" y="2492896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HSTS	</a:t>
            </a:r>
          </a:p>
          <a:p>
            <a:r>
              <a:rPr lang="en-US" dirty="0" smtClean="0"/>
              <a:t>HPKP</a:t>
            </a:r>
          </a:p>
          <a:p>
            <a:r>
              <a:rPr lang="en-US" dirty="0" smtClean="0"/>
              <a:t>OCSP Stapling	</a:t>
            </a:r>
          </a:p>
          <a:p>
            <a:r>
              <a:rPr lang="en-US" dirty="0" smtClean="0"/>
              <a:t>DNS CAA</a:t>
            </a:r>
          </a:p>
          <a:p>
            <a:r>
              <a:rPr lang="en-US" dirty="0" smtClean="0"/>
              <a:t>Forward secrecy</a:t>
            </a:r>
          </a:p>
          <a:p>
            <a:r>
              <a:rPr lang="en-US" dirty="0" smtClean="0"/>
              <a:t>Ciphers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2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 HTTPS implementations in 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629426146"/>
              </p:ext>
            </p:extLst>
          </p:nvPr>
        </p:nvGraphicFramePr>
        <p:xfrm>
          <a:off x="2277988" y="1480834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682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2123804925"/>
              </p:ext>
            </p:extLst>
          </p:nvPr>
        </p:nvGraphicFramePr>
        <p:xfrm>
          <a:off x="2710036" y="1552095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152150" y="3717031"/>
            <a:ext cx="237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Editus.lu</a:t>
            </a:r>
          </a:p>
          <a:p>
            <a:r>
              <a:rPr lang="fr-BE" dirty="0">
                <a:solidFill>
                  <a:srgbClr val="CC0066"/>
                </a:solidFill>
              </a:rPr>
              <a:t>Ing.lu</a:t>
            </a:r>
          </a:p>
          <a:p>
            <a:r>
              <a:rPr lang="fr-BE" dirty="0">
                <a:solidFill>
                  <a:srgbClr val="CC0066"/>
                </a:solidFill>
              </a:rPr>
              <a:t>Restena.lu</a:t>
            </a:r>
          </a:p>
          <a:p>
            <a:r>
              <a:rPr lang="fr-BE" dirty="0">
                <a:solidFill>
                  <a:srgbClr val="CC0066"/>
                </a:solidFill>
              </a:rPr>
              <a:t>Mobiliteit.lu</a:t>
            </a:r>
          </a:p>
          <a:p>
            <a:r>
              <a:rPr lang="fr-BE" dirty="0">
                <a:solidFill>
                  <a:srgbClr val="CC0066"/>
                </a:solidFill>
              </a:rPr>
              <a:t>Yellow.lu</a:t>
            </a:r>
          </a:p>
          <a:p>
            <a:r>
              <a:rPr lang="fr-BE" dirty="0" smtClean="0">
                <a:solidFill>
                  <a:srgbClr val="CC0066"/>
                </a:solidFill>
              </a:rPr>
              <a:t>Hornbach.lu</a:t>
            </a:r>
            <a:endParaRPr lang="fr-BE" dirty="0">
              <a:solidFill>
                <a:srgbClr val="CC0066"/>
              </a:solidFill>
            </a:endParaRPr>
          </a:p>
          <a:p>
            <a:r>
              <a:rPr lang="fr-BE" dirty="0">
                <a:solidFill>
                  <a:srgbClr val="CC0066"/>
                </a:solidFill>
              </a:rPr>
              <a:t>Lesfrontaliers.lu </a:t>
            </a:r>
          </a:p>
          <a:p>
            <a:r>
              <a:rPr lang="fr-BE" dirty="0" smtClean="0">
                <a:solidFill>
                  <a:srgbClr val="CC0066"/>
                </a:solidFill>
              </a:rPr>
              <a:t>secure.banquebcp.lu</a:t>
            </a:r>
          </a:p>
          <a:p>
            <a:r>
              <a:rPr lang="fr-BE" dirty="0" smtClean="0">
                <a:solidFill>
                  <a:schemeClr val="accent3">
                    <a:lumMod val="75000"/>
                  </a:schemeClr>
                </a:solidFill>
              </a:rPr>
              <a:t>Orange.lu</a:t>
            </a:r>
            <a:endParaRPr lang="fr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19872260">
            <a:off x="1239550" y="3555352"/>
            <a:ext cx="93610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95</a:t>
            </a:r>
            <a:r>
              <a:rPr lang="en-US" dirty="0">
                <a:solidFill>
                  <a:srgbClr val="FF0000"/>
                </a:solidFill>
              </a:rPr>
              <a:t>% of HTTPS servers vulnerable to trivial MITM </a:t>
            </a:r>
            <a:r>
              <a:rPr lang="en-US" dirty="0" smtClean="0">
                <a:solidFill>
                  <a:srgbClr val="FF0000"/>
                </a:solidFill>
              </a:rPr>
              <a:t>attacks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Source: </a:t>
            </a:r>
            <a:r>
              <a:rPr lang="en-US" dirty="0" err="1" smtClean="0">
                <a:solidFill>
                  <a:srgbClr val="FF0000"/>
                </a:solidFill>
                <a:hlinkClick r:id="rId3"/>
              </a:rPr>
              <a:t>Netcraft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 (03/16)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0" y="115044"/>
            <a:ext cx="854060" cy="8367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3341" y="1259468"/>
            <a:ext cx="5348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% of websites have implemented HSTS ? </a:t>
            </a:r>
          </a:p>
        </p:txBody>
      </p:sp>
    </p:spTree>
    <p:extLst>
      <p:ext uri="{BB962C8B-B14F-4D97-AF65-F5344CB8AC3E}">
        <p14:creationId xmlns:p14="http://schemas.microsoft.com/office/powerpoint/2010/main" val="36063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 only: main risks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Credentials eavesdropping (login/password, cookies,..)</a:t>
            </a:r>
          </a:p>
          <a:p>
            <a:pPr lvl="1"/>
            <a:r>
              <a:rPr lang="en-US" dirty="0" smtClean="0"/>
              <a:t>Data eavesdropping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Data manipulation (injection – replacement) including on files downloaded</a:t>
            </a:r>
          </a:p>
          <a:p>
            <a:pPr lvl="1"/>
            <a:r>
              <a:rPr lang="en-US" dirty="0" smtClean="0"/>
              <a:t>Dynamic code injection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5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669599521"/>
              </p:ext>
            </p:extLst>
          </p:nvPr>
        </p:nvGraphicFramePr>
        <p:xfrm>
          <a:off x="2031471" y="1484784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 rot="19872260">
            <a:off x="1239551" y="3416855"/>
            <a:ext cx="936104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Not really a surprise</a:t>
            </a:r>
            <a:r>
              <a:rPr lang="en-US" dirty="0" smtClean="0">
                <a:solidFill>
                  <a:srgbClr val="FF0000"/>
                </a:solidFill>
              </a:rPr>
              <a:t>: only </a:t>
            </a:r>
            <a:r>
              <a:rPr lang="en-US" dirty="0">
                <a:solidFill>
                  <a:srgbClr val="FF0000"/>
                </a:solidFill>
              </a:rPr>
              <a:t>0.09% of the certificates in </a:t>
            </a:r>
            <a:r>
              <a:rPr lang="en-US" dirty="0" err="1">
                <a:solidFill>
                  <a:srgbClr val="FF0000"/>
                </a:solidFill>
              </a:rPr>
              <a:t>Netcraft's</a:t>
            </a:r>
            <a:r>
              <a:rPr lang="en-US" dirty="0">
                <a:solidFill>
                  <a:srgbClr val="FF0000"/>
                </a:solidFill>
              </a:rPr>
              <a:t> March 2016 SSL Survey are served with HPKP headers, which equates to fewer than 4,100 certificates in total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Source: </a:t>
            </a:r>
            <a:r>
              <a:rPr lang="en-US" dirty="0" err="1" smtClean="0">
                <a:solidFill>
                  <a:srgbClr val="FF0000"/>
                </a:solidFill>
                <a:hlinkClick r:id="rId3"/>
              </a:rPr>
              <a:t>Netcraft</a:t>
            </a:r>
            <a:r>
              <a:rPr lang="en-US" dirty="0" smtClean="0">
                <a:solidFill>
                  <a:srgbClr val="FF0000"/>
                </a:solidFill>
              </a:rPr>
              <a:t> (03/16)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497263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2987954270"/>
              </p:ext>
            </p:extLst>
          </p:nvPr>
        </p:nvGraphicFramePr>
        <p:xfrm>
          <a:off x="2463520" y="1484784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8614693" y="54329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CC0066"/>
                </a:solidFill>
              </a:rPr>
              <a:t>Jobs.lu </a:t>
            </a:r>
            <a:endParaRPr lang="fr-BE" dirty="0" smtClean="0">
              <a:solidFill>
                <a:srgbClr val="CC0066"/>
              </a:solidFill>
            </a:endParaRPr>
          </a:p>
          <a:p>
            <a:r>
              <a:rPr lang="fr-BE" dirty="0" smtClean="0">
                <a:solidFill>
                  <a:srgbClr val="CC0066"/>
                </a:solidFill>
              </a:rPr>
              <a:t>Pwc.lu</a:t>
            </a:r>
            <a:endParaRPr lang="fr-BE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209230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4115038945"/>
              </p:ext>
            </p:extLst>
          </p:nvPr>
        </p:nvGraphicFramePr>
        <p:xfrm>
          <a:off x="2175487" y="1484784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758708" y="54329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CC0066"/>
                </a:solidFill>
              </a:rPr>
              <a:t>Immotop.lu</a:t>
            </a:r>
          </a:p>
          <a:p>
            <a:r>
              <a:rPr lang="fr-BE" dirty="0" smtClean="0">
                <a:solidFill>
                  <a:srgbClr val="CC0066"/>
                </a:solidFill>
              </a:rPr>
              <a:t>Vdl.lu</a:t>
            </a:r>
            <a:endParaRPr lang="fr-BE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485900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1123989679"/>
              </p:ext>
            </p:extLst>
          </p:nvPr>
        </p:nvGraphicFramePr>
        <p:xfrm>
          <a:off x="2452157" y="1484784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5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HTTPS implementations in </a:t>
            </a:r>
            <a:r>
              <a:rPr lang="en-US" dirty="0" smtClean="0"/>
              <a:t>Luxembourg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1967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2331134500"/>
              </p:ext>
            </p:extLst>
          </p:nvPr>
        </p:nvGraphicFramePr>
        <p:xfrm>
          <a:off x="2277988" y="1480834"/>
          <a:ext cx="8125883" cy="465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57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836712"/>
            <a:ext cx="4640359" cy="35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/>
          <p:cNvSpPr txBox="1">
            <a:spLocks/>
          </p:cNvSpPr>
          <p:nvPr/>
        </p:nvSpPr>
        <p:spPr>
          <a:xfrm>
            <a:off x="981844" y="1807652"/>
            <a:ext cx="9709717" cy="504055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Webmasters</a:t>
            </a:r>
          </a:p>
          <a:p>
            <a:r>
              <a:rPr lang="en-US" dirty="0" smtClean="0"/>
              <a:t>HTTP or HTTPS website</a:t>
            </a:r>
          </a:p>
          <a:p>
            <a:r>
              <a:rPr lang="en-US" dirty="0" smtClean="0"/>
              <a:t>HSTS implementation status</a:t>
            </a:r>
          </a:p>
          <a:p>
            <a:pPr lvl="1"/>
            <a:r>
              <a:rPr lang="en-US" dirty="0" smtClean="0"/>
              <a:t>Preload list</a:t>
            </a:r>
          </a:p>
          <a:p>
            <a:r>
              <a:rPr lang="en-US" dirty="0" smtClean="0"/>
              <a:t>Implementation issues</a:t>
            </a:r>
          </a:p>
          <a:p>
            <a:r>
              <a:rPr lang="en-US" dirty="0" smtClean="0"/>
              <a:t>Victim of target attacks</a:t>
            </a:r>
          </a:p>
          <a:p>
            <a:r>
              <a:rPr lang="en-US" dirty="0" smtClean="0"/>
              <a:t>DNS CAA implementation status</a:t>
            </a:r>
          </a:p>
          <a:p>
            <a:r>
              <a:rPr lang="en-US" dirty="0" smtClean="0"/>
              <a:t>OCSP stapling implementation status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5214" y="533400"/>
            <a:ext cx="1035779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Let’s now discuss together 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dirty="0" smtClean="0"/>
              <a:t>Be the first to right answer to the question and win some gift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The slides where a gift is available are pinned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0" y="115044"/>
            <a:ext cx="854060" cy="836712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7606580" y="2708920"/>
            <a:ext cx="1728192" cy="1403307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résente, Boîte, Dole, Favoriser, Cade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577" y="951756"/>
            <a:ext cx="934131" cy="9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7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573814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 threats</a:t>
            </a:r>
            <a:r>
              <a:rPr lang="en-US" dirty="0" smtClean="0">
                <a:sym typeface="Wingdings" panose="05000000000000000000" pitchFamily="2" charset="2"/>
              </a:rPr>
              <a:t> let’s see in practice (1/3)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978847" y="980728"/>
            <a:ext cx="9508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Passive spoofing/eavesdropping with a Rogue Access WiFi Point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4" y="1651830"/>
            <a:ext cx="1444166" cy="1444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46" y="1857340"/>
            <a:ext cx="1247257" cy="1033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99285" y="2289388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3461" y="18573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32" y="2635968"/>
            <a:ext cx="1198185" cy="1170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0" y="2042006"/>
            <a:ext cx="848479" cy="8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67" y="4603478"/>
            <a:ext cx="1444166" cy="1444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99" y="4808988"/>
            <a:ext cx="1247257" cy="10331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14" y="5587616"/>
            <a:ext cx="1198185" cy="11700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411733" y="5587616"/>
            <a:ext cx="1261052" cy="460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039499" y="5587616"/>
            <a:ext cx="1464300" cy="58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64301" y="53255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14275" y="54029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8847" y="3884855"/>
            <a:ext cx="9508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Man-in-the-middle </a:t>
            </a:r>
            <a:r>
              <a:rPr lang="en-US" dirty="0"/>
              <a:t>(e.g. based ARP poisoning in IPv4; fake </a:t>
            </a:r>
            <a:r>
              <a:rPr lang="en-US" dirty="0" smtClean="0"/>
              <a:t>RA in </a:t>
            </a:r>
            <a:r>
              <a:rPr lang="en-US" dirty="0"/>
              <a:t>IPv6)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81844" y="1331476"/>
            <a:ext cx="9508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Passive spoofing from a network or telecom </a:t>
            </a:r>
            <a:r>
              <a:rPr lang="en-US" dirty="0" smtClean="0"/>
              <a:t>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6" grpId="0"/>
      <p:bldP spid="2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10573814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 threats</a:t>
            </a:r>
            <a:r>
              <a:rPr lang="en-US" dirty="0" smtClean="0">
                <a:sym typeface="Wingdings" panose="05000000000000000000" pitchFamily="2" charset="2"/>
              </a:rPr>
              <a:t> let’s see in practice (2/3)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978847" y="1124744"/>
            <a:ext cx="828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Cookie based credentials hijack (e.g. via </a:t>
            </a:r>
            <a:r>
              <a:rPr lang="en-US" dirty="0" err="1" smtClean="0"/>
              <a:t>PoisonTap</a:t>
            </a:r>
            <a:r>
              <a:rPr lang="en-US" dirty="0" smtClean="0"/>
              <a:t> and Raspberry Pi Zero)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8" y="2215378"/>
            <a:ext cx="1444166" cy="14441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2215378"/>
            <a:ext cx="1198185" cy="11700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056060" y="2317522"/>
            <a:ext cx="84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42084" y="20307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01" y="2263822"/>
            <a:ext cx="990527" cy="66082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566020" y="2492896"/>
            <a:ext cx="4536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7339" y="255531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6020" y="4149080"/>
            <a:ext cx="984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Emulate Ethernet device over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Run DHCP, DNS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Hijack all internet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leaking over HTTP request and catching user’s 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Force HTTP traffic (even for HTTPS website)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Grab the users' cookie </a:t>
            </a:r>
            <a:r>
              <a:rPr lang="en-US" sz="1100" dirty="0" smtClean="0"/>
              <a:t>(if the website runs without HSTS or if ‘Secure flag’ is not enabled on the cookies)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21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989638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 threats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63224" y="980728"/>
            <a:ext cx="9796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can </a:t>
            </a:r>
            <a:r>
              <a:rPr lang="en-US" sz="3600" dirty="0">
                <a:solidFill>
                  <a:srgbClr val="FF0000"/>
                </a:solidFill>
              </a:rPr>
              <a:t>a bad guy concretely do 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074" name="Picture 2" descr="https://upload.wikimedia.org/wikipedia/commons/6/6e/Pepperidge-Farm-Nantucket-Cook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59" y="4581128"/>
            <a:ext cx="1045428" cy="6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nus\AppData\Local\Microsoft\Windows\Temporary Internet Files\Content.IE5\LAOASNMS\internet-1952019_6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3550579"/>
            <a:ext cx="1469570" cy="8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nus\AppData\Local\Microsoft\Windows\Temporary Internet Files\Content.IE5\VQ44YYQE\download-1915753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95" y="5425091"/>
            <a:ext cx="1117731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pixabay.com/photo/2017/01/31/22/34/fish-hook-2027781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2564130"/>
            <a:ext cx="401464" cy="8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anus\AppData\Local\Microsoft\Windows\Temporary Internet Files\Content.IE5\VQ44YYQE\injection-1292913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07" y="1732246"/>
            <a:ext cx="895132" cy="58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8228" y="2780928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Redirect to a phishing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0236" y="5799291"/>
            <a:ext cx="428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Replacing </a:t>
            </a:r>
            <a:r>
              <a:rPr lang="en-US" dirty="0"/>
              <a:t>downloaded files (by malware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8227" y="1952474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Injecting </a:t>
            </a:r>
            <a:r>
              <a:rPr lang="en-US" dirty="0"/>
              <a:t>content in the html pages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74203" y="3794155"/>
            <a:ext cx="25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Stealing login/password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1379" y="4797152"/>
            <a:ext cx="3444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Stealing existing session (cookie)</a:t>
            </a:r>
          </a:p>
        </p:txBody>
      </p:sp>
    </p:spTree>
    <p:extLst>
      <p:ext uri="{BB962C8B-B14F-4D97-AF65-F5344CB8AC3E}">
        <p14:creationId xmlns:p14="http://schemas.microsoft.com/office/powerpoint/2010/main" val="1749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implementation 1/2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111898"/>
            <a:ext cx="1444166" cy="1444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76" y="1317408"/>
            <a:ext cx="1247257" cy="10331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916315" y="1749456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8403" y="13174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 GET /authentication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16315" y="2181504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3867" y="18121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GET /content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604" y="147921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 HTTPS implementation limited to the login page (year ‘90)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2070" y="5013176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Eavesdropping still possible of the session after authentication with the HTTP content (cookie)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070" y="4361408"/>
            <a:ext cx="33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Insufficient and still unsecure</a:t>
            </a:r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0" y="115044"/>
            <a:ext cx="854060" cy="8367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8391" y="3428999"/>
            <a:ext cx="314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Secure architecture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4" y="533400"/>
            <a:ext cx="8686800" cy="951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HTTPS implementation 2/2</a:t>
            </a:r>
            <a:endParaRPr lang="en-US" dirty="0"/>
          </a:p>
        </p:txBody>
      </p:sp>
      <p:sp>
        <p:nvSpPr>
          <p:cNvPr id="29" name="Content Placeholder 13"/>
          <p:cNvSpPr txBox="1">
            <a:spLocks/>
          </p:cNvSpPr>
          <p:nvPr/>
        </p:nvSpPr>
        <p:spPr>
          <a:xfrm>
            <a:off x="1065214" y="1340768"/>
            <a:ext cx="9709717" cy="37604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87" y="1779910"/>
            <a:ext cx="1444166" cy="14441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19" y="1985420"/>
            <a:ext cx="1247257" cy="103314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923558" y="2417468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5646" y="165840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 GET /authentication</a:t>
            </a:r>
          </a:p>
          <a:p>
            <a:r>
              <a:rPr lang="en-US" dirty="0" smtClean="0"/>
              <a:t>HTTPS GET /content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1847" y="214723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HTTPS implementation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9796" y="3717032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Mitigate passive spoofing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495" y="5013176"/>
            <a:ext cx="1141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Doesn’t always mitigate MITM attack  Downgrade attack to HTTP often still possible in some cases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0" y="115044"/>
            <a:ext cx="854060" cy="8367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9011" y="4174921"/>
            <a:ext cx="314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Secure architecture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1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11509</TotalTime>
  <Words>1712</Words>
  <Application>Microsoft Office PowerPoint</Application>
  <PresentationFormat>Personnalisé</PresentationFormat>
  <Paragraphs>332</Paragraphs>
  <Slides>36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Business Contrast 16x9</vt:lpstr>
      <vt:lpstr>How mature is your HTTPS implementation ?  By Renaud Dubois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mature is your HTTPS implementation ?  By Renaud Dubois and Stéphane Louis</dc:title>
  <dc:creator>Renaud Dubois</dc:creator>
  <cp:lastModifiedBy>Renaud Dubois</cp:lastModifiedBy>
  <cp:revision>76</cp:revision>
  <dcterms:created xsi:type="dcterms:W3CDTF">2016-04-09T08:54:08Z</dcterms:created>
  <dcterms:modified xsi:type="dcterms:W3CDTF">2017-12-05T13:00:21Z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