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7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6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11700" y="64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Documentación de caso de uso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-232275" y="563950"/>
            <a:ext cx="127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Nivel 0</a:t>
            </a:r>
          </a:p>
        </p:txBody>
      </p:sp>
      <p:grpSp>
        <p:nvGrpSpPr>
          <p:cNvPr id="56" name="Shape 56"/>
          <p:cNvGrpSpPr/>
          <p:nvPr/>
        </p:nvGrpSpPr>
        <p:grpSpPr>
          <a:xfrm>
            <a:off x="230810" y="1052350"/>
            <a:ext cx="8652407" cy="3962400"/>
            <a:chOff x="1162050" y="895350"/>
            <a:chExt cx="6819900" cy="3962400"/>
          </a:xfrm>
        </p:grpSpPr>
        <p:pic>
          <p:nvPicPr>
            <p:cNvPr id="57" name="Shape 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2050" y="895350"/>
              <a:ext cx="6819900" cy="396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Shape 58"/>
            <p:cNvSpPr txBox="1"/>
            <p:nvPr/>
          </p:nvSpPr>
          <p:spPr>
            <a:xfrm>
              <a:off x="1215850" y="970775"/>
              <a:ext cx="6557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Expediente de alumnos</a:t>
              </a:r>
            </a:p>
          </p:txBody>
        </p:sp>
        <p:sp>
          <p:nvSpPr>
            <p:cNvPr id="59" name="Shape 59"/>
            <p:cNvSpPr txBox="1"/>
            <p:nvPr/>
          </p:nvSpPr>
          <p:spPr>
            <a:xfrm>
              <a:off x="1240225" y="12846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Actores: Plataforma Residencias que 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consulta expedientes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de los alumnos</a:t>
              </a:r>
            </a:p>
          </p:txBody>
        </p:sp>
        <p:sp>
          <p:nvSpPr>
            <p:cNvPr id="60" name="Shape 60"/>
            <p:cNvSpPr txBox="1"/>
            <p:nvPr/>
          </p:nvSpPr>
          <p:spPr>
            <a:xfrm>
              <a:off x="1240225" y="2503800"/>
              <a:ext cx="6557400" cy="8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Datos: </a:t>
              </a: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Plataforma Residencias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consulta los </a:t>
              </a: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expedientes generados de horas de entrada, ausencias, visitas, perfil psicológico, general,cuarto, académicos y disciplinarios 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8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61" name="Shape 61"/>
            <p:cNvSpPr txBox="1"/>
            <p:nvPr/>
          </p:nvSpPr>
          <p:spPr>
            <a:xfrm>
              <a:off x="1215850" y="1958788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Descripción: Plataforma Residencias accede a los reportes detallados de los alumnos que se encuentran en las residencias </a:t>
              </a: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1240225" y="34425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Estímulo: </a:t>
              </a: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Plataforma Residencias </a:t>
              </a: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 selecciona la opción de reportes</a:t>
              </a:r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1240225" y="3899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Respuesta: Plataforma Residencias consultar los expedientes de los alumnos</a:t>
              </a: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1240225" y="4280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>
                  <a:latin typeface="Old Standard TT"/>
                  <a:ea typeface="Old Standard TT"/>
                  <a:cs typeface="Old Standard TT"/>
                  <a:sym typeface="Old Standard TT"/>
                </a:rPr>
                <a:t>Comentarios: Solo los administradores pueden consultar los expedientes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311700" y="64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Documentación de caso de uso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311773" y="895350"/>
            <a:ext cx="8569204" cy="3962400"/>
            <a:chOff x="1162050" y="895350"/>
            <a:chExt cx="6819900" cy="3962400"/>
          </a:xfrm>
        </p:grpSpPr>
        <p:pic>
          <p:nvPicPr>
            <p:cNvPr id="191" name="Shape 1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2050" y="895350"/>
              <a:ext cx="6819900" cy="396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Shape 192"/>
            <p:cNvSpPr txBox="1"/>
            <p:nvPr/>
          </p:nvSpPr>
          <p:spPr>
            <a:xfrm>
              <a:off x="1215850" y="970775"/>
              <a:ext cx="6557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Registro de horas, ausencias y visitas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1240225" y="12846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Actores: Administrador de residencias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Plataforma residencias</a:t>
              </a:r>
            </a:p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1240225" y="26148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Datos: Alumno, fecha, horas, ausencias, visitas, etc.</a:t>
              </a: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1240225" y="20709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Descripción: El Administrador de residencias registra horas, ausencias o visitas.</a:t>
              </a: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240225" y="34425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Estímulo: El Administrador desea agregar horas, ausencias o visitas de alumno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1240225" y="3899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Respuesta: Se añaden las horas, ausencias o visitas del alumno al sistema</a:t>
              </a: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1240225" y="4280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Comentarios: Ninguno</a:t>
              </a:r>
            </a:p>
          </p:txBody>
        </p:sp>
      </p:grpSp>
      <p:sp>
        <p:nvSpPr>
          <p:cNvPr id="199" name="Shape 199"/>
          <p:cNvSpPr txBox="1"/>
          <p:nvPr/>
        </p:nvSpPr>
        <p:spPr>
          <a:xfrm>
            <a:off x="-232275" y="563950"/>
            <a:ext cx="127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Nivel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11700" y="64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Documentación de caso de uso</a:t>
            </a:r>
          </a:p>
        </p:txBody>
      </p:sp>
      <p:grpSp>
        <p:nvGrpSpPr>
          <p:cNvPr id="205" name="Shape 205"/>
          <p:cNvGrpSpPr/>
          <p:nvPr/>
        </p:nvGrpSpPr>
        <p:grpSpPr>
          <a:xfrm>
            <a:off x="311773" y="895350"/>
            <a:ext cx="8569204" cy="3962400"/>
            <a:chOff x="1162050" y="895350"/>
            <a:chExt cx="6819900" cy="3962400"/>
          </a:xfrm>
        </p:grpSpPr>
        <p:pic>
          <p:nvPicPr>
            <p:cNvPr id="206" name="Shape 20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2050" y="895350"/>
              <a:ext cx="6819900" cy="396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Shape 207"/>
            <p:cNvSpPr txBox="1"/>
            <p:nvPr/>
          </p:nvSpPr>
          <p:spPr>
            <a:xfrm>
              <a:off x="1215850" y="970775"/>
              <a:ext cx="6557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Alta y baja de alumnos</a:t>
              </a: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1240225" y="12846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Actores: Administrador de residencias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Plataforma residencias</a:t>
              </a:r>
            </a:p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1240225" y="26148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Datos: Nombre del alumno, matrícula.</a:t>
              </a:r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1240225" y="20709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Descripción: El Administrador desea agregar o eliminar alumnos.</a:t>
              </a: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1240225" y="34425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Estímulo: El Administrador desea agregar o eliminar alumnos.</a:t>
              </a: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1240225" y="3899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Respuesta: Se añaden o eliminan los alumnos del sistema.</a:t>
              </a: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1240225" y="4280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Comentarios: Ninguno</a:t>
              </a:r>
            </a:p>
          </p:txBody>
        </p:sp>
      </p:grpSp>
      <p:sp>
        <p:nvSpPr>
          <p:cNvPr id="214" name="Shape 214"/>
          <p:cNvSpPr txBox="1"/>
          <p:nvPr/>
        </p:nvSpPr>
        <p:spPr>
          <a:xfrm>
            <a:off x="-232275" y="563950"/>
            <a:ext cx="127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Nivel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311700" y="64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Documentación de caso de uso</a:t>
            </a:r>
          </a:p>
        </p:txBody>
      </p:sp>
      <p:grpSp>
        <p:nvGrpSpPr>
          <p:cNvPr id="220" name="Shape 220"/>
          <p:cNvGrpSpPr/>
          <p:nvPr/>
        </p:nvGrpSpPr>
        <p:grpSpPr>
          <a:xfrm>
            <a:off x="311773" y="895350"/>
            <a:ext cx="8569204" cy="3962400"/>
            <a:chOff x="1162050" y="895350"/>
            <a:chExt cx="6819900" cy="3962400"/>
          </a:xfrm>
        </p:grpSpPr>
        <p:pic>
          <p:nvPicPr>
            <p:cNvPr id="221" name="Shape 2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2050" y="895350"/>
              <a:ext cx="6819900" cy="396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Shape 222"/>
            <p:cNvSpPr txBox="1"/>
            <p:nvPr/>
          </p:nvSpPr>
          <p:spPr>
            <a:xfrm>
              <a:off x="1215850" y="970775"/>
              <a:ext cx="6557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Asignación de Habitaciones</a:t>
              </a: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1240225" y="12846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Actores: Administrador de residencias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Plataforma residencias</a:t>
              </a:r>
            </a:p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1240225" y="26148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Datos: Nombre del alumno, matrícula, número de habitación, tiempo de residencia.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1240225" y="20709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Descripción: El Administrador realiza la asignación de habitaciones a alumnos.</a:t>
              </a: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1240225" y="34425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Estímulo: El Administrador desea asignar habitaciones a alumnos.</a:t>
              </a:r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1240225" y="3899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Respuesta: Se asignan las habitaciones a los alumnos del sistema.</a:t>
              </a:r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1240225" y="4280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Comentarios: Ninguno</a:t>
              </a:r>
            </a:p>
          </p:txBody>
        </p:sp>
      </p:grpSp>
      <p:sp>
        <p:nvSpPr>
          <p:cNvPr id="229" name="Shape 229"/>
          <p:cNvSpPr txBox="1"/>
          <p:nvPr/>
        </p:nvSpPr>
        <p:spPr>
          <a:xfrm>
            <a:off x="-232275" y="563950"/>
            <a:ext cx="127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Nivel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311700" y="64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Documentación de caso de uso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x="311773" y="895350"/>
            <a:ext cx="8569204" cy="3962400"/>
            <a:chOff x="1162050" y="895350"/>
            <a:chExt cx="6819900" cy="3962400"/>
          </a:xfrm>
        </p:grpSpPr>
        <p:pic>
          <p:nvPicPr>
            <p:cNvPr id="236" name="Shape 2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2050" y="895350"/>
              <a:ext cx="6819900" cy="396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Shape 237"/>
            <p:cNvSpPr txBox="1"/>
            <p:nvPr/>
          </p:nvSpPr>
          <p:spPr>
            <a:xfrm>
              <a:off x="1215850" y="970775"/>
              <a:ext cx="6557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Alta y baja de prefectos</a:t>
              </a: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1240225" y="12846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Actores: Administrador de residencias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Plataforma residencias</a:t>
              </a:r>
            </a:p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1240225" y="26148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Datos(Del Prefecto): Nombre, nomina, teléfono, correo electrónico, etc.</a:t>
              </a: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1240225" y="20709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Descripción: El Administrador agrega o elimina prefectos.</a:t>
              </a: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1240225" y="34425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Estímulo: El Administrador desea agregar o eliminar prefectos.</a:t>
              </a: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1240225" y="3899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Respuesta: Se añaden o eliminan los prefectos del sistema.</a:t>
              </a:r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1240225" y="4280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Comentarios: Ninguno</a:t>
              </a:r>
            </a:p>
          </p:txBody>
        </p:sp>
      </p:grpSp>
      <p:sp>
        <p:nvSpPr>
          <p:cNvPr id="244" name="Shape 244"/>
          <p:cNvSpPr txBox="1"/>
          <p:nvPr/>
        </p:nvSpPr>
        <p:spPr>
          <a:xfrm>
            <a:off x="-232275" y="563950"/>
            <a:ext cx="127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Nivel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11700" y="64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Documentación de caso de uso</a:t>
            </a:r>
          </a:p>
        </p:txBody>
      </p:sp>
      <p:grpSp>
        <p:nvGrpSpPr>
          <p:cNvPr id="250" name="Shape 250"/>
          <p:cNvGrpSpPr/>
          <p:nvPr/>
        </p:nvGrpSpPr>
        <p:grpSpPr>
          <a:xfrm>
            <a:off x="311773" y="895350"/>
            <a:ext cx="8569204" cy="3962400"/>
            <a:chOff x="1162050" y="895350"/>
            <a:chExt cx="6819900" cy="3962400"/>
          </a:xfrm>
        </p:grpSpPr>
        <p:pic>
          <p:nvPicPr>
            <p:cNvPr id="251" name="Shape 2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2050" y="895350"/>
              <a:ext cx="6819900" cy="396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Shape 252"/>
            <p:cNvSpPr txBox="1"/>
            <p:nvPr/>
          </p:nvSpPr>
          <p:spPr>
            <a:xfrm>
              <a:off x="1215850" y="970775"/>
              <a:ext cx="6557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Registro de Actividades</a:t>
              </a: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1240225" y="12846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Actores: Administrador de residencias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Plataforma residencias</a:t>
              </a:r>
            </a:p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1240225" y="26148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Datos: Nombre, fecha y hora, descripción, lugar, duración, etc.</a:t>
              </a:r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1240225" y="20709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Descripción: El Administrador agrega nuevas actividades.</a:t>
              </a:r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1240225" y="34425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Estímulo: El Administrador desea agregar actividades.</a:t>
              </a:r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1240225" y="3899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Respuesta: Se añaden las nuevas actividades al sistema.</a:t>
              </a: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1240225" y="4280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Comentarios: Ninguno</a:t>
              </a:r>
            </a:p>
          </p:txBody>
        </p:sp>
      </p:grpSp>
      <p:sp>
        <p:nvSpPr>
          <p:cNvPr id="259" name="Shape 259"/>
          <p:cNvSpPr txBox="1"/>
          <p:nvPr/>
        </p:nvSpPr>
        <p:spPr>
          <a:xfrm>
            <a:off x="-232275" y="563950"/>
            <a:ext cx="127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Nivel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311700" y="64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Documentación de caso de uso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311773" y="895350"/>
            <a:ext cx="8569204" cy="3962400"/>
            <a:chOff x="1162050" y="895350"/>
            <a:chExt cx="6819900" cy="3962400"/>
          </a:xfrm>
        </p:grpSpPr>
        <p:pic>
          <p:nvPicPr>
            <p:cNvPr id="266" name="Shape 2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2050" y="895350"/>
              <a:ext cx="6819900" cy="396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Shape 267"/>
            <p:cNvSpPr txBox="1"/>
            <p:nvPr/>
          </p:nvSpPr>
          <p:spPr>
            <a:xfrm>
              <a:off x="1215850" y="970775"/>
              <a:ext cx="6557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Definición de rúbricas de evaluación</a:t>
              </a:r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1240225" y="12846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Actores: Administrador de residencias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Plataforma residencias</a:t>
              </a:r>
            </a:p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1240225" y="26148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Datos: Nombre del evaluador, ponderaciones, criterios de evaluación, fechas de evaluación, etc.</a:t>
              </a:r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1240225" y="20709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Descripción: El Administrador agrega nuevas rúbricas de evaluación.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1240225" y="34425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Estímulo: El Administrador desea agregar rúbricas de evaluación.</a:t>
              </a: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1240225" y="3899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Respuesta: Se añaden las rúbricas al sistema.</a:t>
              </a:r>
            </a:p>
          </p:txBody>
        </p:sp>
        <p:sp>
          <p:nvSpPr>
            <p:cNvPr id="273" name="Shape 273"/>
            <p:cNvSpPr txBox="1"/>
            <p:nvPr/>
          </p:nvSpPr>
          <p:spPr>
            <a:xfrm>
              <a:off x="1240225" y="4280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Comentarios: Ninguno</a:t>
              </a:r>
            </a:p>
          </p:txBody>
        </p:sp>
      </p:grpSp>
      <p:sp>
        <p:nvSpPr>
          <p:cNvPr id="274" name="Shape 274"/>
          <p:cNvSpPr txBox="1"/>
          <p:nvPr/>
        </p:nvSpPr>
        <p:spPr>
          <a:xfrm>
            <a:off x="-232275" y="563950"/>
            <a:ext cx="127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Nivel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311700" y="64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Documentación de caso de uso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-232275" y="563950"/>
            <a:ext cx="127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Nivel 0</a:t>
            </a:r>
          </a:p>
        </p:txBody>
      </p:sp>
      <p:grpSp>
        <p:nvGrpSpPr>
          <p:cNvPr id="71" name="Shape 71"/>
          <p:cNvGrpSpPr/>
          <p:nvPr/>
        </p:nvGrpSpPr>
        <p:grpSpPr>
          <a:xfrm>
            <a:off x="230810" y="939021"/>
            <a:ext cx="8652407" cy="4076913"/>
            <a:chOff x="1162050" y="895350"/>
            <a:chExt cx="6819900" cy="3962400"/>
          </a:xfrm>
        </p:grpSpPr>
        <p:pic>
          <p:nvPicPr>
            <p:cNvPr id="72" name="Shape 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2050" y="895350"/>
              <a:ext cx="6819900" cy="396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Shape 73"/>
            <p:cNvSpPr txBox="1"/>
            <p:nvPr/>
          </p:nvSpPr>
          <p:spPr>
            <a:xfrm>
              <a:off x="1215850" y="970775"/>
              <a:ext cx="6557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Contacto con alumnos</a:t>
              </a: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1240225" y="12846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Actores: Plataforma Residencias 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envía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un correo predefinido por un trigger de un evento</a:t>
              </a:r>
            </a:p>
          </p:txBody>
        </p:sp>
        <p:sp>
          <p:nvSpPr>
            <p:cNvPr id="75" name="Shape 75"/>
            <p:cNvSpPr txBox="1"/>
            <p:nvPr/>
          </p:nvSpPr>
          <p:spPr>
            <a:xfrm>
              <a:off x="1240225" y="2503800"/>
              <a:ext cx="6557400" cy="8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Datos: </a:t>
              </a: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Plataforma Residencias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hace el 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envío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de un correo a los padres y al alumno en el caso de que 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esté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tenga un caso de 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indisciplina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, ausencia injustificada o que ocurra una 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comunicación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de 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carácter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informativo. 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1215850" y="1958788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Descripción: Plataforma Residencias </a:t>
              </a: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envía</a:t>
              </a: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 un correo predefinido en el caso de que un evento suceda</a:t>
              </a:r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1240225" y="34425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Estímulo: </a:t>
              </a: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Plataforma Residencias </a:t>
              </a: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 selecciona la opción de contacto</a:t>
              </a:r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x="1240225" y="3899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Respuesta: Plataforma Residencias </a:t>
              </a: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envía</a:t>
              </a: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 el correo a los involucrados y a sus padres</a:t>
              </a: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1240225" y="4280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>
                  <a:latin typeface="Old Standard TT"/>
                  <a:ea typeface="Old Standard TT"/>
                  <a:cs typeface="Old Standard TT"/>
                  <a:sym typeface="Old Standard TT"/>
                </a:rPr>
                <a:t>Comentarios: Solo los administradores pueden autorizar el </a:t>
              </a:r>
              <a:r>
                <a:rPr lang="en" sz="1500">
                  <a:latin typeface="Old Standard TT"/>
                  <a:ea typeface="Old Standard TT"/>
                  <a:cs typeface="Old Standard TT"/>
                  <a:sym typeface="Old Standard TT"/>
                </a:rPr>
                <a:t>envío</a:t>
              </a:r>
              <a:r>
                <a:rPr lang="en" sz="1500">
                  <a:latin typeface="Old Standard TT"/>
                  <a:ea typeface="Old Standard TT"/>
                  <a:cs typeface="Old Standard TT"/>
                  <a:sym typeface="Old Standard TT"/>
                </a:rPr>
                <a:t> de mails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11700" y="64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Documentación de caso de uso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-232275" y="563950"/>
            <a:ext cx="127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Nivel 0</a:t>
            </a:r>
          </a:p>
        </p:txBody>
      </p:sp>
      <p:grpSp>
        <p:nvGrpSpPr>
          <p:cNvPr id="86" name="Shape 86"/>
          <p:cNvGrpSpPr/>
          <p:nvPr/>
        </p:nvGrpSpPr>
        <p:grpSpPr>
          <a:xfrm>
            <a:off x="230810" y="939021"/>
            <a:ext cx="8652407" cy="4076913"/>
            <a:chOff x="1162050" y="895350"/>
            <a:chExt cx="6819900" cy="3962400"/>
          </a:xfrm>
        </p:grpSpPr>
        <p:pic>
          <p:nvPicPr>
            <p:cNvPr id="87" name="Shape 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2050" y="895350"/>
              <a:ext cx="6819900" cy="396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 txBox="1"/>
            <p:nvPr/>
          </p:nvSpPr>
          <p:spPr>
            <a:xfrm>
              <a:off x="1215850" y="970775"/>
              <a:ext cx="6557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Personal de Residencias</a:t>
              </a: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1240225" y="12846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Actores: Administrador y Plataforma de Residencias</a:t>
              </a: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1240225" y="2503800"/>
              <a:ext cx="6557400" cy="8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Datos: </a:t>
              </a: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Registro de prefectos, registro de actividades y rúbricas de evaluación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8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1215850" y="1958788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Descripción: El Administrador realiza acciones en la plataforma de prefectos, actividades y rúbricas de evaluación</a:t>
              </a:r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1240225" y="34425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Estímulo: </a:t>
              </a: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Administrador desea realizar acciones sobre el personal de residencias</a:t>
              </a: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1240225" y="3899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Respuesta: Plataforma Residencias registra los cambios</a:t>
              </a:r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1240225" y="4280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>
                  <a:latin typeface="Old Standard TT"/>
                  <a:ea typeface="Old Standard TT"/>
                  <a:cs typeface="Old Standard TT"/>
                  <a:sym typeface="Old Standard TT"/>
                </a:rPr>
                <a:t>Comentarios: Solo los administradores pueden realizar consultas y cambios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311700" y="64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Documentación de caso de uso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-232275" y="563950"/>
            <a:ext cx="127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Nivel 0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x="230810" y="1052350"/>
            <a:ext cx="8652407" cy="3962400"/>
            <a:chOff x="1162050" y="895350"/>
            <a:chExt cx="6819900" cy="3962400"/>
          </a:xfrm>
        </p:grpSpPr>
        <p:pic>
          <p:nvPicPr>
            <p:cNvPr id="102" name="Shape 10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2050" y="895350"/>
              <a:ext cx="6819900" cy="396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 txBox="1"/>
            <p:nvPr/>
          </p:nvSpPr>
          <p:spPr>
            <a:xfrm>
              <a:off x="1215850" y="970775"/>
              <a:ext cx="6557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Administración de alumnos</a:t>
              </a: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1240225" y="12846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Actores: Plataforma Residencias y el administrador</a:t>
              </a:r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1240225" y="2503800"/>
              <a:ext cx="6557400" cy="8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Datos: </a:t>
              </a: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Registro de horas, ausencias, visitas, alumnos, perfiles psicológicos, expediente médico y seguimiento académico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8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1215850" y="1958788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Descripción: El administrador utiliza la plataforma para llevar el control de las residencias. </a:t>
              </a: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1240225" y="34425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Estímulo: </a:t>
              </a:r>
              <a:r>
                <a:rPr lang="en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El administrador desea realizar alguna tarea.</a:t>
              </a: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1240225" y="3899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Respuesta: Plataforma Residencias le permite realizar la tarea y facilita el control.</a:t>
              </a: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240225" y="4280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>
                  <a:latin typeface="Old Standard TT"/>
                  <a:ea typeface="Old Standard TT"/>
                  <a:cs typeface="Old Standard TT"/>
                  <a:sym typeface="Old Standard TT"/>
                </a:rPr>
                <a:t>Comentarios: Solo los administradores pueden realizar estas tareas.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311700" y="64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Documentación de caso de uso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x="311773" y="895350"/>
            <a:ext cx="8569204" cy="3962400"/>
            <a:chOff x="1162050" y="895350"/>
            <a:chExt cx="6819900" cy="3962400"/>
          </a:xfrm>
        </p:grpSpPr>
        <p:pic>
          <p:nvPicPr>
            <p:cNvPr id="116" name="Shape 1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2050" y="895350"/>
              <a:ext cx="6819900" cy="396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Shape 117"/>
            <p:cNvSpPr txBox="1"/>
            <p:nvPr/>
          </p:nvSpPr>
          <p:spPr>
            <a:xfrm>
              <a:off x="1215850" y="970775"/>
              <a:ext cx="6557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Alta Alumno</a:t>
              </a: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1240225" y="12846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Actores: Administrador de residencias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Plataforma residencias</a:t>
              </a:r>
            </a:p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1240225" y="26148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Datos: Del alumno: 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(nombre, la carrera que estudian, estado de procedencia, disciplina deportiva en la que participan, correo electrónico del padre o tutor)</a:t>
              </a: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1240225" y="20709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700">
                  <a:latin typeface="Old Standard TT"/>
                  <a:ea typeface="Old Standard TT"/>
                  <a:cs typeface="Old Standard TT"/>
                  <a:sym typeface="Old Standard TT"/>
                </a:rPr>
                <a:t>Descripción: El Administrador de residencias ingresa los datos del alumno y la plataforma los valida y registra.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1240225" y="34425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Estímulo: El Administrador desea agregar un alumno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1240225" y="3899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Respuesta: Se añade el alumno al sistema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1240225" y="4280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Comentarios: La alta está sujeta al cupo en residencias</a:t>
              </a:r>
            </a:p>
          </p:txBody>
        </p:sp>
      </p:grpSp>
      <p:sp>
        <p:nvSpPr>
          <p:cNvPr id="124" name="Shape 124"/>
          <p:cNvSpPr txBox="1"/>
          <p:nvPr/>
        </p:nvSpPr>
        <p:spPr>
          <a:xfrm>
            <a:off x="-232275" y="563950"/>
            <a:ext cx="127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Nivel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11700" y="64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Documentación de caso de uso</a:t>
            </a:r>
          </a:p>
        </p:txBody>
      </p:sp>
      <p:grpSp>
        <p:nvGrpSpPr>
          <p:cNvPr id="130" name="Shape 130"/>
          <p:cNvGrpSpPr/>
          <p:nvPr/>
        </p:nvGrpSpPr>
        <p:grpSpPr>
          <a:xfrm>
            <a:off x="311773" y="895350"/>
            <a:ext cx="8569204" cy="3962400"/>
            <a:chOff x="1162050" y="895350"/>
            <a:chExt cx="6819900" cy="3962400"/>
          </a:xfrm>
        </p:grpSpPr>
        <p:pic>
          <p:nvPicPr>
            <p:cNvPr id="131" name="Shape 1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2050" y="895350"/>
              <a:ext cx="6819900" cy="396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Shape 132"/>
            <p:cNvSpPr txBox="1"/>
            <p:nvPr/>
          </p:nvSpPr>
          <p:spPr>
            <a:xfrm>
              <a:off x="1215850" y="970775"/>
              <a:ext cx="6557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Alta Historial Médico</a:t>
              </a: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1240225" y="12846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Actores: Administrador de residencias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Plataforma residencias</a:t>
              </a:r>
            </a:p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1240225" y="26148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Datos: Del alumno: (nombre, tipo de sangre, estatura, alergias, correo electrónico del padre o tutor, etc.)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1240225" y="20709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700">
                  <a:latin typeface="Old Standard TT"/>
                  <a:ea typeface="Old Standard TT"/>
                  <a:cs typeface="Old Standard TT"/>
                  <a:sym typeface="Old Standard TT"/>
                </a:rPr>
                <a:t>Descripción: El Administrador de residencias ingresa el historial médico del alumno.</a:t>
              </a: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1240225" y="34425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Estímulo: El Administrador desea agregar el historial de un alumno</a:t>
              </a: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1240225" y="3899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Respuesta: Se añade el historial al sistema</a:t>
              </a: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1240225" y="4280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Comentarios: Ninguno</a:t>
              </a:r>
            </a:p>
          </p:txBody>
        </p:sp>
      </p:grpSp>
      <p:sp>
        <p:nvSpPr>
          <p:cNvPr id="139" name="Shape 139"/>
          <p:cNvSpPr txBox="1"/>
          <p:nvPr/>
        </p:nvSpPr>
        <p:spPr>
          <a:xfrm>
            <a:off x="-232275" y="563950"/>
            <a:ext cx="127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Nivel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311700" y="64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Documentación de caso de uso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311773" y="895350"/>
            <a:ext cx="8569204" cy="3962400"/>
            <a:chOff x="1162050" y="895350"/>
            <a:chExt cx="6819900" cy="3962400"/>
          </a:xfrm>
        </p:grpSpPr>
        <p:pic>
          <p:nvPicPr>
            <p:cNvPr id="146" name="Shape 1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2050" y="895350"/>
              <a:ext cx="6819900" cy="396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Shape 147"/>
            <p:cNvSpPr txBox="1"/>
            <p:nvPr/>
          </p:nvSpPr>
          <p:spPr>
            <a:xfrm>
              <a:off x="1215850" y="970775"/>
              <a:ext cx="6557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Alta Perfil Psicológico</a:t>
              </a:r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1240225" y="12846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Actores: Administrador de residencias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Plataforma residencias</a:t>
              </a:r>
            </a:p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1240225" y="26148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Datos: Del alumno: (nombre, edad, actividades deportivas en las que participa, 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antecedentes</a:t>
              </a: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criminales, etc.)</a:t>
              </a: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1240225" y="20709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Descripción: El Administrador de residencias ingresa el historial psicológico del alumno</a:t>
              </a:r>
              <a:r>
                <a:rPr lang="en" sz="1700">
                  <a:latin typeface="Old Standard TT"/>
                  <a:ea typeface="Old Standard TT"/>
                  <a:cs typeface="Old Standard TT"/>
                  <a:sym typeface="Old Standard TT"/>
                </a:rPr>
                <a:t>.</a:t>
              </a: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1240225" y="34425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Estímulo: El Administrador desea agregar el perfil psicológico de un alumno</a:t>
              </a: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1240225" y="3899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Respuesta: Se añade el perfil psicológico del alumno al sistema</a:t>
              </a: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1240225" y="4280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Comentarios: Ninguno</a:t>
              </a:r>
            </a:p>
          </p:txBody>
        </p:sp>
      </p:grpSp>
      <p:sp>
        <p:nvSpPr>
          <p:cNvPr id="154" name="Shape 154"/>
          <p:cNvSpPr txBox="1"/>
          <p:nvPr/>
        </p:nvSpPr>
        <p:spPr>
          <a:xfrm>
            <a:off x="-232275" y="563950"/>
            <a:ext cx="127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Nivel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311700" y="64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Documentación de caso de uso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311773" y="895350"/>
            <a:ext cx="8569204" cy="3962400"/>
            <a:chOff x="1162050" y="895350"/>
            <a:chExt cx="6819900" cy="3962400"/>
          </a:xfrm>
        </p:grpSpPr>
        <p:pic>
          <p:nvPicPr>
            <p:cNvPr id="161" name="Shape 1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2050" y="895350"/>
              <a:ext cx="6819900" cy="396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Shape 162"/>
            <p:cNvSpPr txBox="1"/>
            <p:nvPr/>
          </p:nvSpPr>
          <p:spPr>
            <a:xfrm>
              <a:off x="1215850" y="970775"/>
              <a:ext cx="6557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Alta </a:t>
              </a:r>
              <a:r>
                <a:rPr b="1"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Indisciplinas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1240225" y="12846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Actores: Administrador de residencias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Plataforma residencias</a:t>
              </a:r>
            </a:p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1240225" y="26148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Datos: Alumno, fecha, descripción, personas involucradas, etc.</a:t>
              </a: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1240225" y="20709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700">
                  <a:latin typeface="Old Standard TT"/>
                  <a:ea typeface="Old Standard TT"/>
                  <a:cs typeface="Old Standard TT"/>
                  <a:sym typeface="Old Standard TT"/>
                </a:rPr>
                <a:t>Descripción: El Administrador de residencias registra una indisciplina.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1240225" y="34425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Estímulo: El Administrador desea agregar la indisciplina de un alumno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1240225" y="3899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Respuesta: Se añade la indisciplina del alumno al sistema</a:t>
              </a: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1240225" y="4280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Comentarios: Una misma indisciplina podrá ser ligada a varios alumnos</a:t>
              </a:r>
            </a:p>
          </p:txBody>
        </p:sp>
      </p:grpSp>
      <p:sp>
        <p:nvSpPr>
          <p:cNvPr id="169" name="Shape 169"/>
          <p:cNvSpPr txBox="1"/>
          <p:nvPr/>
        </p:nvSpPr>
        <p:spPr>
          <a:xfrm>
            <a:off x="-232275" y="563950"/>
            <a:ext cx="127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Nivel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311700" y="64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Documentación de caso de uso</a:t>
            </a:r>
          </a:p>
        </p:txBody>
      </p:sp>
      <p:grpSp>
        <p:nvGrpSpPr>
          <p:cNvPr id="175" name="Shape 175"/>
          <p:cNvGrpSpPr/>
          <p:nvPr/>
        </p:nvGrpSpPr>
        <p:grpSpPr>
          <a:xfrm>
            <a:off x="311773" y="895350"/>
            <a:ext cx="8569204" cy="3962400"/>
            <a:chOff x="1162050" y="895350"/>
            <a:chExt cx="6819900" cy="3962400"/>
          </a:xfrm>
        </p:grpSpPr>
        <p:pic>
          <p:nvPicPr>
            <p:cNvPr id="176" name="Shape 1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2050" y="895350"/>
              <a:ext cx="6819900" cy="396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Shape 177"/>
            <p:cNvSpPr txBox="1"/>
            <p:nvPr/>
          </p:nvSpPr>
          <p:spPr>
            <a:xfrm>
              <a:off x="1215850" y="970775"/>
              <a:ext cx="6557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Alta de seguimiento académico</a:t>
              </a: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1240225" y="12846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Actores: Administrador de residencias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Plataforma residencias</a:t>
              </a:r>
            </a:p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1240225" y="2614800"/>
              <a:ext cx="65574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Datos: Alumno, fecha, comentarios, calificaciones, faltas, etc.</a:t>
              </a: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1240225" y="20709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700">
                  <a:latin typeface="Old Standard TT"/>
                  <a:ea typeface="Old Standard TT"/>
                  <a:cs typeface="Old Standard TT"/>
                  <a:sym typeface="Old Standard TT"/>
                </a:rPr>
                <a:t>Descripción: El Administrador de residencias registra el seguimiento académico.</a:t>
              </a:r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1240225" y="34425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Estímulo: El Administrador desea agregar el seguimiento de un alumno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1240225" y="3899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 Respuesta: Se añade el seguimiento del alumno al sistema</a:t>
              </a: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240225" y="4280700"/>
              <a:ext cx="65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latin typeface="Old Standard TT"/>
                  <a:ea typeface="Old Standard TT"/>
                  <a:cs typeface="Old Standard TT"/>
                  <a:sym typeface="Old Standard TT"/>
                </a:rPr>
                <a:t>Comentarios: Ninguno</a:t>
              </a:r>
            </a:p>
          </p:txBody>
        </p:sp>
      </p:grpSp>
      <p:sp>
        <p:nvSpPr>
          <p:cNvPr id="184" name="Shape 184"/>
          <p:cNvSpPr txBox="1"/>
          <p:nvPr/>
        </p:nvSpPr>
        <p:spPr>
          <a:xfrm>
            <a:off x="-232275" y="563950"/>
            <a:ext cx="127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Nivel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