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Oswald Bold" charset="1" panose="00000800000000000000"/>
      <p:regular r:id="rId15"/>
    </p:embeddedFont>
    <p:embeddedFont>
      <p:font typeface="Montserrat Bold" charset="1" panose="00000800000000000000"/>
      <p:regular r:id="rId16"/>
    </p:embeddedFont>
    <p:embeddedFont>
      <p:font typeface="DM Sans" charset="1" panose="00000000000000000000"/>
      <p:regular r:id="rId17"/>
    </p:embeddedFont>
    <p:embeddedFont>
      <p:font typeface="DM Sans Bold" charset="1" panose="00000000000000000000"/>
      <p:regular r:id="rId18"/>
    </p:embeddedFont>
    <p:embeddedFont>
      <p:font typeface="DM Sans Italic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Relationship Id="rId6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0659648" y="2831894"/>
            <a:ext cx="12525650" cy="12852812"/>
          </a:xfrm>
          <a:custGeom>
            <a:avLst/>
            <a:gdLst/>
            <a:ahLst/>
            <a:cxnLst/>
            <a:rect r="r" b="b" t="t" l="l"/>
            <a:pathLst>
              <a:path h="12852812" w="12525650">
                <a:moveTo>
                  <a:pt x="0" y="0"/>
                </a:moveTo>
                <a:lnTo>
                  <a:pt x="12525649" y="0"/>
                </a:lnTo>
                <a:lnTo>
                  <a:pt x="12525649" y="12852812"/>
                </a:lnTo>
                <a:lnTo>
                  <a:pt x="0" y="12852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05786" y="-7392626"/>
            <a:ext cx="13641413" cy="13997719"/>
          </a:xfrm>
          <a:custGeom>
            <a:avLst/>
            <a:gdLst/>
            <a:ahLst/>
            <a:cxnLst/>
            <a:rect r="r" b="b" t="t" l="l"/>
            <a:pathLst>
              <a:path h="13997719" w="13641413">
                <a:moveTo>
                  <a:pt x="0" y="0"/>
                </a:moveTo>
                <a:lnTo>
                  <a:pt x="13641413" y="0"/>
                </a:lnTo>
                <a:lnTo>
                  <a:pt x="13641413" y="13997719"/>
                </a:lnTo>
                <a:lnTo>
                  <a:pt x="0" y="139977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36347" y="4667281"/>
            <a:ext cx="9815307" cy="2743833"/>
            <a:chOff x="0" y="0"/>
            <a:chExt cx="1895495" cy="52987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95495" cy="529879"/>
            </a:xfrm>
            <a:custGeom>
              <a:avLst/>
              <a:gdLst/>
              <a:ahLst/>
              <a:cxnLst/>
              <a:rect r="r" b="b" t="t" l="l"/>
              <a:pathLst>
                <a:path h="529879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529879"/>
                  </a:lnTo>
                  <a:lnTo>
                    <a:pt x="0" y="529879"/>
                  </a:lnTo>
                  <a:close/>
                </a:path>
              </a:pathLst>
            </a:custGeom>
            <a:solidFill>
              <a:srgbClr val="1A1A1A"/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895495" cy="5489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568404" y="374138"/>
            <a:ext cx="1690896" cy="1693012"/>
          </a:xfrm>
          <a:custGeom>
            <a:avLst/>
            <a:gdLst/>
            <a:ahLst/>
            <a:cxnLst/>
            <a:rect r="r" b="b" t="t" l="l"/>
            <a:pathLst>
              <a:path h="1693012" w="1690896">
                <a:moveTo>
                  <a:pt x="0" y="0"/>
                </a:moveTo>
                <a:lnTo>
                  <a:pt x="1690896" y="0"/>
                </a:lnTo>
                <a:lnTo>
                  <a:pt x="1690896" y="1693012"/>
                </a:lnTo>
                <a:lnTo>
                  <a:pt x="0" y="16930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490659" y="0"/>
            <a:ext cx="5306683" cy="5306683"/>
          </a:xfrm>
          <a:custGeom>
            <a:avLst/>
            <a:gdLst/>
            <a:ahLst/>
            <a:cxnLst/>
            <a:rect r="r" b="b" t="t" l="l"/>
            <a:pathLst>
              <a:path h="5306683" w="5306683">
                <a:moveTo>
                  <a:pt x="0" y="0"/>
                </a:moveTo>
                <a:lnTo>
                  <a:pt x="5306682" y="0"/>
                </a:lnTo>
                <a:lnTo>
                  <a:pt x="5306682" y="5306683"/>
                </a:lnTo>
                <a:lnTo>
                  <a:pt x="0" y="53066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579670" y="5402366"/>
            <a:ext cx="7128659" cy="2008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75"/>
              </a:lnSpc>
            </a:pPr>
            <a:r>
              <a:rPr lang="en-US" b="true" sz="11938" spc="1169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NEBEL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36347" y="4656081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PROYECTO FINAL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19596" y="7482578"/>
            <a:ext cx="12848809" cy="444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F2F4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ARTURO GARCÍA GARCÍA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323035">
            <a:off x="-3830022" y="5071964"/>
            <a:ext cx="8491989" cy="8713794"/>
          </a:xfrm>
          <a:custGeom>
            <a:avLst/>
            <a:gdLst/>
            <a:ahLst/>
            <a:cxnLst/>
            <a:rect r="r" b="b" t="t" l="l"/>
            <a:pathLst>
              <a:path h="8713794" w="8491989">
                <a:moveTo>
                  <a:pt x="0" y="0"/>
                </a:moveTo>
                <a:lnTo>
                  <a:pt x="8491989" y="0"/>
                </a:lnTo>
                <a:lnTo>
                  <a:pt x="8491989" y="8713794"/>
                </a:lnTo>
                <a:lnTo>
                  <a:pt x="0" y="8713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2817951" y="-3485761"/>
            <a:ext cx="10940099" cy="11225848"/>
          </a:xfrm>
          <a:custGeom>
            <a:avLst/>
            <a:gdLst/>
            <a:ahLst/>
            <a:cxnLst/>
            <a:rect r="r" b="b" t="t" l="l"/>
            <a:pathLst>
              <a:path h="11225848" w="10940099">
                <a:moveTo>
                  <a:pt x="0" y="0"/>
                </a:moveTo>
                <a:lnTo>
                  <a:pt x="10940098" y="0"/>
                </a:lnTo>
                <a:lnTo>
                  <a:pt x="10940098" y="11225847"/>
                </a:lnTo>
                <a:lnTo>
                  <a:pt x="0" y="1122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62676" y="3727513"/>
            <a:ext cx="5790503" cy="414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8"/>
              </a:lnSpc>
            </a:pPr>
            <a:r>
              <a:rPr lang="en-US" sz="2524" spc="146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Introducción</a:t>
            </a:r>
          </a:p>
          <a:p>
            <a:pPr algn="l">
              <a:lnSpc>
                <a:spcPts val="5578"/>
              </a:lnSpc>
            </a:pPr>
            <a:r>
              <a:rPr lang="en-US" sz="2524" spc="146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Objetivos</a:t>
            </a:r>
          </a:p>
          <a:p>
            <a:pPr algn="l">
              <a:lnSpc>
                <a:spcPts val="5578"/>
              </a:lnSpc>
            </a:pPr>
            <a:r>
              <a:rPr lang="en-US" sz="2524" spc="146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Sobre el Juego</a:t>
            </a:r>
          </a:p>
          <a:p>
            <a:pPr algn="l">
              <a:lnSpc>
                <a:spcPts val="5578"/>
              </a:lnSpc>
            </a:pPr>
            <a:r>
              <a:rPr lang="en-US" sz="2524" spc="146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Mecánicas</a:t>
            </a:r>
          </a:p>
          <a:p>
            <a:pPr algn="l">
              <a:lnSpc>
                <a:spcPts val="5578"/>
              </a:lnSpc>
            </a:pPr>
            <a:r>
              <a:rPr lang="en-US" sz="2524" spc="146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Enemigos y jefes</a:t>
            </a:r>
          </a:p>
          <a:p>
            <a:pPr algn="l">
              <a:lnSpc>
                <a:spcPts val="5578"/>
              </a:lnSpc>
            </a:pPr>
            <a:r>
              <a:rPr lang="en-US" sz="2524" spc="146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Conclusiones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634821" y="3879132"/>
            <a:ext cx="808240" cy="4078340"/>
            <a:chOff x="0" y="0"/>
            <a:chExt cx="212870" cy="10741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870" cy="1074131"/>
            </a:xfrm>
            <a:custGeom>
              <a:avLst/>
              <a:gdLst/>
              <a:ahLst/>
              <a:cxnLst/>
              <a:rect r="r" b="b" t="t" l="l"/>
              <a:pathLst>
                <a:path h="1074131" w="212870">
                  <a:moveTo>
                    <a:pt x="106435" y="0"/>
                  </a:moveTo>
                  <a:lnTo>
                    <a:pt x="106435" y="0"/>
                  </a:lnTo>
                  <a:cubicBezTo>
                    <a:pt x="165217" y="0"/>
                    <a:pt x="212870" y="47653"/>
                    <a:pt x="212870" y="106435"/>
                  </a:cubicBezTo>
                  <a:lnTo>
                    <a:pt x="212870" y="967696"/>
                  </a:lnTo>
                  <a:cubicBezTo>
                    <a:pt x="212870" y="1026478"/>
                    <a:pt x="165217" y="1074131"/>
                    <a:pt x="106435" y="1074131"/>
                  </a:cubicBezTo>
                  <a:lnTo>
                    <a:pt x="106435" y="1074131"/>
                  </a:lnTo>
                  <a:cubicBezTo>
                    <a:pt x="47653" y="1074131"/>
                    <a:pt x="0" y="1026478"/>
                    <a:pt x="0" y="967696"/>
                  </a:cubicBezTo>
                  <a:lnTo>
                    <a:pt x="0" y="106435"/>
                  </a:lnTo>
                  <a:cubicBezTo>
                    <a:pt x="0" y="47653"/>
                    <a:pt x="47653" y="0"/>
                    <a:pt x="106435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38125"/>
              <a:ext cx="212870" cy="13122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 strike="noStrike" u="none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01</a:t>
              </a:r>
            </a:p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 strike="noStrike" u="none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02</a:t>
              </a:r>
            </a:p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 strike="noStrike" u="none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03</a:t>
              </a:r>
            </a:p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 strike="noStrike" u="none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04</a:t>
              </a:r>
            </a:p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 strike="noStrike" u="none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05</a:t>
              </a:r>
            </a:p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 strike="noStrike" u="none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06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350149" y="1440424"/>
            <a:ext cx="5521600" cy="124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4"/>
              </a:lnSpc>
            </a:pPr>
            <a:r>
              <a:rPr lang="en-US" b="true" sz="7431" spc="728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ÍNDICE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568404" y="374138"/>
            <a:ext cx="1690896" cy="1693012"/>
          </a:xfrm>
          <a:custGeom>
            <a:avLst/>
            <a:gdLst/>
            <a:ahLst/>
            <a:cxnLst/>
            <a:rect r="r" b="b" t="t" l="l"/>
            <a:pathLst>
              <a:path h="1693012" w="1690896">
                <a:moveTo>
                  <a:pt x="0" y="0"/>
                </a:moveTo>
                <a:lnTo>
                  <a:pt x="1690896" y="0"/>
                </a:lnTo>
                <a:lnTo>
                  <a:pt x="1690896" y="1693012"/>
                </a:lnTo>
                <a:lnTo>
                  <a:pt x="0" y="16930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09689" y="-5566217"/>
            <a:ext cx="11461151" cy="11760509"/>
          </a:xfrm>
          <a:custGeom>
            <a:avLst/>
            <a:gdLst/>
            <a:ahLst/>
            <a:cxnLst/>
            <a:rect r="r" b="b" t="t" l="l"/>
            <a:pathLst>
              <a:path h="11760509" w="11461151">
                <a:moveTo>
                  <a:pt x="0" y="0"/>
                </a:moveTo>
                <a:lnTo>
                  <a:pt x="11461151" y="0"/>
                </a:lnTo>
                <a:lnTo>
                  <a:pt x="11461151" y="11760509"/>
                </a:lnTo>
                <a:lnTo>
                  <a:pt x="0" y="1176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95156" y="1028700"/>
            <a:ext cx="5274924" cy="8209099"/>
          </a:xfrm>
          <a:custGeom>
            <a:avLst/>
            <a:gdLst/>
            <a:ahLst/>
            <a:cxnLst/>
            <a:rect r="r" b="b" t="t" l="l"/>
            <a:pathLst>
              <a:path h="8209099" w="5274924">
                <a:moveTo>
                  <a:pt x="0" y="0"/>
                </a:moveTo>
                <a:lnTo>
                  <a:pt x="5274925" y="0"/>
                </a:lnTo>
                <a:lnTo>
                  <a:pt x="5274925" y="8209099"/>
                </a:lnTo>
                <a:lnTo>
                  <a:pt x="0" y="82090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791" t="0" r="-66791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142191" y="3563817"/>
            <a:ext cx="9051292" cy="3740943"/>
            <a:chOff x="0" y="0"/>
            <a:chExt cx="3467942" cy="14333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467941" cy="1433317"/>
            </a:xfrm>
            <a:custGeom>
              <a:avLst/>
              <a:gdLst/>
              <a:ahLst/>
              <a:cxnLst/>
              <a:rect r="r" b="b" t="t" l="l"/>
              <a:pathLst>
                <a:path h="1433317" w="3467941">
                  <a:moveTo>
                    <a:pt x="10264" y="0"/>
                  </a:moveTo>
                  <a:lnTo>
                    <a:pt x="3457677" y="0"/>
                  </a:lnTo>
                  <a:cubicBezTo>
                    <a:pt x="3463346" y="0"/>
                    <a:pt x="3467941" y="4595"/>
                    <a:pt x="3467941" y="10264"/>
                  </a:cubicBezTo>
                  <a:lnTo>
                    <a:pt x="3467941" y="1423053"/>
                  </a:lnTo>
                  <a:cubicBezTo>
                    <a:pt x="3467941" y="1428722"/>
                    <a:pt x="3463346" y="1433317"/>
                    <a:pt x="3457677" y="1433317"/>
                  </a:cubicBezTo>
                  <a:lnTo>
                    <a:pt x="10264" y="1433317"/>
                  </a:lnTo>
                  <a:cubicBezTo>
                    <a:pt x="4595" y="1433317"/>
                    <a:pt x="0" y="1428722"/>
                    <a:pt x="0" y="1423053"/>
                  </a:cubicBezTo>
                  <a:lnTo>
                    <a:pt x="0" y="10264"/>
                  </a:lnTo>
                  <a:cubicBezTo>
                    <a:pt x="0" y="4595"/>
                    <a:pt x="4595" y="0"/>
                    <a:pt x="10264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3467942" cy="1452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3588384" y="6507120"/>
            <a:ext cx="11461151" cy="11760509"/>
          </a:xfrm>
          <a:custGeom>
            <a:avLst/>
            <a:gdLst/>
            <a:ahLst/>
            <a:cxnLst/>
            <a:rect r="r" b="b" t="t" l="l"/>
            <a:pathLst>
              <a:path h="11760509" w="11461151">
                <a:moveTo>
                  <a:pt x="0" y="0"/>
                </a:moveTo>
                <a:lnTo>
                  <a:pt x="11461151" y="0"/>
                </a:lnTo>
                <a:lnTo>
                  <a:pt x="11461151" y="11760509"/>
                </a:lnTo>
                <a:lnTo>
                  <a:pt x="0" y="1176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895156" y="1028700"/>
            <a:ext cx="5364144" cy="8229600"/>
          </a:xfrm>
          <a:custGeom>
            <a:avLst/>
            <a:gdLst/>
            <a:ahLst/>
            <a:cxnLst/>
            <a:rect r="r" b="b" t="t" l="l"/>
            <a:pathLst>
              <a:path h="8229600" w="5364144">
                <a:moveTo>
                  <a:pt x="0" y="0"/>
                </a:moveTo>
                <a:lnTo>
                  <a:pt x="5364144" y="0"/>
                </a:lnTo>
                <a:lnTo>
                  <a:pt x="536414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82" t="0" r="-482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966511" y="182194"/>
            <a:ext cx="1690896" cy="1693012"/>
          </a:xfrm>
          <a:custGeom>
            <a:avLst/>
            <a:gdLst/>
            <a:ahLst/>
            <a:cxnLst/>
            <a:rect r="r" b="b" t="t" l="l"/>
            <a:pathLst>
              <a:path h="1693012" w="1690896">
                <a:moveTo>
                  <a:pt x="0" y="0"/>
                </a:moveTo>
                <a:lnTo>
                  <a:pt x="1690895" y="0"/>
                </a:lnTo>
                <a:lnTo>
                  <a:pt x="1690895" y="1693012"/>
                </a:lnTo>
                <a:lnTo>
                  <a:pt x="0" y="16930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42191" y="1798959"/>
            <a:ext cx="8323558" cy="1168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87"/>
              </a:lnSpc>
            </a:pPr>
            <a:r>
              <a:rPr lang="en-US" b="true" sz="6947" spc="680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INTRODUCCIÓN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17109" y="4447826"/>
            <a:ext cx="7901455" cy="192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1A1A1A"/>
                </a:solidFill>
                <a:latin typeface="DM Sans"/>
                <a:ea typeface="DM Sans"/>
                <a:cs typeface="DM Sans"/>
                <a:sym typeface="DM Sans"/>
              </a:rPr>
              <a:t>¿Qué es Mistborn?</a:t>
            </a:r>
          </a:p>
          <a:p>
            <a:pPr algn="l">
              <a:lnSpc>
                <a:spcPts val="3050"/>
              </a:lnSpc>
            </a:pPr>
          </a:p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1A1A1A"/>
                </a:solidFill>
                <a:latin typeface="DM Sans"/>
                <a:ea typeface="DM Sans"/>
                <a:cs typeface="DM Sans"/>
                <a:sym typeface="DM Sans"/>
              </a:rPr>
              <a:t>¿Por qué Mistborn?</a:t>
            </a:r>
          </a:p>
          <a:p>
            <a:pPr algn="l">
              <a:lnSpc>
                <a:spcPts val="3050"/>
              </a:lnSpc>
            </a:pPr>
          </a:p>
          <a:p>
            <a:pPr algn="l" marL="477229" indent="-238614" lvl="1">
              <a:lnSpc>
                <a:spcPts val="3050"/>
              </a:lnSpc>
              <a:spcBef>
                <a:spcPct val="0"/>
              </a:spcBef>
              <a:buFont typeface="Arial"/>
              <a:buChar char="•"/>
            </a:pPr>
            <a:r>
              <a:rPr lang="en-US" sz="2210" spc="216">
                <a:solidFill>
                  <a:srgbClr val="1A1A1A"/>
                </a:solidFill>
                <a:latin typeface="DM Sans"/>
                <a:ea typeface="DM Sans"/>
                <a:cs typeface="DM Sans"/>
                <a:sym typeface="DM Sans"/>
              </a:rPr>
              <a:t>La idea principal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27400" y="3710908"/>
            <a:ext cx="1835290" cy="1835290"/>
          </a:xfrm>
          <a:custGeom>
            <a:avLst/>
            <a:gdLst/>
            <a:ahLst/>
            <a:cxnLst/>
            <a:rect r="r" b="b" t="t" l="l"/>
            <a:pathLst>
              <a:path h="1835290" w="1835290">
                <a:moveTo>
                  <a:pt x="0" y="0"/>
                </a:moveTo>
                <a:lnTo>
                  <a:pt x="1835290" y="0"/>
                </a:lnTo>
                <a:lnTo>
                  <a:pt x="1835290" y="1835290"/>
                </a:lnTo>
                <a:lnTo>
                  <a:pt x="0" y="1835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24966" y="3710908"/>
            <a:ext cx="1835290" cy="1835290"/>
          </a:xfrm>
          <a:custGeom>
            <a:avLst/>
            <a:gdLst/>
            <a:ahLst/>
            <a:cxnLst/>
            <a:rect r="r" b="b" t="t" l="l"/>
            <a:pathLst>
              <a:path h="1835290" w="1835290">
                <a:moveTo>
                  <a:pt x="0" y="0"/>
                </a:moveTo>
                <a:lnTo>
                  <a:pt x="1835290" y="0"/>
                </a:lnTo>
                <a:lnTo>
                  <a:pt x="1835290" y="1835290"/>
                </a:lnTo>
                <a:lnTo>
                  <a:pt x="0" y="1835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11120" y="-4076108"/>
            <a:ext cx="9333423" cy="9577206"/>
          </a:xfrm>
          <a:custGeom>
            <a:avLst/>
            <a:gdLst/>
            <a:ahLst/>
            <a:cxnLst/>
            <a:rect r="r" b="b" t="t" l="l"/>
            <a:pathLst>
              <a:path h="9577206" w="9333423">
                <a:moveTo>
                  <a:pt x="0" y="0"/>
                </a:moveTo>
                <a:lnTo>
                  <a:pt x="9333422" y="0"/>
                </a:lnTo>
                <a:lnTo>
                  <a:pt x="9333422" y="9577207"/>
                </a:lnTo>
                <a:lnTo>
                  <a:pt x="0" y="95772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46122" y="3710908"/>
            <a:ext cx="1835290" cy="1835290"/>
          </a:xfrm>
          <a:custGeom>
            <a:avLst/>
            <a:gdLst/>
            <a:ahLst/>
            <a:cxnLst/>
            <a:rect r="r" b="b" t="t" l="l"/>
            <a:pathLst>
              <a:path h="1835290" w="1835290">
                <a:moveTo>
                  <a:pt x="0" y="0"/>
                </a:moveTo>
                <a:lnTo>
                  <a:pt x="1835290" y="0"/>
                </a:lnTo>
                <a:lnTo>
                  <a:pt x="1835290" y="1835290"/>
                </a:lnTo>
                <a:lnTo>
                  <a:pt x="0" y="1835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724929" y="4132079"/>
            <a:ext cx="1040231" cy="992948"/>
          </a:xfrm>
          <a:custGeom>
            <a:avLst/>
            <a:gdLst/>
            <a:ahLst/>
            <a:cxnLst/>
            <a:rect r="r" b="b" t="t" l="l"/>
            <a:pathLst>
              <a:path h="992948" w="1040231">
                <a:moveTo>
                  <a:pt x="0" y="0"/>
                </a:moveTo>
                <a:lnTo>
                  <a:pt x="1040231" y="0"/>
                </a:lnTo>
                <a:lnTo>
                  <a:pt x="1040231" y="992948"/>
                </a:lnTo>
                <a:lnTo>
                  <a:pt x="0" y="9929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67511" y="1458275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OBJETIVOS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13859" y="6573932"/>
            <a:ext cx="4262371" cy="1342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8"/>
              </a:lnSpc>
              <a:spcBef>
                <a:spcPct val="0"/>
              </a:spcBef>
            </a:pPr>
            <a:r>
              <a:rPr lang="en-US" sz="1977" spc="193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Transmitir la atmósfera opresiva y lúgubre del mundo, mediante las distintas zonas y elementos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11426" y="6573932"/>
            <a:ext cx="4262371" cy="1342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8"/>
              </a:lnSpc>
              <a:spcBef>
                <a:spcPct val="0"/>
              </a:spcBef>
            </a:pPr>
            <a:r>
              <a:rPr lang="en-US" sz="1977" spc="193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Mezclas en las artes metálicas con las que poder jugar y formar estrategias con los metales y sus poderes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63751" y="6573932"/>
            <a:ext cx="4262371" cy="201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8"/>
              </a:lnSpc>
              <a:spcBef>
                <a:spcPct val="0"/>
              </a:spcBef>
            </a:pPr>
            <a:r>
              <a:rPr lang="en-US" sz="1977" spc="193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Algunas inherentes a la saga como la alomancia, la feruquimia y la hemalurgia. Como otras inventadas como la creación de viales personalizados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3463037" y="-5866298"/>
            <a:ext cx="9333423" cy="9577206"/>
          </a:xfrm>
          <a:custGeom>
            <a:avLst/>
            <a:gdLst/>
            <a:ahLst/>
            <a:cxnLst/>
            <a:rect r="r" b="b" t="t" l="l"/>
            <a:pathLst>
              <a:path h="9577206" w="9333423">
                <a:moveTo>
                  <a:pt x="0" y="0"/>
                </a:moveTo>
                <a:lnTo>
                  <a:pt x="9333423" y="0"/>
                </a:lnTo>
                <a:lnTo>
                  <a:pt x="9333423" y="9577206"/>
                </a:lnTo>
                <a:lnTo>
                  <a:pt x="0" y="95772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887814">
            <a:off x="14993922" y="7627206"/>
            <a:ext cx="7634959" cy="7834379"/>
          </a:xfrm>
          <a:custGeom>
            <a:avLst/>
            <a:gdLst/>
            <a:ahLst/>
            <a:cxnLst/>
            <a:rect r="r" b="b" t="t" l="l"/>
            <a:pathLst>
              <a:path h="7834379" w="7634959">
                <a:moveTo>
                  <a:pt x="0" y="0"/>
                </a:moveTo>
                <a:lnTo>
                  <a:pt x="7634958" y="0"/>
                </a:lnTo>
                <a:lnTo>
                  <a:pt x="7634958" y="7834379"/>
                </a:lnTo>
                <a:lnTo>
                  <a:pt x="0" y="78343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4176364">
            <a:off x="-4084727" y="8222639"/>
            <a:ext cx="8815232" cy="9045480"/>
          </a:xfrm>
          <a:custGeom>
            <a:avLst/>
            <a:gdLst/>
            <a:ahLst/>
            <a:cxnLst/>
            <a:rect r="r" b="b" t="t" l="l"/>
            <a:pathLst>
              <a:path h="9045480" w="8815232">
                <a:moveTo>
                  <a:pt x="0" y="0"/>
                </a:moveTo>
                <a:lnTo>
                  <a:pt x="8815232" y="0"/>
                </a:lnTo>
                <a:lnTo>
                  <a:pt x="8815232" y="9045481"/>
                </a:lnTo>
                <a:lnTo>
                  <a:pt x="0" y="9045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2293257" y="5931377"/>
            <a:ext cx="3903576" cy="556573"/>
            <a:chOff x="0" y="0"/>
            <a:chExt cx="1045231" cy="14902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45231" cy="149029"/>
            </a:xfrm>
            <a:custGeom>
              <a:avLst/>
              <a:gdLst/>
              <a:ahLst/>
              <a:cxnLst/>
              <a:rect r="r" b="b" t="t" l="l"/>
              <a:pathLst>
                <a:path h="149029" w="1045231">
                  <a:moveTo>
                    <a:pt x="35699" y="0"/>
                  </a:moveTo>
                  <a:lnTo>
                    <a:pt x="1009531" y="0"/>
                  </a:lnTo>
                  <a:cubicBezTo>
                    <a:pt x="1019000" y="0"/>
                    <a:pt x="1028080" y="3761"/>
                    <a:pt x="1034775" y="10456"/>
                  </a:cubicBezTo>
                  <a:cubicBezTo>
                    <a:pt x="1041470" y="17151"/>
                    <a:pt x="1045231" y="26231"/>
                    <a:pt x="1045231" y="35699"/>
                  </a:cubicBezTo>
                  <a:lnTo>
                    <a:pt x="1045231" y="113330"/>
                  </a:lnTo>
                  <a:cubicBezTo>
                    <a:pt x="1045231" y="122798"/>
                    <a:pt x="1041470" y="131878"/>
                    <a:pt x="1034775" y="138573"/>
                  </a:cubicBezTo>
                  <a:cubicBezTo>
                    <a:pt x="1028080" y="145268"/>
                    <a:pt x="1019000" y="149029"/>
                    <a:pt x="1009531" y="149029"/>
                  </a:cubicBezTo>
                  <a:lnTo>
                    <a:pt x="35699" y="149029"/>
                  </a:lnTo>
                  <a:cubicBezTo>
                    <a:pt x="26231" y="149029"/>
                    <a:pt x="17151" y="145268"/>
                    <a:pt x="10456" y="138573"/>
                  </a:cubicBezTo>
                  <a:cubicBezTo>
                    <a:pt x="3761" y="131878"/>
                    <a:pt x="0" y="122798"/>
                    <a:pt x="0" y="113330"/>
                  </a:cubicBezTo>
                  <a:lnTo>
                    <a:pt x="0" y="35699"/>
                  </a:lnTo>
                  <a:cubicBezTo>
                    <a:pt x="0" y="26231"/>
                    <a:pt x="3761" y="17151"/>
                    <a:pt x="10456" y="10456"/>
                  </a:cubicBezTo>
                  <a:cubicBezTo>
                    <a:pt x="17151" y="3761"/>
                    <a:pt x="26231" y="0"/>
                    <a:pt x="3569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045231" cy="1966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33"/>
                </a:lnSpc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Recrear el universo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416647" y="5933218"/>
            <a:ext cx="5447699" cy="556573"/>
            <a:chOff x="0" y="0"/>
            <a:chExt cx="1458689" cy="14902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58689" cy="149029"/>
            </a:xfrm>
            <a:custGeom>
              <a:avLst/>
              <a:gdLst/>
              <a:ahLst/>
              <a:cxnLst/>
              <a:rect r="r" b="b" t="t" l="l"/>
              <a:pathLst>
                <a:path h="149029" w="1458689">
                  <a:moveTo>
                    <a:pt x="25580" y="0"/>
                  </a:moveTo>
                  <a:lnTo>
                    <a:pt x="1433108" y="0"/>
                  </a:lnTo>
                  <a:cubicBezTo>
                    <a:pt x="1447236" y="0"/>
                    <a:pt x="1458689" y="11453"/>
                    <a:pt x="1458689" y="25580"/>
                  </a:cubicBezTo>
                  <a:lnTo>
                    <a:pt x="1458689" y="123449"/>
                  </a:lnTo>
                  <a:cubicBezTo>
                    <a:pt x="1458689" y="137576"/>
                    <a:pt x="1447236" y="149029"/>
                    <a:pt x="1433108" y="149029"/>
                  </a:cubicBezTo>
                  <a:lnTo>
                    <a:pt x="25580" y="149029"/>
                  </a:lnTo>
                  <a:cubicBezTo>
                    <a:pt x="11453" y="149029"/>
                    <a:pt x="0" y="137576"/>
                    <a:pt x="0" y="123449"/>
                  </a:cubicBezTo>
                  <a:lnTo>
                    <a:pt x="0" y="25580"/>
                  </a:lnTo>
                  <a:cubicBezTo>
                    <a:pt x="0" y="11453"/>
                    <a:pt x="11453" y="0"/>
                    <a:pt x="2558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458689" cy="1966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33"/>
                </a:lnSpc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Jugabilidad rica y estratégica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765828" y="5931377"/>
            <a:ext cx="4260294" cy="556573"/>
            <a:chOff x="0" y="0"/>
            <a:chExt cx="1140746" cy="14902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40746" cy="149029"/>
            </a:xfrm>
            <a:custGeom>
              <a:avLst/>
              <a:gdLst/>
              <a:ahLst/>
              <a:cxnLst/>
              <a:rect r="r" b="b" t="t" l="l"/>
              <a:pathLst>
                <a:path h="149029" w="1140746">
                  <a:moveTo>
                    <a:pt x="32710" y="0"/>
                  </a:moveTo>
                  <a:lnTo>
                    <a:pt x="1108036" y="0"/>
                  </a:lnTo>
                  <a:cubicBezTo>
                    <a:pt x="1116711" y="0"/>
                    <a:pt x="1125032" y="3446"/>
                    <a:pt x="1131166" y="9581"/>
                  </a:cubicBezTo>
                  <a:cubicBezTo>
                    <a:pt x="1137300" y="15715"/>
                    <a:pt x="1140746" y="24035"/>
                    <a:pt x="1140746" y="32710"/>
                  </a:cubicBezTo>
                  <a:lnTo>
                    <a:pt x="1140746" y="116319"/>
                  </a:lnTo>
                  <a:cubicBezTo>
                    <a:pt x="1140746" y="124994"/>
                    <a:pt x="1137300" y="133314"/>
                    <a:pt x="1131166" y="139449"/>
                  </a:cubicBezTo>
                  <a:cubicBezTo>
                    <a:pt x="1125032" y="145583"/>
                    <a:pt x="1116711" y="149029"/>
                    <a:pt x="1108036" y="149029"/>
                  </a:cubicBezTo>
                  <a:lnTo>
                    <a:pt x="32710" y="149029"/>
                  </a:lnTo>
                  <a:cubicBezTo>
                    <a:pt x="24035" y="149029"/>
                    <a:pt x="15715" y="145583"/>
                    <a:pt x="9581" y="139449"/>
                  </a:cubicBezTo>
                  <a:cubicBezTo>
                    <a:pt x="3446" y="133314"/>
                    <a:pt x="0" y="124994"/>
                    <a:pt x="0" y="116319"/>
                  </a:cubicBezTo>
                  <a:lnTo>
                    <a:pt x="0" y="32710"/>
                  </a:lnTo>
                  <a:cubicBezTo>
                    <a:pt x="0" y="24035"/>
                    <a:pt x="3446" y="15715"/>
                    <a:pt x="9581" y="9581"/>
                  </a:cubicBezTo>
                  <a:cubicBezTo>
                    <a:pt x="15715" y="3446"/>
                    <a:pt x="24035" y="0"/>
                    <a:pt x="3271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140746" cy="1966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33"/>
                </a:lnSpc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Implementar mecánicas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8319247" y="4222864"/>
            <a:ext cx="889040" cy="902163"/>
          </a:xfrm>
          <a:custGeom>
            <a:avLst/>
            <a:gdLst/>
            <a:ahLst/>
            <a:cxnLst/>
            <a:rect r="r" b="b" t="t" l="l"/>
            <a:pathLst>
              <a:path h="902163" w="889040">
                <a:moveTo>
                  <a:pt x="0" y="0"/>
                </a:moveTo>
                <a:lnTo>
                  <a:pt x="889040" y="0"/>
                </a:lnTo>
                <a:lnTo>
                  <a:pt x="889040" y="902163"/>
                </a:lnTo>
                <a:lnTo>
                  <a:pt x="0" y="9021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3660156" y="4090960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0"/>
                </a:lnTo>
                <a:lnTo>
                  <a:pt x="0" y="10525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5966511" y="182194"/>
            <a:ext cx="1690896" cy="1693012"/>
          </a:xfrm>
          <a:custGeom>
            <a:avLst/>
            <a:gdLst/>
            <a:ahLst/>
            <a:cxnLst/>
            <a:rect r="r" b="b" t="t" l="l"/>
            <a:pathLst>
              <a:path h="1693012" w="1690896">
                <a:moveTo>
                  <a:pt x="0" y="0"/>
                </a:moveTo>
                <a:lnTo>
                  <a:pt x="1690895" y="0"/>
                </a:lnTo>
                <a:lnTo>
                  <a:pt x="1690895" y="1693012"/>
                </a:lnTo>
                <a:lnTo>
                  <a:pt x="0" y="169301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760017" y="-12044846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85607" y="-3917030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343437" y="6155956"/>
            <a:ext cx="12691034" cy="0"/>
          </a:xfrm>
          <a:prstGeom prst="line">
            <a:avLst/>
          </a:prstGeom>
          <a:ln cap="flat" w="28575">
            <a:solidFill>
              <a:srgbClr val="FDFBF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2983811" y="5946615"/>
            <a:ext cx="420894" cy="42089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762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97790" y="4353662"/>
            <a:ext cx="1392935" cy="139293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7623"/>
                </a:lnSpc>
                <a:spcBef>
                  <a:spcPct val="0"/>
                </a:spcBef>
              </a:pPr>
              <a:r>
                <a:rPr lang="en-US" b="true" sz="5524" spc="541" strike="noStrike" u="none">
                  <a:solidFill>
                    <a:srgbClr val="100F0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27856" y="4353662"/>
            <a:ext cx="1392935" cy="139293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7623"/>
                </a:lnSpc>
                <a:spcBef>
                  <a:spcPct val="0"/>
                </a:spcBef>
              </a:pPr>
              <a:r>
                <a:rPr lang="en-US" b="true" sz="5524" spc="541" strike="noStrike" u="none">
                  <a:solidFill>
                    <a:srgbClr val="100F0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356928" y="4353662"/>
            <a:ext cx="1392935" cy="139293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7623"/>
                </a:lnSpc>
                <a:spcBef>
                  <a:spcPct val="0"/>
                </a:spcBef>
              </a:pPr>
              <a:r>
                <a:rPr lang="en-US" b="true" sz="5524" spc="541">
                  <a:solidFill>
                    <a:srgbClr val="100F0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3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286000" y="4353662"/>
            <a:ext cx="1392935" cy="1392935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7623"/>
                </a:lnSpc>
                <a:spcBef>
                  <a:spcPct val="0"/>
                </a:spcBef>
              </a:pPr>
              <a:r>
                <a:rPr lang="en-US" b="true" sz="5524" spc="541" strike="noStrike" u="none">
                  <a:solidFill>
                    <a:srgbClr val="100F0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4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913877" y="5946615"/>
            <a:ext cx="420894" cy="42089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  <a:ln cap="sq">
              <a:noFill/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762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845839" y="5946615"/>
            <a:ext cx="420894" cy="42089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762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777801" y="5946615"/>
            <a:ext cx="420894" cy="420894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  <a:ln cap="sq">
              <a:noFill/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7623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5966511" y="182194"/>
            <a:ext cx="1690896" cy="1693012"/>
          </a:xfrm>
          <a:custGeom>
            <a:avLst/>
            <a:gdLst/>
            <a:ahLst/>
            <a:cxnLst/>
            <a:rect r="r" b="b" t="t" l="l"/>
            <a:pathLst>
              <a:path h="1693012" w="1690896">
                <a:moveTo>
                  <a:pt x="0" y="0"/>
                </a:moveTo>
                <a:lnTo>
                  <a:pt x="1690895" y="0"/>
                </a:lnTo>
                <a:lnTo>
                  <a:pt x="1690895" y="1693012"/>
                </a:lnTo>
                <a:lnTo>
                  <a:pt x="0" y="16930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57045" y="1975118"/>
            <a:ext cx="7986955" cy="112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39"/>
              </a:lnSpc>
            </a:pPr>
            <a:r>
              <a:rPr lang="en-US" b="true" sz="6695" spc="65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SOBRE EL JUEGO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57045" y="3201707"/>
            <a:ext cx="12177055" cy="83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9"/>
              </a:lnSpc>
            </a:pPr>
            <a:r>
              <a:rPr lang="en-US" sz="2419" spc="237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Teniendo en cuenta todo lo que ofrece la saga, el juego será de la siguiente manera y tendrá: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848405" y="7031369"/>
            <a:ext cx="2691704" cy="1593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7"/>
              </a:lnSpc>
            </a:pPr>
            <a:r>
              <a:rPr lang="en-US" b="true" sz="1549" spc="151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Metroidvania</a:t>
            </a:r>
          </a:p>
          <a:p>
            <a:pPr algn="ctr">
              <a:lnSpc>
                <a:spcPts val="2137"/>
              </a:lnSpc>
            </a:pPr>
          </a:p>
          <a:p>
            <a:pPr algn="ctr" marL="334480" indent="-167240" lvl="1">
              <a:lnSpc>
                <a:spcPts val="2137"/>
              </a:lnSpc>
              <a:buFont typeface="Arial"/>
              <a:buChar char="•"/>
            </a:pPr>
            <a:r>
              <a:rPr lang="en-US" sz="1549" spc="151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Jugabilidad.</a:t>
            </a:r>
          </a:p>
          <a:p>
            <a:pPr algn="ctr" marL="334480" indent="-167240" lvl="1">
              <a:lnSpc>
                <a:spcPts val="2137"/>
              </a:lnSpc>
              <a:buFont typeface="Arial"/>
              <a:buChar char="•"/>
            </a:pPr>
            <a:r>
              <a:rPr lang="en-US" sz="1549" spc="151" u="none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Evitar confusiones.</a:t>
            </a:r>
          </a:p>
          <a:p>
            <a:pPr algn="ctr" marL="334480" indent="-167240" lvl="1">
              <a:lnSpc>
                <a:spcPts val="2137"/>
              </a:lnSpc>
              <a:buFont typeface="Arial"/>
              <a:buChar char="•"/>
            </a:pPr>
            <a:r>
              <a:rPr lang="en-US" sz="1549" spc="151" u="none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Facilidad en el gameplay.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38147" y="6529312"/>
            <a:ext cx="2912221" cy="376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5"/>
              </a:lnSpc>
            </a:pPr>
            <a:r>
              <a:rPr lang="en-US" b="true" sz="2279" spc="223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GÉNERO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778471" y="7031369"/>
            <a:ext cx="2691704" cy="2126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7"/>
              </a:lnSpc>
            </a:pPr>
            <a:r>
              <a:rPr lang="en-US" b="true" sz="1549" spc="151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Las tendrá todas:</a:t>
            </a:r>
          </a:p>
          <a:p>
            <a:pPr algn="ctr">
              <a:lnSpc>
                <a:spcPts val="2137"/>
              </a:lnSpc>
            </a:pPr>
          </a:p>
          <a:p>
            <a:pPr algn="ctr" marL="334480" indent="-167240" lvl="1">
              <a:lnSpc>
                <a:spcPts val="2137"/>
              </a:lnSpc>
              <a:buFont typeface="Arial"/>
              <a:buChar char="•"/>
            </a:pPr>
            <a:r>
              <a:rPr lang="en-US" sz="1549" spc="151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8 metales alománticos.</a:t>
            </a:r>
          </a:p>
          <a:p>
            <a:pPr algn="ctr" marL="334480" indent="-167240" lvl="1">
              <a:lnSpc>
                <a:spcPts val="2137"/>
              </a:lnSpc>
              <a:buFont typeface="Arial"/>
              <a:buChar char="•"/>
            </a:pPr>
            <a:r>
              <a:rPr lang="en-US" b="true" sz="1549" spc="151" u="none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4</a:t>
            </a:r>
            <a:r>
              <a:rPr lang="en-US" sz="1549" spc="151" u="none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 metales feruquímicos.</a:t>
            </a:r>
          </a:p>
          <a:p>
            <a:pPr algn="ctr" marL="334480" indent="-167240" lvl="1">
              <a:lnSpc>
                <a:spcPts val="2137"/>
              </a:lnSpc>
              <a:buFont typeface="Arial"/>
              <a:buChar char="•"/>
            </a:pPr>
            <a:r>
              <a:rPr lang="en-US" sz="1549" spc="151" u="none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7 metales hemalúrgicos.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955459" y="6529312"/>
            <a:ext cx="2276177" cy="376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5"/>
              </a:lnSpc>
            </a:pPr>
            <a:r>
              <a:rPr lang="en-US" b="true" sz="2279" spc="223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ARTES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710434" y="7031369"/>
            <a:ext cx="2691704" cy="1860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7"/>
              </a:lnSpc>
            </a:pPr>
            <a:r>
              <a:rPr lang="en-US" b="true" sz="1549" spc="151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Unity:</a:t>
            </a:r>
          </a:p>
          <a:p>
            <a:pPr algn="ctr">
              <a:lnSpc>
                <a:spcPts val="2137"/>
              </a:lnSpc>
            </a:pPr>
          </a:p>
          <a:p>
            <a:pPr algn="ctr" marL="334480" indent="-167240" lvl="1">
              <a:lnSpc>
                <a:spcPts val="2137"/>
              </a:lnSpc>
              <a:buFont typeface="Arial"/>
              <a:buChar char="•"/>
            </a:pPr>
            <a:r>
              <a:rPr lang="en-US" sz="1549" spc="151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Ayudas gráficas.</a:t>
            </a:r>
          </a:p>
          <a:p>
            <a:pPr algn="ctr" marL="334480" indent="-167240" lvl="1">
              <a:lnSpc>
                <a:spcPts val="2137"/>
              </a:lnSpc>
              <a:buFont typeface="Arial"/>
              <a:buChar char="•"/>
            </a:pPr>
            <a:r>
              <a:rPr lang="en-US" sz="1549" spc="151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Facilidad en el desarrollo.</a:t>
            </a:r>
          </a:p>
          <a:p>
            <a:pPr algn="ctr" marL="334480" indent="-167240" lvl="1">
              <a:lnSpc>
                <a:spcPts val="2137"/>
              </a:lnSpc>
              <a:buFont typeface="Arial"/>
              <a:buChar char="•"/>
            </a:pPr>
            <a:r>
              <a:rPr lang="en-US" sz="1549" spc="151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Familiaridad con el lenguaje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467286" y="6529312"/>
            <a:ext cx="3172220" cy="376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5"/>
              </a:lnSpc>
            </a:pPr>
            <a:r>
              <a:rPr lang="en-US" b="true" sz="2279" spc="223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MOTOR GRÁFICO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642396" y="7032555"/>
            <a:ext cx="2691704" cy="2126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7"/>
              </a:lnSpc>
            </a:pPr>
            <a:r>
              <a:rPr lang="en-US" b="true" sz="1549" spc="151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SQLite:</a:t>
            </a:r>
          </a:p>
          <a:p>
            <a:pPr algn="ctr">
              <a:lnSpc>
                <a:spcPts val="2137"/>
              </a:lnSpc>
            </a:pPr>
          </a:p>
          <a:p>
            <a:pPr algn="ctr" marL="334480" indent="-167240" lvl="1">
              <a:lnSpc>
                <a:spcPts val="2137"/>
              </a:lnSpc>
              <a:buFont typeface="Arial"/>
              <a:buChar char="•"/>
            </a:pPr>
            <a:r>
              <a:rPr lang="en-US" sz="1549" spc="151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Soporte desde Unity.</a:t>
            </a:r>
          </a:p>
          <a:p>
            <a:pPr algn="ctr" marL="334480" indent="-167240" lvl="1">
              <a:lnSpc>
                <a:spcPts val="2137"/>
              </a:lnSpc>
              <a:buFont typeface="Arial"/>
              <a:buChar char="•"/>
            </a:pPr>
            <a:r>
              <a:rPr lang="en-US" sz="1549" spc="151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Conocimiento de uso de consultas.</a:t>
            </a:r>
          </a:p>
          <a:p>
            <a:pPr algn="ctr" marL="334480" indent="-167240" lvl="1">
              <a:lnSpc>
                <a:spcPts val="2137"/>
              </a:lnSpc>
              <a:buFont typeface="Arial"/>
              <a:buChar char="•"/>
            </a:pPr>
            <a:r>
              <a:rPr lang="en-US" sz="1549" spc="151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Montado y puesta a punto rápida y sencilla.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723514" y="6529433"/>
            <a:ext cx="2610587" cy="376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5"/>
              </a:lnSpc>
            </a:pPr>
            <a:r>
              <a:rPr lang="en-US" b="true" sz="2279" spc="223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BASE DE DATOS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893475" y="3510391"/>
            <a:ext cx="9034431" cy="2808103"/>
            <a:chOff x="0" y="0"/>
            <a:chExt cx="1744696" cy="5422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179166" y="6572062"/>
            <a:ext cx="9034431" cy="2808103"/>
            <a:chOff x="0" y="0"/>
            <a:chExt cx="1744696" cy="5422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44696" cy="542290"/>
            </a:xfrm>
            <a:custGeom>
              <a:avLst/>
              <a:gdLst/>
              <a:ahLst/>
              <a:cxnLst/>
              <a:rect r="r" b="b" t="t" l="l"/>
              <a:pathLst>
                <a:path h="54229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233903" y="3510391"/>
            <a:ext cx="2803555" cy="2771696"/>
          </a:xfrm>
          <a:custGeom>
            <a:avLst/>
            <a:gdLst/>
            <a:ahLst/>
            <a:cxnLst/>
            <a:rect r="r" b="b" t="t" l="l"/>
            <a:pathLst>
              <a:path h="2771696" w="2803555">
                <a:moveTo>
                  <a:pt x="0" y="0"/>
                </a:moveTo>
                <a:lnTo>
                  <a:pt x="2803555" y="0"/>
                </a:lnTo>
                <a:lnTo>
                  <a:pt x="2803555" y="2771696"/>
                </a:lnTo>
                <a:lnTo>
                  <a:pt x="0" y="27716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414453" y="6572062"/>
            <a:ext cx="2812378" cy="2808103"/>
          </a:xfrm>
          <a:custGeom>
            <a:avLst/>
            <a:gdLst/>
            <a:ahLst/>
            <a:cxnLst/>
            <a:rect r="r" b="b" t="t" l="l"/>
            <a:pathLst>
              <a:path h="2808103" w="2812378">
                <a:moveTo>
                  <a:pt x="0" y="0"/>
                </a:moveTo>
                <a:lnTo>
                  <a:pt x="2812378" y="0"/>
                </a:lnTo>
                <a:lnTo>
                  <a:pt x="2812378" y="2808104"/>
                </a:lnTo>
                <a:lnTo>
                  <a:pt x="0" y="2808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MECÁNICAS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24667" y="4107352"/>
            <a:ext cx="8900334" cy="1707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b="true" sz="1981" spc="194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Alomancia:</a:t>
            </a: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 Quemar un metal y sacar su poder.</a:t>
            </a:r>
          </a:p>
          <a:p>
            <a:pPr algn="l">
              <a:lnSpc>
                <a:spcPts val="2734"/>
              </a:lnSpc>
            </a:pPr>
          </a:p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b="true" sz="1981" spc="194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Feruquimia:</a:t>
            </a: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 Almacenar un atributo para sacarlo más tarde.</a:t>
            </a:r>
          </a:p>
          <a:p>
            <a:pPr algn="l">
              <a:lnSpc>
                <a:spcPts val="2734"/>
              </a:lnSpc>
            </a:pPr>
          </a:p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b="true" sz="1981" spc="194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Hemalurgia:</a:t>
            </a: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 Acceder a mejoras al robárselas a otro.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10357" y="6828977"/>
            <a:ext cx="8512431" cy="2393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b="true" sz="1981" spc="194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Creación de viales:</a:t>
            </a: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 llenándolos de los metales que se necesiten.</a:t>
            </a:r>
          </a:p>
          <a:p>
            <a:pPr algn="l">
              <a:lnSpc>
                <a:spcPts val="2734"/>
              </a:lnSpc>
            </a:pPr>
          </a:p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b="true" sz="1981" spc="194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Cadmíneas:</a:t>
            </a: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 Plantas que prohiben el paso hasta conseguir un poder en específico. </a:t>
            </a:r>
          </a:p>
          <a:p>
            <a:pPr algn="l">
              <a:lnSpc>
                <a:spcPts val="2734"/>
              </a:lnSpc>
            </a:pPr>
          </a:p>
          <a:p>
            <a:pPr algn="l"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b="true" sz="1981" spc="194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Enemigos:</a:t>
            </a: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 que frenarán el avance del jugador.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966511" y="182194"/>
            <a:ext cx="1690896" cy="1693012"/>
          </a:xfrm>
          <a:custGeom>
            <a:avLst/>
            <a:gdLst/>
            <a:ahLst/>
            <a:cxnLst/>
            <a:rect r="r" b="b" t="t" l="l"/>
            <a:pathLst>
              <a:path h="1693012" w="1690896">
                <a:moveTo>
                  <a:pt x="0" y="0"/>
                </a:moveTo>
                <a:lnTo>
                  <a:pt x="1690895" y="0"/>
                </a:lnTo>
                <a:lnTo>
                  <a:pt x="1690895" y="1693012"/>
                </a:lnTo>
                <a:lnTo>
                  <a:pt x="0" y="16930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407869">
            <a:off x="7589602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966511" y="182194"/>
            <a:ext cx="1690896" cy="1693012"/>
          </a:xfrm>
          <a:custGeom>
            <a:avLst/>
            <a:gdLst/>
            <a:ahLst/>
            <a:cxnLst/>
            <a:rect r="r" b="b" t="t" l="l"/>
            <a:pathLst>
              <a:path h="1693012" w="1690896">
                <a:moveTo>
                  <a:pt x="0" y="0"/>
                </a:moveTo>
                <a:lnTo>
                  <a:pt x="1690895" y="0"/>
                </a:lnTo>
                <a:lnTo>
                  <a:pt x="1690895" y="1693012"/>
                </a:lnTo>
                <a:lnTo>
                  <a:pt x="0" y="16930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41457" y="1353561"/>
            <a:ext cx="4308794" cy="4308794"/>
          </a:xfrm>
          <a:custGeom>
            <a:avLst/>
            <a:gdLst/>
            <a:ahLst/>
            <a:cxnLst/>
            <a:rect r="r" b="b" t="t" l="l"/>
            <a:pathLst>
              <a:path h="4308794" w="4308794">
                <a:moveTo>
                  <a:pt x="0" y="0"/>
                </a:moveTo>
                <a:lnTo>
                  <a:pt x="4308794" y="0"/>
                </a:lnTo>
                <a:lnTo>
                  <a:pt x="4308794" y="4308794"/>
                </a:lnTo>
                <a:lnTo>
                  <a:pt x="0" y="43087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979206" y="1353561"/>
            <a:ext cx="4308794" cy="4308794"/>
          </a:xfrm>
          <a:custGeom>
            <a:avLst/>
            <a:gdLst/>
            <a:ahLst/>
            <a:cxnLst/>
            <a:rect r="r" b="b" t="t" l="l"/>
            <a:pathLst>
              <a:path h="4308794" w="4308794">
                <a:moveTo>
                  <a:pt x="0" y="0"/>
                </a:moveTo>
                <a:lnTo>
                  <a:pt x="4308794" y="0"/>
                </a:lnTo>
                <a:lnTo>
                  <a:pt x="4308794" y="4308794"/>
                </a:lnTo>
                <a:lnTo>
                  <a:pt x="0" y="43087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882773" y="6829970"/>
            <a:ext cx="1942664" cy="2428330"/>
          </a:xfrm>
          <a:custGeom>
            <a:avLst/>
            <a:gdLst/>
            <a:ahLst/>
            <a:cxnLst/>
            <a:rect r="r" b="b" t="t" l="l"/>
            <a:pathLst>
              <a:path h="2428330" w="1942664">
                <a:moveTo>
                  <a:pt x="0" y="0"/>
                </a:moveTo>
                <a:lnTo>
                  <a:pt x="1942664" y="0"/>
                </a:lnTo>
                <a:lnTo>
                  <a:pt x="1942664" y="2428330"/>
                </a:lnTo>
                <a:lnTo>
                  <a:pt x="0" y="24283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569646" y="6766609"/>
            <a:ext cx="2491691" cy="2491691"/>
          </a:xfrm>
          <a:custGeom>
            <a:avLst/>
            <a:gdLst/>
            <a:ahLst/>
            <a:cxnLst/>
            <a:rect r="r" b="b" t="t" l="l"/>
            <a:pathLst>
              <a:path h="2491691" w="2491691">
                <a:moveTo>
                  <a:pt x="0" y="0"/>
                </a:moveTo>
                <a:lnTo>
                  <a:pt x="2491691" y="0"/>
                </a:lnTo>
                <a:lnTo>
                  <a:pt x="2491691" y="2491691"/>
                </a:lnTo>
                <a:lnTo>
                  <a:pt x="0" y="24916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91002" y="2090908"/>
            <a:ext cx="5724712" cy="1703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12"/>
              </a:lnSpc>
            </a:pPr>
            <a:r>
              <a:rPr lang="en-US" b="true" sz="6297" spc="617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ENEMIGOS Y JEFES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91002" y="4270694"/>
            <a:ext cx="7893360" cy="173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b="true" sz="2533" spc="248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Jefes:</a:t>
            </a:r>
          </a:p>
          <a:p>
            <a:pPr algn="l" marL="547073" indent="-273537" lvl="1">
              <a:lnSpc>
                <a:spcPts val="3496"/>
              </a:lnSpc>
              <a:buFont typeface="Arial"/>
              <a:buChar char="•"/>
            </a:pPr>
            <a:r>
              <a:rPr lang="en-US" sz="2533" i="true" spc="248" u="none">
                <a:solidFill>
                  <a:srgbClr val="F2F4F5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Koloss:</a:t>
            </a:r>
            <a:r>
              <a:rPr lang="en-US" sz="2533" spc="248" u="none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 Gigantes violentos.</a:t>
            </a:r>
          </a:p>
          <a:p>
            <a:pPr algn="l" marL="547073" indent="-273537" lvl="1">
              <a:lnSpc>
                <a:spcPts val="3496"/>
              </a:lnSpc>
              <a:buFont typeface="Arial"/>
              <a:buChar char="•"/>
            </a:pPr>
            <a:r>
              <a:rPr lang="en-US" sz="2533" i="true" spc="248" u="none">
                <a:solidFill>
                  <a:srgbClr val="F2F4F5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Inquisidores de acero:</a:t>
            </a:r>
            <a:r>
              <a:rPr lang="en-US" sz="2533" spc="248" u="none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 enemigos temibles y poderosos.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91002" y="6530656"/>
            <a:ext cx="7893360" cy="173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sz="2533" spc="248" b="true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Enemigos:</a:t>
            </a:r>
          </a:p>
          <a:p>
            <a:pPr algn="l" marL="547073" indent="-273537" lvl="1">
              <a:lnSpc>
                <a:spcPts val="3496"/>
              </a:lnSpc>
              <a:buFont typeface="Arial"/>
              <a:buChar char="•"/>
            </a:pPr>
            <a:r>
              <a:rPr lang="en-US" sz="2533" i="true" spc="248">
                <a:solidFill>
                  <a:srgbClr val="F2F4F5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Sanguijuelas y Violentos:</a:t>
            </a:r>
            <a:r>
              <a:rPr lang="en-US" sz="2533" spc="248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 brumosos de uno de los 17 metales, pero con probabilidades.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9045">
            <a:off x="-402841" y="5307804"/>
            <a:ext cx="18804424" cy="8068807"/>
          </a:xfrm>
          <a:custGeom>
            <a:avLst/>
            <a:gdLst/>
            <a:ahLst/>
            <a:cxnLst/>
            <a:rect r="r" b="b" t="t" l="l"/>
            <a:pathLst>
              <a:path h="8068807" w="18804424">
                <a:moveTo>
                  <a:pt x="0" y="0"/>
                </a:moveTo>
                <a:lnTo>
                  <a:pt x="18804424" y="0"/>
                </a:lnTo>
                <a:lnTo>
                  <a:pt x="18804424" y="8068808"/>
                </a:lnTo>
                <a:lnTo>
                  <a:pt x="0" y="8068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1900353" y="3653528"/>
            <a:ext cx="4113179" cy="5112057"/>
            <a:chOff x="0" y="0"/>
            <a:chExt cx="1279723" cy="15905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79723" cy="1590502"/>
            </a:xfrm>
            <a:custGeom>
              <a:avLst/>
              <a:gdLst/>
              <a:ahLst/>
              <a:cxnLst/>
              <a:rect r="r" b="b" t="t" l="l"/>
              <a:pathLst>
                <a:path h="1590502" w="1279723">
                  <a:moveTo>
                    <a:pt x="1882" y="0"/>
                  </a:moveTo>
                  <a:lnTo>
                    <a:pt x="1277841" y="0"/>
                  </a:lnTo>
                  <a:cubicBezTo>
                    <a:pt x="1278880" y="0"/>
                    <a:pt x="1279723" y="843"/>
                    <a:pt x="1279723" y="1882"/>
                  </a:cubicBezTo>
                  <a:lnTo>
                    <a:pt x="1279723" y="1588619"/>
                  </a:lnTo>
                  <a:cubicBezTo>
                    <a:pt x="1279723" y="1589659"/>
                    <a:pt x="1278880" y="1590502"/>
                    <a:pt x="1277841" y="1590502"/>
                  </a:cubicBezTo>
                  <a:lnTo>
                    <a:pt x="1882" y="1590502"/>
                  </a:lnTo>
                  <a:cubicBezTo>
                    <a:pt x="1383" y="1590502"/>
                    <a:pt x="904" y="1590303"/>
                    <a:pt x="551" y="1589950"/>
                  </a:cubicBezTo>
                  <a:cubicBezTo>
                    <a:pt x="198" y="1589597"/>
                    <a:pt x="0" y="1589119"/>
                    <a:pt x="0" y="1588619"/>
                  </a:cubicBezTo>
                  <a:lnTo>
                    <a:pt x="0" y="1882"/>
                  </a:lnTo>
                  <a:cubicBezTo>
                    <a:pt x="0" y="843"/>
                    <a:pt x="843" y="0"/>
                    <a:pt x="1882" y="0"/>
                  </a:cubicBezTo>
                  <a:close/>
                </a:path>
              </a:pathLst>
            </a:custGeom>
            <a:solidFill>
              <a:srgbClr val="1A1A1A"/>
            </a:solidFill>
            <a:ln w="38100" cap="sq">
              <a:solidFill>
                <a:srgbClr val="FFFBFB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279723" cy="16476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095033" y="3653528"/>
            <a:ext cx="4113179" cy="5112057"/>
            <a:chOff x="0" y="0"/>
            <a:chExt cx="1279723" cy="15905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9723" cy="1590502"/>
            </a:xfrm>
            <a:custGeom>
              <a:avLst/>
              <a:gdLst/>
              <a:ahLst/>
              <a:cxnLst/>
              <a:rect r="r" b="b" t="t" l="l"/>
              <a:pathLst>
                <a:path h="1590502" w="1279723">
                  <a:moveTo>
                    <a:pt x="1882" y="0"/>
                  </a:moveTo>
                  <a:lnTo>
                    <a:pt x="1277841" y="0"/>
                  </a:lnTo>
                  <a:cubicBezTo>
                    <a:pt x="1278880" y="0"/>
                    <a:pt x="1279723" y="843"/>
                    <a:pt x="1279723" y="1882"/>
                  </a:cubicBezTo>
                  <a:lnTo>
                    <a:pt x="1279723" y="1588619"/>
                  </a:lnTo>
                  <a:cubicBezTo>
                    <a:pt x="1279723" y="1589659"/>
                    <a:pt x="1278880" y="1590502"/>
                    <a:pt x="1277841" y="1590502"/>
                  </a:cubicBezTo>
                  <a:lnTo>
                    <a:pt x="1882" y="1590502"/>
                  </a:lnTo>
                  <a:cubicBezTo>
                    <a:pt x="1383" y="1590502"/>
                    <a:pt x="904" y="1590303"/>
                    <a:pt x="551" y="1589950"/>
                  </a:cubicBezTo>
                  <a:cubicBezTo>
                    <a:pt x="198" y="1589597"/>
                    <a:pt x="0" y="1589119"/>
                    <a:pt x="0" y="1588619"/>
                  </a:cubicBezTo>
                  <a:lnTo>
                    <a:pt x="0" y="1882"/>
                  </a:lnTo>
                  <a:cubicBezTo>
                    <a:pt x="0" y="843"/>
                    <a:pt x="843" y="0"/>
                    <a:pt x="1882" y="0"/>
                  </a:cubicBezTo>
                  <a:close/>
                </a:path>
              </a:pathLst>
            </a:custGeom>
            <a:solidFill>
              <a:srgbClr val="1A1A1A"/>
            </a:solidFill>
            <a:ln w="38100" cap="sq">
              <a:solidFill>
                <a:srgbClr val="FFFBFB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279723" cy="16476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289311" y="3653528"/>
            <a:ext cx="4113179" cy="5112057"/>
            <a:chOff x="0" y="0"/>
            <a:chExt cx="1279723" cy="15905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9723" cy="1590502"/>
            </a:xfrm>
            <a:custGeom>
              <a:avLst/>
              <a:gdLst/>
              <a:ahLst/>
              <a:cxnLst/>
              <a:rect r="r" b="b" t="t" l="l"/>
              <a:pathLst>
                <a:path h="1590502" w="1279723">
                  <a:moveTo>
                    <a:pt x="1882" y="0"/>
                  </a:moveTo>
                  <a:lnTo>
                    <a:pt x="1277841" y="0"/>
                  </a:lnTo>
                  <a:cubicBezTo>
                    <a:pt x="1278880" y="0"/>
                    <a:pt x="1279723" y="843"/>
                    <a:pt x="1279723" y="1882"/>
                  </a:cubicBezTo>
                  <a:lnTo>
                    <a:pt x="1279723" y="1588619"/>
                  </a:lnTo>
                  <a:cubicBezTo>
                    <a:pt x="1279723" y="1589659"/>
                    <a:pt x="1278880" y="1590502"/>
                    <a:pt x="1277841" y="1590502"/>
                  </a:cubicBezTo>
                  <a:lnTo>
                    <a:pt x="1882" y="1590502"/>
                  </a:lnTo>
                  <a:cubicBezTo>
                    <a:pt x="1383" y="1590502"/>
                    <a:pt x="904" y="1590303"/>
                    <a:pt x="551" y="1589950"/>
                  </a:cubicBezTo>
                  <a:cubicBezTo>
                    <a:pt x="198" y="1589597"/>
                    <a:pt x="0" y="1589119"/>
                    <a:pt x="0" y="1588619"/>
                  </a:cubicBezTo>
                  <a:lnTo>
                    <a:pt x="0" y="1882"/>
                  </a:lnTo>
                  <a:cubicBezTo>
                    <a:pt x="0" y="843"/>
                    <a:pt x="843" y="0"/>
                    <a:pt x="1882" y="0"/>
                  </a:cubicBezTo>
                  <a:close/>
                </a:path>
              </a:pathLst>
            </a:custGeom>
            <a:solidFill>
              <a:srgbClr val="1A1A1A"/>
            </a:solidFill>
            <a:ln w="38100" cap="sq">
              <a:solidFill>
                <a:srgbClr val="FFFBFB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279723" cy="16476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732628" y="4016965"/>
            <a:ext cx="1211702" cy="1322294"/>
          </a:xfrm>
          <a:custGeom>
            <a:avLst/>
            <a:gdLst/>
            <a:ahLst/>
            <a:cxnLst/>
            <a:rect r="r" b="b" t="t" l="l"/>
            <a:pathLst>
              <a:path h="1322294" w="1211702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563658" y="4016965"/>
            <a:ext cx="1160684" cy="1393835"/>
          </a:xfrm>
          <a:custGeom>
            <a:avLst/>
            <a:gdLst/>
            <a:ahLst/>
            <a:cxnLst/>
            <a:rect r="r" b="b" t="t" l="l"/>
            <a:pathLst>
              <a:path h="1393835" w="1160684">
                <a:moveTo>
                  <a:pt x="0" y="0"/>
                </a:moveTo>
                <a:lnTo>
                  <a:pt x="1160684" y="0"/>
                </a:lnTo>
                <a:lnTo>
                  <a:pt x="1160684" y="1393835"/>
                </a:lnTo>
                <a:lnTo>
                  <a:pt x="0" y="13938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272985" y="3986188"/>
            <a:ext cx="1353071" cy="1353071"/>
          </a:xfrm>
          <a:custGeom>
            <a:avLst/>
            <a:gdLst/>
            <a:ahLst/>
            <a:cxnLst/>
            <a:rect r="r" b="b" t="t" l="l"/>
            <a:pathLst>
              <a:path h="1353071" w="1353071">
                <a:moveTo>
                  <a:pt x="0" y="0"/>
                </a:moveTo>
                <a:lnTo>
                  <a:pt x="1353071" y="0"/>
                </a:lnTo>
                <a:lnTo>
                  <a:pt x="1353071" y="1353071"/>
                </a:lnTo>
                <a:lnTo>
                  <a:pt x="0" y="13530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343797" y="1155414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CONCLUSIONES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74589" y="6343200"/>
            <a:ext cx="3542623" cy="86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Fidelidad a la saga pero amoldado a un videojuego con limitaciones de inputs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81455" y="6490838"/>
            <a:ext cx="3542623" cy="570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Mucho abarcar,</a:t>
            </a:r>
          </a:p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poco apretar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178209" y="6343200"/>
            <a:ext cx="3542623" cy="86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Todas las mecánicas que se planteó añadir se han logrado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966511" y="182194"/>
            <a:ext cx="1690896" cy="1693012"/>
          </a:xfrm>
          <a:custGeom>
            <a:avLst/>
            <a:gdLst/>
            <a:ahLst/>
            <a:cxnLst/>
            <a:rect r="r" b="b" t="t" l="l"/>
            <a:pathLst>
              <a:path h="1693012" w="1690896">
                <a:moveTo>
                  <a:pt x="0" y="0"/>
                </a:moveTo>
                <a:lnTo>
                  <a:pt x="1690895" y="0"/>
                </a:lnTo>
                <a:lnTo>
                  <a:pt x="1690895" y="1693012"/>
                </a:lnTo>
                <a:lnTo>
                  <a:pt x="0" y="169301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F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580377">
            <a:off x="9161036" y="-10318990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61733" y="2105045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MUCHAS GRACIAS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966511" y="182194"/>
            <a:ext cx="1690896" cy="1693012"/>
          </a:xfrm>
          <a:custGeom>
            <a:avLst/>
            <a:gdLst/>
            <a:ahLst/>
            <a:cxnLst/>
            <a:rect r="r" b="b" t="t" l="l"/>
            <a:pathLst>
              <a:path h="1693012" w="1690896">
                <a:moveTo>
                  <a:pt x="0" y="0"/>
                </a:moveTo>
                <a:lnTo>
                  <a:pt x="1690895" y="0"/>
                </a:lnTo>
                <a:lnTo>
                  <a:pt x="1690895" y="1693012"/>
                </a:lnTo>
                <a:lnTo>
                  <a:pt x="0" y="16930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DAGpxVAU-aI</dc:identifier>
  <dcterms:modified xsi:type="dcterms:W3CDTF">2011-08-01T06:04:30Z</dcterms:modified>
  <cp:revision>1</cp:revision>
  <dc:title>Presentación Proyecto Final</dc:title>
</cp:coreProperties>
</file>