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7" d="100"/>
          <a:sy n="77" d="100"/>
        </p:scale>
        <p:origin x="677" y="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B501A-4FB8-46B7-903C-4E6570C1B4E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DE7F414-AB38-4C34-B0CC-221D7D5E3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8650358-DC31-4980-B43D-28574507F9C5}"/>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29B71020-F69D-4E39-B424-E7A4B75F2C4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835FAE6-A1F5-44F6-A6BC-B4E4EBB63EA2}"/>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20630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B471E-FBEA-47F5-B01D-57783AF8A87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7EB27E4-2C33-4515-A25F-8D559E7741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1040CF4-0174-4577-8BF5-8108B82003EB}"/>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DAD84F78-0F0B-4DD5-B330-EECF0153E8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831BABD-F6B7-4C17-AAA7-0588C236562B}"/>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130164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7ADB906-5DB2-460B-8108-E741CDD82A3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59D9BEA-F2C3-4692-83DB-C32BB6989B7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195641-9202-4424-BDDF-1733EF7010E3}"/>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F80C71E2-9FD2-46A0-A2FF-656CF02C5D7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E06998C-6056-4EC0-8C00-7DE3BC5D6C7E}"/>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350110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3318A-8711-4343-97FD-ABE7E9BBE47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AC9D718-DAC4-4E1C-B24F-7BB628196D4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BC93A7-1CCA-40BE-A1A5-74DA96FAA24A}"/>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83D02F20-9542-4151-8EF2-D4F02205283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643EEFD-5A0F-4698-A336-B5D34A944274}"/>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150246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09817-9D53-4842-905A-4FCE6ACE394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AB2C98-43AE-4ACB-B700-8F470B5AD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E829DD8-CC1B-474F-BE14-F2C9A78B2FE3}"/>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EEBCCE42-76F5-4B01-8A14-F593037C526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2E22D1F-7EA8-42DE-B643-EB5A193AE31D}"/>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1179171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05F68-6068-4EA0-AE38-AB4FEFB466C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D805741-F225-4813-A762-CBFAF5B7494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4F162C8-0297-4408-A83F-4DADFA2C470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BBF574A1-17D7-46A2-A336-B7E263193C8C}"/>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6" name="Marcador de pie de página 5">
            <a:extLst>
              <a:ext uri="{FF2B5EF4-FFF2-40B4-BE49-F238E27FC236}">
                <a16:creationId xmlns:a16="http://schemas.microsoft.com/office/drawing/2014/main" id="{865DAACD-A729-4408-8877-89C3D961A2D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6504A20-D861-4A47-8FA7-665B8BA18F76}"/>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108427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1C357-F709-4A70-B081-493174D3103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8E172FA-8B4B-42EE-A4AB-B90EFB005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49B669B-FD1F-4E7C-BA85-71821F6D8F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85804DA-03CE-47B2-874C-A76608E38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73B0C3E-7317-4097-93CE-226EF4A9E9A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7A3EC5AF-838F-4C59-95CB-BD805462E2FB}"/>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8" name="Marcador de pie de página 7">
            <a:extLst>
              <a:ext uri="{FF2B5EF4-FFF2-40B4-BE49-F238E27FC236}">
                <a16:creationId xmlns:a16="http://schemas.microsoft.com/office/drawing/2014/main" id="{25E12057-8DCB-4831-91D2-B00C5428EEF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46217FB-EA74-4CB1-A4B5-0908E252C3B9}"/>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279493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FC79F-3847-4963-8CE7-18850947AF7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B1B54F6-845C-42E5-92D1-4FD6BE21FA9F}"/>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4" name="Marcador de pie de página 3">
            <a:extLst>
              <a:ext uri="{FF2B5EF4-FFF2-40B4-BE49-F238E27FC236}">
                <a16:creationId xmlns:a16="http://schemas.microsoft.com/office/drawing/2014/main" id="{70DCF561-D8E0-4593-9975-6A8759FEB2D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43FB8EB-C143-456D-9A02-786464BA649E}"/>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218038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4367DAB-00F3-43FE-A17A-6B0C5E221D83}"/>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3" name="Marcador de pie de página 2">
            <a:extLst>
              <a:ext uri="{FF2B5EF4-FFF2-40B4-BE49-F238E27FC236}">
                <a16:creationId xmlns:a16="http://schemas.microsoft.com/office/drawing/2014/main" id="{01CE7ABB-FD45-48CC-B9AD-3B3C00AD550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438313B7-4667-4FE9-8BA0-6D5CC9A76B1E}"/>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355114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B0D91-D087-4303-8D9F-60F5BFBE84D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AB7672B-7450-4CC6-8B7B-B094CA8DD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5BF6B82-28FB-4839-9F4A-320AD1F16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BBE682-EAEE-484B-84A8-36BF68892DA0}"/>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6" name="Marcador de pie de página 5">
            <a:extLst>
              <a:ext uri="{FF2B5EF4-FFF2-40B4-BE49-F238E27FC236}">
                <a16:creationId xmlns:a16="http://schemas.microsoft.com/office/drawing/2014/main" id="{7EC867C2-F9E2-4282-BD91-2837957C374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353B3D7-A268-41C6-80A7-FB949F4A574F}"/>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97123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D3319-F307-43F4-817F-59ED5C9FBB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6B071DB-A2DF-4E04-A4B3-22370318A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BA8ECB4-C9F7-4FF8-8CC4-DFE6416D9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BBDE08-19FF-455B-9212-EF8BF0EC5BEF}"/>
              </a:ext>
            </a:extLst>
          </p:cNvPr>
          <p:cNvSpPr>
            <a:spLocks noGrp="1"/>
          </p:cNvSpPr>
          <p:nvPr>
            <p:ph type="dt" sz="half" idx="10"/>
          </p:nvPr>
        </p:nvSpPr>
        <p:spPr/>
        <p:txBody>
          <a:bodyPr/>
          <a:lstStyle/>
          <a:p>
            <a:fld id="{685BFDA6-9A42-4506-A60C-B7E95EA359B7}" type="datetimeFigureOut">
              <a:rPr lang="es-MX" smtClean="0"/>
              <a:t>22/01/2024</a:t>
            </a:fld>
            <a:endParaRPr lang="es-MX"/>
          </a:p>
        </p:txBody>
      </p:sp>
      <p:sp>
        <p:nvSpPr>
          <p:cNvPr id="6" name="Marcador de pie de página 5">
            <a:extLst>
              <a:ext uri="{FF2B5EF4-FFF2-40B4-BE49-F238E27FC236}">
                <a16:creationId xmlns:a16="http://schemas.microsoft.com/office/drawing/2014/main" id="{7B3CB748-697B-4D07-B372-3B12053008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DCF3573-C812-429F-B132-0D2FF191F358}"/>
              </a:ext>
            </a:extLst>
          </p:cNvPr>
          <p:cNvSpPr>
            <a:spLocks noGrp="1"/>
          </p:cNvSpPr>
          <p:nvPr>
            <p:ph type="sldNum" sz="quarter" idx="12"/>
          </p:nvPr>
        </p:nvSpPr>
        <p:spPr/>
        <p:txBody>
          <a:bodyPr/>
          <a:lstStyle/>
          <a:p>
            <a:fld id="{823115BA-0816-42C4-BED9-13D5B75E2F3E}" type="slidenum">
              <a:rPr lang="es-MX" smtClean="0"/>
              <a:t>‹Nº›</a:t>
            </a:fld>
            <a:endParaRPr lang="es-MX"/>
          </a:p>
        </p:txBody>
      </p:sp>
    </p:spTree>
    <p:extLst>
      <p:ext uri="{BB962C8B-B14F-4D97-AF65-F5344CB8AC3E}">
        <p14:creationId xmlns:p14="http://schemas.microsoft.com/office/powerpoint/2010/main" val="944245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9285C59-25FB-4275-860B-D54608C31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8177D1B-7725-48D5-83BA-6947B63BF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7969D9B-6CCE-491B-9513-8730507F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BFDA6-9A42-4506-A60C-B7E95EA359B7}" type="datetimeFigureOut">
              <a:rPr lang="es-MX" smtClean="0"/>
              <a:t>22/01/2024</a:t>
            </a:fld>
            <a:endParaRPr lang="es-MX"/>
          </a:p>
        </p:txBody>
      </p:sp>
      <p:sp>
        <p:nvSpPr>
          <p:cNvPr id="5" name="Marcador de pie de página 4">
            <a:extLst>
              <a:ext uri="{FF2B5EF4-FFF2-40B4-BE49-F238E27FC236}">
                <a16:creationId xmlns:a16="http://schemas.microsoft.com/office/drawing/2014/main" id="{3F9B8588-E34B-4DEC-A800-F4E4A7331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B089E03-62A1-4647-BC26-9F90824D5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15BA-0816-42C4-BED9-13D5B75E2F3E}" type="slidenum">
              <a:rPr lang="es-MX" smtClean="0"/>
              <a:t>‹Nº›</a:t>
            </a:fld>
            <a:endParaRPr lang="es-MX"/>
          </a:p>
        </p:txBody>
      </p:sp>
    </p:spTree>
    <p:extLst>
      <p:ext uri="{BB962C8B-B14F-4D97-AF65-F5344CB8AC3E}">
        <p14:creationId xmlns:p14="http://schemas.microsoft.com/office/powerpoint/2010/main" val="6284296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malavida.com/en/soft/windows-1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alavida.com/es/soft/microsoft-word/"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malavida.com/es/soft/microsoft-exce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malavida.com/en/soft/windows-1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lavida.com/es/soft/windows-10/q/como-activar-el-modo-oscuro-en-windows-10.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995C-6939-4649-A5F0-97BBBF5254B5}"/>
              </a:ext>
            </a:extLst>
          </p:cNvPr>
          <p:cNvSpPr>
            <a:spLocks noGrp="1"/>
          </p:cNvSpPr>
          <p:nvPr>
            <p:ph type="ctrTitle"/>
          </p:nvPr>
        </p:nvSpPr>
        <p:spPr>
          <a:xfrm>
            <a:off x="2739770" y="0"/>
            <a:ext cx="6874686" cy="4903763"/>
          </a:xfrm>
        </p:spPr>
        <p:txBody>
          <a:bodyPr>
            <a:normAutofit/>
          </a:bodyPr>
          <a:lstStyle/>
          <a:p>
            <a:pPr algn="r"/>
            <a:r>
              <a:rPr lang="es-MX" sz="7000" dirty="0">
                <a:effectLst/>
                <a:latin typeface="Times New Roman" panose="02020603050405020304" pitchFamily="18" charset="0"/>
                <a:ea typeface="Century Gothic" panose="020B0502020202020204" pitchFamily="34" charset="0"/>
                <a:cs typeface="Times New Roman" panose="02020603050405020304" pitchFamily="18" charset="0"/>
              </a:rPr>
              <a:t>Tipos de Windows</a:t>
            </a:r>
            <a:br>
              <a:rPr lang="es-MX" sz="7000" dirty="0">
                <a:effectLst/>
                <a:latin typeface="Century Gothic" panose="020B0502020202020204" pitchFamily="34" charset="0"/>
                <a:ea typeface="Century Gothic" panose="020B0502020202020204" pitchFamily="34" charset="0"/>
                <a:cs typeface="Times New Roman" panose="02020603050405020304" pitchFamily="18" charset="0"/>
              </a:rPr>
            </a:br>
            <a:endParaRPr lang="es-MX" sz="7000" dirty="0"/>
          </a:p>
        </p:txBody>
      </p:sp>
    </p:spTree>
    <p:extLst>
      <p:ext uri="{BB962C8B-B14F-4D97-AF65-F5344CB8AC3E}">
        <p14:creationId xmlns:p14="http://schemas.microsoft.com/office/powerpoint/2010/main" val="339543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Graphic 6" descr="Browser Window">
            <a:extLst>
              <a:ext uri="{FF2B5EF4-FFF2-40B4-BE49-F238E27FC236}">
                <a16:creationId xmlns:a16="http://schemas.microsoft.com/office/drawing/2014/main" id="{8E46CBE1-ACCD-EC0E-3D45-AA5F8F3841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5087C770-C887-4BAD-ADE5-F56904FEFC23}"/>
              </a:ext>
            </a:extLst>
          </p:cNvPr>
          <p:cNvSpPr>
            <a:spLocks noGrp="1"/>
          </p:cNvSpPr>
          <p:nvPr>
            <p:ph idx="1"/>
          </p:nvPr>
        </p:nvSpPr>
        <p:spPr>
          <a:xfrm>
            <a:off x="6527800" y="1909192"/>
            <a:ext cx="4713997" cy="3647710"/>
          </a:xfrm>
        </p:spPr>
        <p:txBody>
          <a:bodyPr>
            <a:normAutofit/>
          </a:bodyPr>
          <a:lstStyle/>
          <a:p>
            <a:r>
              <a:rPr lang="es-MX" sz="800">
                <a:solidFill>
                  <a:schemeClr val="bg1"/>
                </a:solidFill>
                <a:effectLst/>
                <a:latin typeface="Trebuchet MS" panose="020B0603020202020204" pitchFamily="34" charset="0"/>
                <a:ea typeface="Times New Roman" panose="02020603050405020304" pitchFamily="18" charset="0"/>
              </a:rPr>
              <a:t>Windows 11 (2021) Finalmente, llegamos a </a:t>
            </a:r>
            <a:r>
              <a:rPr lang="es-MX" sz="800" u="sng">
                <a:solidFill>
                  <a:schemeClr val="bg1"/>
                </a:solidFill>
                <a:effectLst/>
                <a:latin typeface="Trebuchet MS" panose="020B0603020202020204" pitchFamily="34" charset="0"/>
                <a:ea typeface="Times New Roman" panose="02020603050405020304" pitchFamily="18" charset="0"/>
                <a:hlinkClick r:id="rId4" tooltip="Windows 11"/>
              </a:rPr>
              <a:t>Windows 11</a:t>
            </a:r>
            <a:r>
              <a:rPr lang="es-MX" sz="800">
                <a:solidFill>
                  <a:schemeClr val="bg1"/>
                </a:solidFill>
                <a:effectLst/>
                <a:latin typeface="Trebuchet MS" panose="020B0603020202020204" pitchFamily="34" charset="0"/>
                <a:ea typeface="Times New Roman" panose="02020603050405020304" pitchFamily="18" charset="0"/>
              </a:rPr>
              <a:t>. La actual versión del sistema de Microsoft ha recibido un lavado de cara importante. Ha habido modificaciones en el </a:t>
            </a:r>
            <a:r>
              <a:rPr lang="es-MX" sz="800" b="1">
                <a:solidFill>
                  <a:schemeClr val="bg1"/>
                </a:solidFill>
                <a:effectLst/>
                <a:latin typeface="Trebuchet MS" panose="020B0603020202020204" pitchFamily="34" charset="0"/>
                <a:ea typeface="Times New Roman" panose="02020603050405020304" pitchFamily="18" charset="0"/>
              </a:rPr>
              <a:t>menú de inicio y en la barra de tareas</a:t>
            </a:r>
            <a:r>
              <a:rPr lang="es-MX" sz="800">
                <a:solidFill>
                  <a:schemeClr val="bg1"/>
                </a:solidFill>
                <a:effectLst/>
                <a:latin typeface="Trebuchet MS" panose="020B0603020202020204" pitchFamily="34" charset="0"/>
                <a:ea typeface="Times New Roman" panose="02020603050405020304" pitchFamily="18" charset="0"/>
              </a:rPr>
              <a:t>. Además, se han estilizado los iconos para darles un nuevo aspecto y el Explorador de archivos ahora presenta un diseño coherente con el resto de la interfaz. Las </a:t>
            </a:r>
            <a:r>
              <a:rPr lang="es-MX" sz="800" b="1">
                <a:solidFill>
                  <a:schemeClr val="bg1"/>
                </a:solidFill>
                <a:effectLst/>
                <a:latin typeface="Trebuchet MS" panose="020B0603020202020204" pitchFamily="34" charset="0"/>
                <a:ea typeface="Times New Roman" panose="02020603050405020304" pitchFamily="18" charset="0"/>
              </a:rPr>
              <a:t>versiones de Windows 11</a:t>
            </a:r>
            <a:r>
              <a:rPr lang="es-MX" sz="800">
                <a:solidFill>
                  <a:schemeClr val="bg1"/>
                </a:solidFill>
                <a:effectLst/>
                <a:latin typeface="Trebuchet MS" panose="020B0603020202020204" pitchFamily="34" charset="0"/>
                <a:ea typeface="Times New Roman" panose="02020603050405020304" pitchFamily="18" charset="0"/>
              </a:rPr>
              <a:t> son las habituales, con las Home y la Profesional a la cabeza.</a:t>
            </a:r>
            <a:endParaRPr lang="es-MX" sz="800">
              <a:solidFill>
                <a:schemeClr val="bg1"/>
              </a:solidFill>
              <a:effectLst/>
              <a:latin typeface="Times New Roman" panose="02020603050405020304" pitchFamily="18" charset="0"/>
              <a:ea typeface="Times New Roman" panose="02020603050405020304" pitchFamily="18" charset="0"/>
            </a:endParaRPr>
          </a:p>
          <a:p>
            <a:r>
              <a:rPr lang="es-MX" sz="800">
                <a:solidFill>
                  <a:schemeClr val="bg1"/>
                </a:solidFill>
                <a:effectLst/>
                <a:latin typeface="Trebuchet MS" panose="020B0603020202020204" pitchFamily="34" charset="0"/>
                <a:ea typeface="Times New Roman" panose="02020603050405020304" pitchFamily="18" charset="0"/>
              </a:rPr>
              <a:t>Por otro lado, se han renovado algunas aplicaciones nativas del sistema y se ha integrado mejor </a:t>
            </a:r>
            <a:r>
              <a:rPr lang="es-MX" sz="800" b="1">
                <a:solidFill>
                  <a:schemeClr val="bg1"/>
                </a:solidFill>
                <a:effectLst/>
                <a:latin typeface="Trebuchet MS" panose="020B0603020202020204" pitchFamily="34" charset="0"/>
                <a:ea typeface="Times New Roman" panose="02020603050405020304" pitchFamily="18" charset="0"/>
              </a:rPr>
              <a:t>Microsoft Teams</a:t>
            </a:r>
            <a:r>
              <a:rPr lang="es-MX" sz="800">
                <a:solidFill>
                  <a:schemeClr val="bg1"/>
                </a:solidFill>
                <a:effectLst/>
                <a:latin typeface="Trebuchet MS" panose="020B0603020202020204" pitchFamily="34" charset="0"/>
                <a:ea typeface="Times New Roman" panose="02020603050405020304" pitchFamily="18" charset="0"/>
              </a:rPr>
              <a:t>, en vista de lo imprescindibles que se han vuelto las </a:t>
            </a:r>
            <a:r>
              <a:rPr lang="es-MX" sz="800" b="1">
                <a:solidFill>
                  <a:schemeClr val="bg1"/>
                </a:solidFill>
                <a:effectLst/>
                <a:latin typeface="Trebuchet MS" panose="020B0603020202020204" pitchFamily="34" charset="0"/>
                <a:ea typeface="Times New Roman" panose="02020603050405020304" pitchFamily="18" charset="0"/>
              </a:rPr>
              <a:t>videoconferencias</a:t>
            </a:r>
            <a:r>
              <a:rPr lang="es-MX" sz="800">
                <a:solidFill>
                  <a:schemeClr val="bg1"/>
                </a:solidFill>
                <a:effectLst/>
                <a:latin typeface="Trebuchet MS" panose="020B0603020202020204" pitchFamily="34" charset="0"/>
                <a:ea typeface="Times New Roman" panose="02020603050405020304" pitchFamily="18" charset="0"/>
              </a:rPr>
              <a:t>. Finalmente, Windows 11 agrega nuevos métodos para anclar ventanas y dividir la pantalla, como </a:t>
            </a:r>
            <a:r>
              <a:rPr lang="es-MX" sz="800" b="1">
                <a:solidFill>
                  <a:schemeClr val="bg1"/>
                </a:solidFill>
                <a:effectLst/>
                <a:latin typeface="Trebuchet MS" panose="020B0603020202020204" pitchFamily="34" charset="0"/>
                <a:ea typeface="Times New Roman" panose="02020603050405020304" pitchFamily="18" charset="0"/>
              </a:rPr>
              <a:t>Snap Layouts</a:t>
            </a:r>
            <a:r>
              <a:rPr lang="es-MX" sz="800">
                <a:solidFill>
                  <a:schemeClr val="bg1"/>
                </a:solidFill>
                <a:effectLst/>
                <a:latin typeface="Trebuchet MS" panose="020B0603020202020204" pitchFamily="34" charset="0"/>
                <a:ea typeface="Times New Roman" panose="02020603050405020304" pitchFamily="18" charset="0"/>
              </a:rPr>
              <a:t>. Si quieres saber todo lo que cambia en Windows 11.</a:t>
            </a:r>
            <a:endParaRPr lang="es-MX" sz="800">
              <a:solidFill>
                <a:schemeClr val="bg1"/>
              </a:solidFill>
              <a:effectLst/>
              <a:latin typeface="Times New Roman" panose="02020603050405020304" pitchFamily="18" charset="0"/>
              <a:ea typeface="Times New Roman" panose="02020603050405020304" pitchFamily="18" charset="0"/>
            </a:endParaRPr>
          </a:p>
          <a:p>
            <a:r>
              <a:rPr lang="es-MX" sz="800">
                <a:solidFill>
                  <a:schemeClr val="bg1"/>
                </a:solidFill>
                <a:effectLst/>
                <a:latin typeface="Trebuchet MS" panose="020B0603020202020204" pitchFamily="34" charset="0"/>
                <a:ea typeface="Times New Roman" panose="02020603050405020304" pitchFamily="18" charset="0"/>
              </a:rPr>
              <a:t> </a:t>
            </a:r>
            <a:endParaRPr lang="es-MX" sz="800">
              <a:solidFill>
                <a:schemeClr val="bg1"/>
              </a:solidFill>
              <a:effectLst/>
              <a:latin typeface="Times New Roman" panose="02020603050405020304" pitchFamily="18" charset="0"/>
              <a:ea typeface="Times New Roman" panose="02020603050405020304" pitchFamily="18" charset="0"/>
            </a:endParaRPr>
          </a:p>
          <a:p>
            <a:r>
              <a:rPr lang="es-MX" sz="800">
                <a:solidFill>
                  <a:schemeClr val="bg1"/>
                </a:solidFill>
                <a:effectLst/>
                <a:latin typeface="Trebuchet MS" panose="020B0603020202020204" pitchFamily="34" charset="0"/>
                <a:ea typeface="Times New Roman" panose="02020603050405020304" pitchFamily="18" charset="0"/>
              </a:rPr>
              <a:t>Windows 12 (2024) </a:t>
            </a:r>
            <a:r>
              <a:rPr lang="es-MX" sz="800" b="1">
                <a:solidFill>
                  <a:schemeClr val="bg1"/>
                </a:solidFill>
                <a:effectLst/>
                <a:latin typeface="Trebuchet MS" panose="020B0603020202020204" pitchFamily="34" charset="0"/>
                <a:ea typeface="Times New Roman" panose="02020603050405020304" pitchFamily="18" charset="0"/>
              </a:rPr>
              <a:t>Windows 12</a:t>
            </a:r>
            <a:r>
              <a:rPr lang="es-MX" sz="800">
                <a:solidFill>
                  <a:schemeClr val="bg1"/>
                </a:solidFill>
                <a:effectLst/>
                <a:latin typeface="Trebuchet MS" panose="020B0603020202020204" pitchFamily="34" charset="0"/>
                <a:ea typeface="Times New Roman" panose="02020603050405020304" pitchFamily="18" charset="0"/>
              </a:rPr>
              <a:t> será, con toda probabilidad, la siguiente versión del sistema operativo de Microsoft. Por el momento, no disponemos de demasiada información al respecto, aunque algunos de los cambios que incluirá sí que los ha confirmado la propia compañía.</a:t>
            </a:r>
            <a:endParaRPr lang="es-MX" sz="800">
              <a:solidFill>
                <a:schemeClr val="bg1"/>
              </a:solidFill>
              <a:effectLst/>
              <a:latin typeface="Times New Roman" panose="02020603050405020304" pitchFamily="18" charset="0"/>
              <a:ea typeface="Times New Roman" panose="02020603050405020304" pitchFamily="18" charset="0"/>
            </a:endParaRPr>
          </a:p>
          <a:p>
            <a:pPr>
              <a:spcAft>
                <a:spcPts val="800"/>
              </a:spcAft>
            </a:pP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Veamos algunas de las novedades y características que posiblemente veamos con la llegada de Windows 12:</a:t>
            </a:r>
            <a:endParaRPr lang="es-MX" sz="8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r>
              <a:rPr lang="es-MX" sz="8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Diseño</a:t>
            </a: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Parece que la intención será continuar con la estela de la versión precedente, aunque con una barra de tareas </a:t>
            </a:r>
            <a:endParaRPr lang="es-MX" sz="8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40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Graphic 6" descr="portátil seguro">
            <a:extLst>
              <a:ext uri="{FF2B5EF4-FFF2-40B4-BE49-F238E27FC236}">
                <a16:creationId xmlns:a16="http://schemas.microsoft.com/office/drawing/2014/main" id="{A8735CDC-5F9B-6007-C76C-15FC10F32C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104898"/>
            <a:ext cx="5753102" cy="5753102"/>
          </a:xfrm>
          <a:prstGeom prst="rect">
            <a:avLst/>
          </a:prstGeom>
        </p:spPr>
      </p:pic>
      <p:cxnSp>
        <p:nvCxnSpPr>
          <p:cNvPr id="12" name="Straight Connector 11">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0340"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13">
            <a:extLst>
              <a:ext uri="{FF2B5EF4-FFF2-40B4-BE49-F238E27FC236}">
                <a16:creationId xmlns:a16="http://schemas.microsoft.com/office/drawing/2014/main" id="{92E62CE6-1D21-4565-8E90-0F1D900BEF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DC06B70-522F-455F-B956-CA34398AC403}"/>
              </a:ext>
            </a:extLst>
          </p:cNvPr>
          <p:cNvSpPr>
            <a:spLocks noGrp="1"/>
          </p:cNvSpPr>
          <p:nvPr>
            <p:ph idx="1"/>
          </p:nvPr>
        </p:nvSpPr>
        <p:spPr>
          <a:xfrm>
            <a:off x="6438900" y="2400304"/>
            <a:ext cx="4457702" cy="3441692"/>
          </a:xfrm>
        </p:spPr>
        <p:txBody>
          <a:bodyPr>
            <a:normAutofit/>
          </a:bodyPr>
          <a:lstStyle/>
          <a:p>
            <a:pPr marL="342900" lvl="0" indent="-342900">
              <a:spcAft>
                <a:spcPts val="750"/>
              </a:spcAft>
              <a:buSzPts val="1000"/>
              <a:buFont typeface="Symbol" panose="05050102010706020507" pitchFamily="18" charset="2"/>
              <a:buChar char=""/>
              <a:tabLst>
                <a:tab pos="457200" algn="l"/>
              </a:tabLst>
            </a:pP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flotante, al más puro estilo de macOS. También se ha especulado con la llegada de fondos de pantalla animados y una app para podcasts.</a:t>
            </a:r>
            <a:endParaRPr lang="es-MX" sz="8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r>
              <a:rPr lang="es-MX" sz="8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Búsqueda flotante</a:t>
            </a: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En algunas capturas oficiales se ha dejado ver una barra de búsqueda situada en la parte superior de la pantalla. Esta tendría unas funciones similares a las del actual sistema, facilitando encontrar archivos y ejecutar comandos.</a:t>
            </a:r>
            <a:endParaRPr lang="es-MX" sz="8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r>
              <a:rPr lang="es-MX" sz="8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Inteligencia artificial</a:t>
            </a: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Los acuerdos de Microsoft con OpenAI, la empresa responsable de ChatGPT, auguran una integración total de la inteligencia artificial en Windows. Ya ha pasado con Bing y pasará con Office. Nos queda ver cómo se enfoca esta tecnología en el sistema operativo.</a:t>
            </a:r>
            <a:endParaRPr lang="es-MX" sz="8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457200" algn="l"/>
              </a:tabLst>
            </a:pPr>
            <a:r>
              <a:rPr lang="es-MX" sz="8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Conectividad</a:t>
            </a: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También esperamos que Windows se integre todavía mejor con el teléfono móvil. La apuesta de Microsoft en este campo, Windows Phone, fue un fracaso. La solución que han encontrado a este problema es “colarse” en los sistemas actuales, Android y iOS, integrándolos al máximo con el PC.</a:t>
            </a:r>
            <a:endParaRPr lang="es-MX" sz="8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¿Cuándo va a salir Windows 12? Esta es la pregunta del millón. Como te podrás imaginar,</a:t>
            </a:r>
            <a:r>
              <a:rPr lang="es-MX" sz="8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Microsoft no ha confirmado en ningún caso la fecha de salida de Windows 12</a:t>
            </a:r>
            <a:r>
              <a:rPr lang="es-MX" sz="8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Lo que sí sabemos es que la hoja de ruta </a:t>
            </a:r>
            <a:endParaRPr lang="es-MX" sz="800">
              <a:solidFill>
                <a:schemeClr val="bg1"/>
              </a:solidFill>
            </a:endParaRPr>
          </a:p>
        </p:txBody>
      </p:sp>
    </p:spTree>
    <p:extLst>
      <p:ext uri="{BB962C8B-B14F-4D97-AF65-F5344CB8AC3E}">
        <p14:creationId xmlns:p14="http://schemas.microsoft.com/office/powerpoint/2010/main" val="307335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ualización de los números de la bolsa de valores">
            <a:extLst>
              <a:ext uri="{FF2B5EF4-FFF2-40B4-BE49-F238E27FC236}">
                <a16:creationId xmlns:a16="http://schemas.microsoft.com/office/drawing/2014/main" id="{AAF2FB74-5681-46EF-6BD1-60B472E24188}"/>
              </a:ext>
            </a:extLst>
          </p:cNvPr>
          <p:cNvPicPr>
            <a:picLocks noChangeAspect="1"/>
          </p:cNvPicPr>
          <p:nvPr/>
        </p:nvPicPr>
        <p:blipFill rotWithShape="1">
          <a:blip r:embed="rId2"/>
          <a:srcRect l="24252" r="23089"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FADF06C-A85C-4B43-8C9A-D0455B2FC8FC}"/>
              </a:ext>
            </a:extLst>
          </p:cNvPr>
          <p:cNvSpPr>
            <a:spLocks noGrp="1"/>
          </p:cNvSpPr>
          <p:nvPr>
            <p:ph idx="1"/>
          </p:nvPr>
        </p:nvSpPr>
        <p:spPr>
          <a:xfrm>
            <a:off x="6115317" y="2743200"/>
            <a:ext cx="5247340" cy="3496878"/>
          </a:xfrm>
        </p:spPr>
        <p:txBody>
          <a:bodyPr anchor="ctr">
            <a:normAutofit/>
          </a:bodyPr>
          <a:lstStyle/>
          <a:p>
            <a:pPr>
              <a:spcAft>
                <a:spcPts val="800"/>
              </a:spcAft>
            </a:pPr>
            <a:r>
              <a:rPr lang="es-MX" sz="2000">
                <a:effectLst/>
                <a:latin typeface="Trebuchet MS" panose="020B0603020202020204" pitchFamily="34" charset="0"/>
                <a:ea typeface="Times New Roman" panose="02020603050405020304" pitchFamily="18" charset="0"/>
                <a:cs typeface="Times New Roman" panose="02020603050405020304" pitchFamily="18" charset="0"/>
              </a:rPr>
              <a:t>de Microsoft plantea una versión grande del sistema operativo cada tres años.</a:t>
            </a:r>
            <a:endParaRPr lang="es-MX" sz="2000">
              <a:effectLst/>
              <a:latin typeface="Century Gothic" panose="020B0502020202020204" pitchFamily="34" charset="0"/>
              <a:ea typeface="Century Gothic" panose="020B0502020202020204" pitchFamily="34" charset="0"/>
              <a:cs typeface="Times New Roman" panose="02020603050405020304" pitchFamily="18" charset="0"/>
            </a:endParaRPr>
          </a:p>
          <a:p>
            <a:pPr>
              <a:spcAft>
                <a:spcPts val="800"/>
              </a:spcAft>
            </a:pPr>
            <a:r>
              <a:rPr lang="es-MX" sz="2000">
                <a:effectLst/>
                <a:latin typeface="Trebuchet MS" panose="020B0603020202020204" pitchFamily="34" charset="0"/>
                <a:ea typeface="Times New Roman" panose="02020603050405020304" pitchFamily="18" charset="0"/>
                <a:cs typeface="Times New Roman" panose="02020603050405020304" pitchFamily="18" charset="0"/>
              </a:rPr>
              <a:t>Tomando esta información como verídica y sabiendo que Windows 11 salió el 5 de octubre de 2021, podríamos esperar que Windows 12 fuese una realidad a </a:t>
            </a:r>
            <a:r>
              <a:rPr lang="es-MX" sz="2000" b="1">
                <a:effectLst/>
                <a:latin typeface="Trebuchet MS" panose="020B0603020202020204" pitchFamily="34" charset="0"/>
                <a:ea typeface="Times New Roman" panose="02020603050405020304" pitchFamily="18" charset="0"/>
                <a:cs typeface="Times New Roman" panose="02020603050405020304" pitchFamily="18" charset="0"/>
              </a:rPr>
              <a:t>finales del 2024</a:t>
            </a:r>
            <a:r>
              <a:rPr lang="es-MX" sz="2000">
                <a:effectLst/>
                <a:latin typeface="Trebuchet MS" panose="020B0603020202020204" pitchFamily="34" charset="0"/>
                <a:ea typeface="Times New Roman" panose="02020603050405020304" pitchFamily="18" charset="0"/>
                <a:cs typeface="Times New Roman" panose="02020603050405020304" pitchFamily="18" charset="0"/>
              </a:rPr>
              <a:t>. Esta predicción toma más fuerza si tenemos en cuenta que en ese momento finalizará el soporte oficial a Windows 10.</a:t>
            </a:r>
            <a:endParaRPr lang="es-MX" sz="2000">
              <a:effectLst/>
              <a:latin typeface="Century Gothic" panose="020B0502020202020204" pitchFamily="34" charset="0"/>
              <a:ea typeface="Century Gothic" panose="020B0502020202020204" pitchFamily="34" charset="0"/>
              <a:cs typeface="Times New Roman" panose="02020603050405020304" pitchFamily="18" charset="0"/>
            </a:endParaRPr>
          </a:p>
          <a:p>
            <a:endParaRPr lang="es-MX" sz="2000"/>
          </a:p>
        </p:txBody>
      </p:sp>
    </p:spTree>
    <p:extLst>
      <p:ext uri="{BB962C8B-B14F-4D97-AF65-F5344CB8AC3E}">
        <p14:creationId xmlns:p14="http://schemas.microsoft.com/office/powerpoint/2010/main" val="248384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ncepto de datos">
            <a:extLst>
              <a:ext uri="{FF2B5EF4-FFF2-40B4-BE49-F238E27FC236}">
                <a16:creationId xmlns:a16="http://schemas.microsoft.com/office/drawing/2014/main" id="{3E45BC28-9C8D-2E88-1A23-FDA2A9A13523}"/>
              </a:ext>
            </a:extLst>
          </p:cNvPr>
          <p:cNvPicPr>
            <a:picLocks noChangeAspect="1"/>
          </p:cNvPicPr>
          <p:nvPr/>
        </p:nvPicPr>
        <p:blipFill rotWithShape="1">
          <a:blip r:embed="rId2"/>
          <a:srcRect l="12636" r="39534"/>
          <a:stretch/>
        </p:blipFill>
        <p:spPr>
          <a:xfrm>
            <a:off x="-1" y="10"/>
            <a:ext cx="4373546" cy="6857990"/>
          </a:xfrm>
          <a:prstGeom prst="rect">
            <a:avLst/>
          </a:prstGeom>
        </p:spPr>
      </p:pic>
      <p:sp>
        <p:nvSpPr>
          <p:cNvPr id="3" name="Marcador de contenido 2">
            <a:extLst>
              <a:ext uri="{FF2B5EF4-FFF2-40B4-BE49-F238E27FC236}">
                <a16:creationId xmlns:a16="http://schemas.microsoft.com/office/drawing/2014/main" id="{4BCD5269-4DB3-4BE5-9869-C7D1F7F11B12}"/>
              </a:ext>
            </a:extLst>
          </p:cNvPr>
          <p:cNvSpPr>
            <a:spLocks noGrp="1"/>
          </p:cNvSpPr>
          <p:nvPr>
            <p:ph idx="1"/>
          </p:nvPr>
        </p:nvSpPr>
        <p:spPr>
          <a:xfrm>
            <a:off x="5100824" y="2286000"/>
            <a:ext cx="6176776" cy="3581400"/>
          </a:xfrm>
        </p:spPr>
        <p:txBody>
          <a:bodyPr>
            <a:normAutofit/>
          </a:bodyPr>
          <a:lstStyle/>
          <a:p>
            <a:pPr>
              <a:spcBef>
                <a:spcPts val="750"/>
              </a:spcBef>
              <a:spcAft>
                <a:spcPts val="750"/>
              </a:spcAft>
            </a:pPr>
            <a:r>
              <a:rPr lang="es-MX" sz="1100" b="1">
                <a:effectLst/>
                <a:latin typeface="Trebuchet MS" panose="020B0603020202020204" pitchFamily="34" charset="0"/>
                <a:ea typeface="Times New Roman" panose="02020603050405020304" pitchFamily="18" charset="0"/>
                <a:cs typeface="Times New Roman" panose="02020603050405020304" pitchFamily="18" charset="0"/>
              </a:rPr>
              <a:t>Windows 1.0 (1985) </a:t>
            </a:r>
            <a:r>
              <a:rPr lang="es-MX" sz="1100" b="1">
                <a:effectLst/>
                <a:latin typeface="Trebuchet MS" panose="020B0603020202020204" pitchFamily="34" charset="0"/>
                <a:ea typeface="Century Gothic" panose="020B0502020202020204" pitchFamily="34" charset="0"/>
                <a:cs typeface="Times New Roman" panose="02020603050405020304" pitchFamily="18" charset="0"/>
              </a:rPr>
              <a:t>Windows 1</a:t>
            </a:r>
            <a:r>
              <a:rPr lang="es-MX" sz="1100">
                <a:effectLst/>
                <a:latin typeface="Trebuchet MS" panose="020B0603020202020204" pitchFamily="34" charset="0"/>
                <a:ea typeface="Century Gothic" panose="020B0502020202020204" pitchFamily="34" charset="0"/>
                <a:cs typeface="Times New Roman" panose="02020603050405020304" pitchFamily="18" charset="0"/>
              </a:rPr>
              <a:t> (</a:t>
            </a:r>
            <a:r>
              <a:rPr lang="es-MX" sz="1100" i="1">
                <a:effectLst/>
                <a:latin typeface="Trebuchet MS" panose="020B0603020202020204" pitchFamily="34" charset="0"/>
                <a:ea typeface="Century Gothic" panose="020B0502020202020204" pitchFamily="34" charset="0"/>
                <a:cs typeface="Times New Roman" panose="02020603050405020304" pitchFamily="18" charset="0"/>
              </a:rPr>
              <a:t>noviembre de 1985</a:t>
            </a:r>
            <a:r>
              <a:rPr lang="es-MX" sz="1100">
                <a:effectLst/>
                <a:latin typeface="Trebuchet MS" panose="020B0603020202020204" pitchFamily="34" charset="0"/>
                <a:ea typeface="Century Gothic" panose="020B0502020202020204" pitchFamily="34" charset="0"/>
                <a:cs typeface="Times New Roman" panose="02020603050405020304" pitchFamily="18" charset="0"/>
              </a:rPr>
              <a:t>) supone el nacimiento del sistema operativo de Microsoft. Por primera vez, los de Redmond integraban una interfaz de usuario de 16 bits más allá de los comandos de texto. Sin embargo, en esencia este sistema operativo se ejecutaba sobre MS-DOS. Incluyó una versión del juego </a:t>
            </a:r>
            <a:r>
              <a:rPr lang="es-MX" sz="1100" err="1">
                <a:effectLst/>
                <a:latin typeface="Trebuchet MS" panose="020B0603020202020204" pitchFamily="34" charset="0"/>
                <a:ea typeface="Century Gothic" panose="020B0502020202020204" pitchFamily="34" charset="0"/>
                <a:cs typeface="Times New Roman" panose="02020603050405020304" pitchFamily="18" charset="0"/>
              </a:rPr>
              <a:t>Reversi</a:t>
            </a:r>
            <a:r>
              <a:rPr lang="es-MX" sz="1100">
                <a:effectLst/>
                <a:latin typeface="Trebuchet MS" panose="020B0603020202020204" pitchFamily="34" charset="0"/>
                <a:ea typeface="Century Gothic" panose="020B0502020202020204" pitchFamily="34" charset="0"/>
                <a:cs typeface="Times New Roman" panose="02020603050405020304" pitchFamily="18" charset="0"/>
              </a:rPr>
              <a:t> y era compatible con ratones. Para funcionar, requería una memoria RAM de unos 320 KB, una cifra irrisorio en la actualidad. </a:t>
            </a:r>
            <a:r>
              <a:rPr lang="es-MX" sz="1100" err="1">
                <a:effectLst/>
                <a:latin typeface="Trebuchet MS" panose="020B0603020202020204" pitchFamily="34" charset="0"/>
                <a:ea typeface="Century Gothic" panose="020B0502020202020204" pitchFamily="34" charset="0"/>
                <a:cs typeface="Times New Roman" panose="02020603050405020304" pitchFamily="18" charset="0"/>
              </a:rPr>
              <a:t>Suprecio</a:t>
            </a:r>
            <a:r>
              <a:rPr lang="es-MX" sz="1100">
                <a:effectLst/>
                <a:latin typeface="Trebuchet MS" panose="020B0603020202020204" pitchFamily="34" charset="0"/>
                <a:ea typeface="Century Gothic" panose="020B0502020202020204" pitchFamily="34" charset="0"/>
                <a:cs typeface="Times New Roman" panose="02020603050405020304" pitchFamily="18" charset="0"/>
              </a:rPr>
              <a:t> de venta fue de 99 dólares y obtuvo soporte hasta el 2001.</a:t>
            </a:r>
            <a:endParaRPr lang="es-MX" sz="1100">
              <a:effectLst/>
              <a:latin typeface="Century Gothic" panose="020B0502020202020204" pitchFamily="34" charset="0"/>
              <a:ea typeface="Century Gothic" panose="020B0502020202020204" pitchFamily="34" charset="0"/>
              <a:cs typeface="Times New Roman" panose="02020603050405020304" pitchFamily="18" charset="0"/>
            </a:endParaRPr>
          </a:p>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2.0 (1987) </a:t>
            </a:r>
            <a:r>
              <a:rPr lang="es-MX" sz="1100" b="0">
                <a:effectLst/>
                <a:latin typeface="Trebuchet MS" panose="020B0603020202020204" pitchFamily="34" charset="0"/>
                <a:ea typeface="Times New Roman" panose="02020603050405020304" pitchFamily="18" charset="0"/>
              </a:rPr>
              <a:t>Windows 2</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diciembre de 1987</a:t>
            </a:r>
            <a:r>
              <a:rPr lang="es-MX" sz="1100" b="1">
                <a:effectLst/>
                <a:latin typeface="Trebuchet MS" panose="020B0603020202020204" pitchFamily="34" charset="0"/>
                <a:ea typeface="Times New Roman" panose="02020603050405020304" pitchFamily="18" charset="0"/>
              </a:rPr>
              <a:t>) fue una actualización en la que hicieron sus primeras apariciones aplicaciones como </a:t>
            </a:r>
            <a:r>
              <a:rPr lang="es-MX" sz="1100" b="1" u="sng">
                <a:effectLst/>
                <a:latin typeface="Trebuchet MS" panose="020B0603020202020204" pitchFamily="34" charset="0"/>
                <a:ea typeface="Times New Roman" panose="02020603050405020304" pitchFamily="18" charset="0"/>
                <a:hlinkClick r:id="rId3"/>
              </a:rPr>
              <a:t>Word</a:t>
            </a:r>
            <a:r>
              <a:rPr lang="es-MX" sz="1100" b="1">
                <a:effectLst/>
                <a:latin typeface="Trebuchet MS" panose="020B0603020202020204" pitchFamily="34" charset="0"/>
                <a:ea typeface="Times New Roman" panose="02020603050405020304" pitchFamily="18" charset="0"/>
              </a:rPr>
              <a:t> y </a:t>
            </a:r>
            <a:r>
              <a:rPr lang="es-MX" sz="1100" b="1" u="sng">
                <a:effectLst/>
                <a:latin typeface="Trebuchet MS" panose="020B0603020202020204" pitchFamily="34" charset="0"/>
                <a:ea typeface="Times New Roman" panose="02020603050405020304" pitchFamily="18" charset="0"/>
                <a:hlinkClick r:id="rId4"/>
              </a:rPr>
              <a:t>Excel</a:t>
            </a:r>
            <a:r>
              <a:rPr lang="es-MX" sz="1100" b="1">
                <a:effectLst/>
                <a:latin typeface="Trebuchet MS" panose="020B0603020202020204" pitchFamily="34" charset="0"/>
                <a:ea typeface="Times New Roman" panose="02020603050405020304" pitchFamily="18" charset="0"/>
              </a:rPr>
              <a:t>. Es una de las </a:t>
            </a:r>
            <a:r>
              <a:rPr lang="es-MX" sz="1100" b="0">
                <a:effectLst/>
                <a:latin typeface="Trebuchet MS" panose="020B0603020202020204" pitchFamily="34" charset="0"/>
                <a:ea typeface="Times New Roman" panose="02020603050405020304" pitchFamily="18" charset="0"/>
              </a:rPr>
              <a:t>primeras versiones de Windows</a:t>
            </a:r>
            <a:r>
              <a:rPr lang="es-MX" sz="1100" b="1">
                <a:effectLst/>
                <a:latin typeface="Trebuchet MS" panose="020B0603020202020204" pitchFamily="34" charset="0"/>
                <a:ea typeface="Times New Roman" panose="02020603050405020304" pitchFamily="18" charset="0"/>
              </a:rPr>
              <a:t>. Aunque pueda sonar chistoso, una de las principales novedades de este sistema es que las ventanas podían superponerse unas encima de las otras. Algo que ahora tenemos más que asumido y que en algún momento de 1987 supuso un revolucionario cambio. Destaca en esta versión la llegada del Panel de Control, como eje central de la configuración del sistema. En Windows 2.1 se incluyó Microsoft Paint, una aplicación que sigue dando mucho de qué hablar. Su suporte también llegó hasta 2001, año en el que tanto Windows 1 como Windows 2 fueron descontinuados.</a:t>
            </a:r>
            <a:endParaRPr lang="es-MX" sz="1100" b="1">
              <a:effectLst/>
              <a:latin typeface="Times New Roman" panose="02020603050405020304" pitchFamily="18" charset="0"/>
              <a:ea typeface="Times New Roman" panose="02020603050405020304" pitchFamily="18" charset="0"/>
            </a:endParaRPr>
          </a:p>
          <a:p>
            <a:pPr marL="0" indent="0">
              <a:spcBef>
                <a:spcPts val="750"/>
              </a:spcBef>
              <a:spcAft>
                <a:spcPts val="750"/>
              </a:spcAft>
              <a:buNone/>
            </a:pPr>
            <a:endParaRPr lang="es-MX" sz="11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31756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iezas metálicas de tres en raya">
            <a:extLst>
              <a:ext uri="{FF2B5EF4-FFF2-40B4-BE49-F238E27FC236}">
                <a16:creationId xmlns:a16="http://schemas.microsoft.com/office/drawing/2014/main" id="{127B27DD-1E42-716B-2D89-2AEBE2FFCE8B}"/>
              </a:ext>
            </a:extLst>
          </p:cNvPr>
          <p:cNvPicPr>
            <a:picLocks noChangeAspect="1"/>
          </p:cNvPicPr>
          <p:nvPr/>
        </p:nvPicPr>
        <p:blipFill rotWithShape="1">
          <a:blip r:embed="rId2"/>
          <a:srcRect l="19302" r="32869"/>
          <a:stretch/>
        </p:blipFill>
        <p:spPr>
          <a:xfrm>
            <a:off x="-1" y="10"/>
            <a:ext cx="4373546" cy="6857990"/>
          </a:xfrm>
          <a:prstGeom prst="rect">
            <a:avLst/>
          </a:prstGeom>
        </p:spPr>
      </p:pic>
      <p:sp>
        <p:nvSpPr>
          <p:cNvPr id="3" name="Marcador de contenido 2">
            <a:extLst>
              <a:ext uri="{FF2B5EF4-FFF2-40B4-BE49-F238E27FC236}">
                <a16:creationId xmlns:a16="http://schemas.microsoft.com/office/drawing/2014/main" id="{38E9B830-3AC8-4014-8729-191CE0C752EF}"/>
              </a:ext>
            </a:extLst>
          </p:cNvPr>
          <p:cNvSpPr>
            <a:spLocks noGrp="1"/>
          </p:cNvSpPr>
          <p:nvPr>
            <p:ph idx="1"/>
          </p:nvPr>
        </p:nvSpPr>
        <p:spPr>
          <a:xfrm>
            <a:off x="5100824" y="2286000"/>
            <a:ext cx="6176776" cy="3581400"/>
          </a:xfrm>
        </p:spPr>
        <p:txBody>
          <a:bodyPr>
            <a:normAutofit/>
          </a:bodyPr>
          <a:lstStyle/>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3.0 (1990) </a:t>
            </a:r>
            <a:r>
              <a:rPr lang="es-MX" sz="1100" b="0">
                <a:effectLst/>
                <a:latin typeface="Trebuchet MS" panose="020B0603020202020204" pitchFamily="34" charset="0"/>
                <a:ea typeface="Times New Roman" panose="02020603050405020304" pitchFamily="18" charset="0"/>
              </a:rPr>
              <a:t>Windows 3</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mayo de 1990</a:t>
            </a:r>
            <a:r>
              <a:rPr lang="es-MX" sz="1100" b="1">
                <a:effectLst/>
                <a:latin typeface="Trebuchet MS" panose="020B0603020202020204" pitchFamily="34" charset="0"/>
                <a:ea typeface="Times New Roman" panose="02020603050405020304" pitchFamily="18" charset="0"/>
              </a:rPr>
              <a:t>) fue la versión que por fin se ponía a tono con respecto a la competencia, entre la cual se encontraba Apple con sus Macintosh. Permitía la ejecución de aplicaciones compatibles con MS-DOS y la interfaz pasó a ser de 256 colores como máximo. El </a:t>
            </a:r>
            <a:r>
              <a:rPr lang="es-MX" sz="1100" b="0">
                <a:effectLst/>
                <a:latin typeface="Trebuchet MS" panose="020B0603020202020204" pitchFamily="34" charset="0"/>
                <a:ea typeface="Times New Roman" panose="02020603050405020304" pitchFamily="18" charset="0"/>
              </a:rPr>
              <a:t>Solitario</a:t>
            </a:r>
            <a:r>
              <a:rPr lang="es-MX" sz="1100" b="1">
                <a:effectLst/>
                <a:latin typeface="Trebuchet MS" panose="020B0603020202020204" pitchFamily="34" charset="0"/>
                <a:ea typeface="Times New Roman" panose="02020603050405020304" pitchFamily="18" charset="0"/>
              </a:rPr>
              <a:t> llegó a nuestras vidas con esta versión.</a:t>
            </a:r>
            <a:endParaRPr lang="es-MX" sz="1100" b="1">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3.1 (1992) La vuelta de tuerca que Windows 3 necesitaba llegó con </a:t>
            </a:r>
            <a:r>
              <a:rPr lang="es-MX" sz="1100" b="0">
                <a:effectLst/>
                <a:latin typeface="Trebuchet MS" panose="020B0603020202020204" pitchFamily="34" charset="0"/>
                <a:ea typeface="Times New Roman" panose="02020603050405020304" pitchFamily="18" charset="0"/>
              </a:rPr>
              <a:t>Windows 3.1 </a:t>
            </a:r>
            <a:r>
              <a:rPr lang="es-MX" sz="1100" b="1">
                <a:effectLst/>
                <a:latin typeface="Trebuchet MS" panose="020B0603020202020204" pitchFamily="34" charset="0"/>
                <a:ea typeface="Times New Roman" panose="02020603050405020304" pitchFamily="18" charset="0"/>
              </a:rPr>
              <a:t>(</a:t>
            </a:r>
            <a:r>
              <a:rPr lang="es-MX" sz="1100" b="1" i="1">
                <a:effectLst/>
                <a:latin typeface="Trebuchet MS" panose="020B0603020202020204" pitchFamily="34" charset="0"/>
                <a:ea typeface="Times New Roman" panose="02020603050405020304" pitchFamily="18" charset="0"/>
              </a:rPr>
              <a:t>abril de 1992</a:t>
            </a:r>
            <a:r>
              <a:rPr lang="es-MX" sz="1100" b="1">
                <a:effectLst/>
                <a:latin typeface="Trebuchet MS" panose="020B0603020202020204" pitchFamily="34" charset="0"/>
                <a:ea typeface="Times New Roman" panose="02020603050405020304" pitchFamily="18" charset="0"/>
              </a:rPr>
              <a:t>). Una de las palabras clave de este sistema fue Buscaminas. Sí, el popular juego apareció por primera vez. En términos técnicos, esta versión “exigía” 1 MB de memoria RAM para funcionar. En el disco duro ocupaba un máximo de 15 MB una vez instalado y su instalación se llevaba a cabo con disquetes de tres pulgadas y media. Adicionalmente, con esta versión aterrizaron herramientas como el administrador de archivos y el soporte oficial a las tipografías TrueType de Apple.</a:t>
            </a:r>
            <a:endParaRPr lang="es-MX" sz="1100" b="1">
              <a:effectLst/>
              <a:latin typeface="Times New Roman" panose="02020603050405020304" pitchFamily="18" charset="0"/>
              <a:ea typeface="Times New Roman" panose="02020603050405020304" pitchFamily="18" charset="0"/>
            </a:endParaRPr>
          </a:p>
          <a:p>
            <a:r>
              <a:rPr lang="es-MX" sz="1100">
                <a:effectLst/>
                <a:latin typeface="Trebuchet MS" panose="020B0603020202020204" pitchFamily="34" charset="0"/>
                <a:ea typeface="Century Gothic" panose="020B0502020202020204" pitchFamily="34" charset="0"/>
                <a:cs typeface="Times New Roman" panose="02020603050405020304" pitchFamily="18" charset="0"/>
              </a:rPr>
              <a:t>Windows NT (1993) </a:t>
            </a:r>
            <a:r>
              <a:rPr lang="es-MX" sz="1100" b="1">
                <a:effectLst/>
                <a:latin typeface="Trebuchet MS" panose="020B0603020202020204" pitchFamily="34" charset="0"/>
                <a:ea typeface="Century Gothic" panose="020B0502020202020204" pitchFamily="34" charset="0"/>
                <a:cs typeface="Times New Roman" panose="02020603050405020304" pitchFamily="18" charset="0"/>
              </a:rPr>
              <a:t>Windows NT</a:t>
            </a:r>
            <a:r>
              <a:rPr lang="es-MX" sz="1100">
                <a:effectLst/>
                <a:latin typeface="Trebuchet MS" panose="020B0603020202020204" pitchFamily="34" charset="0"/>
                <a:ea typeface="Century Gothic" panose="020B0502020202020204" pitchFamily="34" charset="0"/>
                <a:cs typeface="Times New Roman" panose="02020603050405020304" pitchFamily="18" charset="0"/>
              </a:rPr>
              <a:t> fue una versión del sistema operativo de Microsoft destinada a su uso en servidores. Funcionaba en procesadores Intel x86, pero también en RISC y DEC Alpha. A diferencia de los sistemas lanzados hasta la fecha, requería una mayor cantidad de memoria RAM, unos 12 MB en total. También ocupaba más en disco, con una instalación de 75 MB. En 1996 apareció Windows NT 4.0 del cual salieron diversas ediciones, como NT4.0 Server o Workstation, con </a:t>
            </a:r>
            <a:endParaRPr lang="es-MX" sz="1100"/>
          </a:p>
        </p:txBody>
      </p:sp>
    </p:spTree>
    <p:extLst>
      <p:ext uri="{BB962C8B-B14F-4D97-AF65-F5344CB8AC3E}">
        <p14:creationId xmlns:p14="http://schemas.microsoft.com/office/powerpoint/2010/main" val="32757922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ujer asomándose por una ventana">
            <a:extLst>
              <a:ext uri="{FF2B5EF4-FFF2-40B4-BE49-F238E27FC236}">
                <a16:creationId xmlns:a16="http://schemas.microsoft.com/office/drawing/2014/main" id="{75990849-9BD5-9FD3-FF3C-0D62F7F8B2E7}"/>
              </a:ext>
            </a:extLst>
          </p:cNvPr>
          <p:cNvPicPr>
            <a:picLocks noChangeAspect="1"/>
          </p:cNvPicPr>
          <p:nvPr/>
        </p:nvPicPr>
        <p:blipFill rotWithShape="1">
          <a:blip r:embed="rId2"/>
          <a:srcRect l="42058" r="15373" b="-1"/>
          <a:stretch/>
        </p:blipFill>
        <p:spPr>
          <a:xfrm>
            <a:off x="-1" y="10"/>
            <a:ext cx="4373546" cy="6857990"/>
          </a:xfrm>
          <a:prstGeom prst="rect">
            <a:avLst/>
          </a:prstGeom>
        </p:spPr>
      </p:pic>
      <p:sp>
        <p:nvSpPr>
          <p:cNvPr id="3" name="Marcador de contenido 2">
            <a:extLst>
              <a:ext uri="{FF2B5EF4-FFF2-40B4-BE49-F238E27FC236}">
                <a16:creationId xmlns:a16="http://schemas.microsoft.com/office/drawing/2014/main" id="{F806ED2A-8438-4C9B-93AF-D92D300D62D7}"/>
              </a:ext>
            </a:extLst>
          </p:cNvPr>
          <p:cNvSpPr>
            <a:spLocks noGrp="1"/>
          </p:cNvSpPr>
          <p:nvPr>
            <p:ph idx="1"/>
          </p:nvPr>
        </p:nvSpPr>
        <p:spPr>
          <a:xfrm>
            <a:off x="5100824" y="2286000"/>
            <a:ext cx="6176776" cy="3581400"/>
          </a:xfrm>
        </p:spPr>
        <p:txBody>
          <a:bodyPr>
            <a:normAutofit/>
          </a:bodyPr>
          <a:lstStyle/>
          <a:p>
            <a:pPr>
              <a:spcBef>
                <a:spcPts val="750"/>
              </a:spcBef>
              <a:spcAft>
                <a:spcPts val="750"/>
              </a:spcAft>
            </a:pPr>
            <a:r>
              <a:rPr lang="es-MX" sz="1100" b="1">
                <a:effectLst/>
                <a:latin typeface="Trebuchet MS" panose="020B0603020202020204" pitchFamily="34" charset="0"/>
                <a:ea typeface="Times New Roman" panose="02020603050405020304" pitchFamily="18" charset="0"/>
              </a:rPr>
              <a:t>soporte a todas las aplicaciones típicas de Windows (Office, Internet Explorer, etc.)</a:t>
            </a:r>
            <a:endParaRPr lang="es-MX" sz="1100" b="1">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95 (1995) </a:t>
            </a:r>
            <a:r>
              <a:rPr lang="es-MX" sz="1100" b="0">
                <a:effectLst/>
                <a:latin typeface="Trebuchet MS" panose="020B0603020202020204" pitchFamily="34" charset="0"/>
                <a:ea typeface="Times New Roman" panose="02020603050405020304" pitchFamily="18" charset="0"/>
              </a:rPr>
              <a:t>Windows 95</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agosto de 1995</a:t>
            </a:r>
            <a:r>
              <a:rPr lang="es-MX" sz="1100" b="1">
                <a:effectLst/>
                <a:latin typeface="Trebuchet MS" panose="020B0603020202020204" pitchFamily="34" charset="0"/>
                <a:ea typeface="Times New Roman" panose="02020603050405020304" pitchFamily="18" charset="0"/>
              </a:rPr>
              <a:t>) introdujo un concepto que Microsoft trató de eliminar en Windows 8: el </a:t>
            </a:r>
            <a:r>
              <a:rPr lang="es-MX" sz="1100" b="0">
                <a:effectLst/>
                <a:latin typeface="Trebuchet MS" panose="020B0603020202020204" pitchFamily="34" charset="0"/>
                <a:ea typeface="Times New Roman" panose="02020603050405020304" pitchFamily="18" charset="0"/>
              </a:rPr>
              <a:t>menú de inicio</a:t>
            </a:r>
            <a:r>
              <a:rPr lang="es-MX" sz="1100" b="1">
                <a:effectLst/>
                <a:latin typeface="Trebuchet MS" panose="020B0603020202020204" pitchFamily="34" charset="0"/>
                <a:ea typeface="Times New Roman" panose="02020603050405020304" pitchFamily="18" charset="0"/>
              </a:rPr>
              <a:t>. Asimismo, llegó el </a:t>
            </a:r>
            <a:r>
              <a:rPr lang="es-MX" sz="1100" b="1" i="1" err="1">
                <a:effectLst/>
                <a:latin typeface="Trebuchet MS" panose="020B0603020202020204" pitchFamily="34" charset="0"/>
                <a:ea typeface="Times New Roman" panose="02020603050405020304" pitchFamily="18" charset="0"/>
              </a:rPr>
              <a:t>plug</a:t>
            </a:r>
            <a:r>
              <a:rPr lang="es-MX" sz="1100" b="1" i="1">
                <a:effectLst/>
                <a:latin typeface="Trebuchet MS" panose="020B0603020202020204" pitchFamily="34" charset="0"/>
                <a:ea typeface="Times New Roman" panose="02020603050405020304" pitchFamily="18" charset="0"/>
              </a:rPr>
              <a:t> and </a:t>
            </a:r>
            <a:r>
              <a:rPr lang="es-MX" sz="1100" b="1" i="1" err="1">
                <a:effectLst/>
                <a:latin typeface="Trebuchet MS" panose="020B0603020202020204" pitchFamily="34" charset="0"/>
                <a:ea typeface="Times New Roman" panose="02020603050405020304" pitchFamily="18" charset="0"/>
              </a:rPr>
              <a:t>play</a:t>
            </a:r>
            <a:r>
              <a:rPr lang="es-MX" sz="1100" b="1">
                <a:effectLst/>
                <a:latin typeface="Trebuchet MS" panose="020B0603020202020204" pitchFamily="34" charset="0"/>
                <a:ea typeface="Times New Roman" panose="02020603050405020304" pitchFamily="18" charset="0"/>
              </a:rPr>
              <a:t>, es decir, la posibilidad de conectar un periférico sin necesidad de instalar ni un solo controlador. El entorno de escritorio se mudó a los 32 bits y se potenció la multitarea. Bajo el capó, </a:t>
            </a:r>
            <a:r>
              <a:rPr lang="es-MX" sz="1100" b="0">
                <a:effectLst/>
                <a:latin typeface="Trebuchet MS" panose="020B0603020202020204" pitchFamily="34" charset="0"/>
                <a:ea typeface="Times New Roman" panose="02020603050405020304" pitchFamily="18" charset="0"/>
              </a:rPr>
              <a:t>MS-DOS</a:t>
            </a:r>
            <a:r>
              <a:rPr lang="es-MX" sz="1100" b="1">
                <a:effectLst/>
                <a:latin typeface="Trebuchet MS" panose="020B0603020202020204" pitchFamily="34" charset="0"/>
                <a:ea typeface="Times New Roman" panose="02020603050405020304" pitchFamily="18" charset="0"/>
              </a:rPr>
              <a:t> continuaba teniendo un papel crucial. Por último, debes saber que </a:t>
            </a:r>
            <a:r>
              <a:rPr lang="es-MX" sz="1100" b="0">
                <a:effectLst/>
                <a:latin typeface="Trebuchet MS" panose="020B0603020202020204" pitchFamily="34" charset="0"/>
                <a:ea typeface="Times New Roman" panose="02020603050405020304" pitchFamily="18" charset="0"/>
              </a:rPr>
              <a:t>Internet Explorer</a:t>
            </a:r>
            <a:r>
              <a:rPr lang="es-MX" sz="1100" b="1">
                <a:effectLst/>
                <a:latin typeface="Trebuchet MS" panose="020B0603020202020204" pitchFamily="34" charset="0"/>
                <a:ea typeface="Times New Roman" panose="02020603050405020304" pitchFamily="18" charset="0"/>
              </a:rPr>
              <a:t>, el Chrome de la época, debutó en esta versión, aunque con la obligación de instalar Windows 95 Plus! para acceder a él. En la primera semana se comercializaron más de 7 millones de licencias, lo cual supuso un destacado aumento en la popularidad del producto.</a:t>
            </a:r>
            <a:endParaRPr lang="es-MX" sz="1100" b="1">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98 (1998) </a:t>
            </a:r>
            <a:r>
              <a:rPr lang="es-MX" sz="1100" b="0">
                <a:effectLst/>
                <a:latin typeface="Trebuchet MS" panose="020B0603020202020204" pitchFamily="34" charset="0"/>
                <a:ea typeface="Times New Roman" panose="02020603050405020304" pitchFamily="18" charset="0"/>
              </a:rPr>
              <a:t>Windows 98</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junio de 1998</a:t>
            </a:r>
            <a:r>
              <a:rPr lang="es-MX" sz="1100" b="1">
                <a:effectLst/>
                <a:latin typeface="Trebuchet MS" panose="020B0603020202020204" pitchFamily="34" charset="0"/>
                <a:ea typeface="Times New Roman" panose="02020603050405020304" pitchFamily="18" charset="0"/>
              </a:rPr>
              <a:t>) implementó Internet Explorer 4, Outlook Express, Microsoft Chat y un sinfín de aplicaciones nativas más. También se mejoró la interfaz del explorador de archivos y se mejoró el soporte a los conectores UBS. Un año después, apareció Windows 98 </a:t>
            </a:r>
            <a:r>
              <a:rPr lang="es-MX" sz="1100" b="1" err="1">
                <a:effectLst/>
                <a:latin typeface="Trebuchet MS" panose="020B0603020202020204" pitchFamily="34" charset="0"/>
                <a:ea typeface="Times New Roman" panose="02020603050405020304" pitchFamily="18" charset="0"/>
              </a:rPr>
              <a:t>Second</a:t>
            </a:r>
            <a:r>
              <a:rPr lang="es-MX" sz="1100" b="1">
                <a:effectLst/>
                <a:latin typeface="Trebuchet MS" panose="020B0603020202020204" pitchFamily="34" charset="0"/>
                <a:ea typeface="Times New Roman" panose="02020603050405020304" pitchFamily="18" charset="0"/>
              </a:rPr>
              <a:t> </a:t>
            </a:r>
            <a:r>
              <a:rPr lang="es-MX" sz="1100" b="1" err="1">
                <a:effectLst/>
                <a:latin typeface="Trebuchet MS" panose="020B0603020202020204" pitchFamily="34" charset="0"/>
                <a:ea typeface="Times New Roman" panose="02020603050405020304" pitchFamily="18" charset="0"/>
              </a:rPr>
              <a:t>Edition</a:t>
            </a:r>
            <a:r>
              <a:rPr lang="es-MX" sz="1100" b="1">
                <a:effectLst/>
                <a:latin typeface="Trebuchet MS" panose="020B0603020202020204" pitchFamily="34" charset="0"/>
                <a:ea typeface="Times New Roman" panose="02020603050405020304" pitchFamily="18" charset="0"/>
              </a:rPr>
              <a:t> que pulió algunos aspectos del primer lanzamiento de Windows 98. El soporte extendido aplicado por Microsoft a esta versión hizo viable su uso hasta 2006.</a:t>
            </a:r>
            <a:endParaRPr lang="es-MX" sz="1100" b="1">
              <a:effectLst/>
              <a:latin typeface="Times New Roman" panose="02020603050405020304" pitchFamily="18" charset="0"/>
              <a:ea typeface="Times New Roman" panose="02020603050405020304" pitchFamily="18" charset="0"/>
            </a:endParaRPr>
          </a:p>
          <a:p>
            <a:pPr marL="0" indent="0">
              <a:buNone/>
            </a:pPr>
            <a:endParaRPr lang="es-MX" sz="1100"/>
          </a:p>
        </p:txBody>
      </p:sp>
    </p:spTree>
    <p:extLst>
      <p:ext uri="{BB962C8B-B14F-4D97-AF65-F5344CB8AC3E}">
        <p14:creationId xmlns:p14="http://schemas.microsoft.com/office/powerpoint/2010/main" val="198517923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Edificio de oficinas cubierto por gráficas del mercado bursátil">
            <a:extLst>
              <a:ext uri="{FF2B5EF4-FFF2-40B4-BE49-F238E27FC236}">
                <a16:creationId xmlns:a16="http://schemas.microsoft.com/office/drawing/2014/main" id="{74C3D64B-D877-AA64-9BA2-8D76D66503FF}"/>
              </a:ext>
            </a:extLst>
          </p:cNvPr>
          <p:cNvPicPr>
            <a:picLocks noChangeAspect="1"/>
          </p:cNvPicPr>
          <p:nvPr/>
        </p:nvPicPr>
        <p:blipFill rotWithShape="1">
          <a:blip r:embed="rId2"/>
          <a:srcRect l="49413" r="8178"/>
          <a:stretch/>
        </p:blipFill>
        <p:spPr>
          <a:xfrm>
            <a:off x="-1" y="10"/>
            <a:ext cx="4373546" cy="6857990"/>
          </a:xfrm>
          <a:prstGeom prst="rect">
            <a:avLst/>
          </a:prstGeom>
        </p:spPr>
      </p:pic>
      <p:sp>
        <p:nvSpPr>
          <p:cNvPr id="3" name="Marcador de contenido 2">
            <a:extLst>
              <a:ext uri="{FF2B5EF4-FFF2-40B4-BE49-F238E27FC236}">
                <a16:creationId xmlns:a16="http://schemas.microsoft.com/office/drawing/2014/main" id="{2895F8E2-C9DD-4855-8CB8-435674B7A5E1}"/>
              </a:ext>
            </a:extLst>
          </p:cNvPr>
          <p:cNvSpPr>
            <a:spLocks noGrp="1"/>
          </p:cNvSpPr>
          <p:nvPr>
            <p:ph idx="1"/>
          </p:nvPr>
        </p:nvSpPr>
        <p:spPr>
          <a:xfrm>
            <a:off x="5100824" y="2286000"/>
            <a:ext cx="6176776" cy="3581400"/>
          </a:xfrm>
        </p:spPr>
        <p:txBody>
          <a:bodyPr>
            <a:normAutofit/>
          </a:bodyPr>
          <a:lstStyle/>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2000 (2000) </a:t>
            </a:r>
            <a:r>
              <a:rPr lang="es-MX" sz="1100" b="0">
                <a:effectLst/>
                <a:latin typeface="Trebuchet MS" panose="020B0603020202020204" pitchFamily="34" charset="0"/>
                <a:ea typeface="Times New Roman" panose="02020603050405020304" pitchFamily="18" charset="0"/>
              </a:rPr>
              <a:t>Windows 2000</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febrero de 2000</a:t>
            </a:r>
            <a:r>
              <a:rPr lang="es-MX" sz="1100" b="1">
                <a:effectLst/>
                <a:latin typeface="Trebuchet MS" panose="020B0603020202020204" pitchFamily="34" charset="0"/>
                <a:ea typeface="Times New Roman" panose="02020603050405020304" pitchFamily="18" charset="0"/>
              </a:rPr>
              <a:t>) fue un sistema operativo de corte profesional pensado principalmente para empresas. Este fue el primer sistema operativo de Microsoft que aceptaba la hibernación como método para congelar el estado del equipo, más allá de la suspensión. Hubo versiones para usos específicos, como la variante Server, </a:t>
            </a:r>
            <a:r>
              <a:rPr lang="es-MX" sz="1100" b="1" err="1">
                <a:effectLst/>
                <a:latin typeface="Trebuchet MS" panose="020B0603020202020204" pitchFamily="34" charset="0"/>
                <a:ea typeface="Times New Roman" panose="02020603050405020304" pitchFamily="18" charset="0"/>
              </a:rPr>
              <a:t>Advanced</a:t>
            </a:r>
            <a:r>
              <a:rPr lang="es-MX" sz="1100" b="1">
                <a:effectLst/>
                <a:latin typeface="Trebuchet MS" panose="020B0603020202020204" pitchFamily="34" charset="0"/>
                <a:ea typeface="Times New Roman" panose="02020603050405020304" pitchFamily="18" charset="0"/>
              </a:rPr>
              <a:t> Server, </a:t>
            </a:r>
            <a:r>
              <a:rPr lang="es-MX" sz="1100" b="1" err="1">
                <a:effectLst/>
                <a:latin typeface="Trebuchet MS" panose="020B0603020202020204" pitchFamily="34" charset="0"/>
                <a:ea typeface="Times New Roman" panose="02020603050405020304" pitchFamily="18" charset="0"/>
              </a:rPr>
              <a:t>Datacenter</a:t>
            </a:r>
            <a:r>
              <a:rPr lang="es-MX" sz="1100" b="1">
                <a:effectLst/>
                <a:latin typeface="Trebuchet MS" panose="020B0603020202020204" pitchFamily="34" charset="0"/>
                <a:ea typeface="Times New Roman" panose="02020603050405020304" pitchFamily="18" charset="0"/>
              </a:rPr>
              <a:t> Server y </a:t>
            </a:r>
            <a:r>
              <a:rPr lang="es-MX" sz="1100" b="1" err="1">
                <a:effectLst/>
                <a:latin typeface="Trebuchet MS" panose="020B0603020202020204" pitchFamily="34" charset="0"/>
                <a:ea typeface="Times New Roman" panose="02020603050405020304" pitchFamily="18" charset="0"/>
              </a:rPr>
              <a:t>Advanced</a:t>
            </a:r>
            <a:r>
              <a:rPr lang="es-MX" sz="1100" b="1">
                <a:effectLst/>
                <a:latin typeface="Trebuchet MS" panose="020B0603020202020204" pitchFamily="34" charset="0"/>
                <a:ea typeface="Times New Roman" panose="02020603050405020304" pitchFamily="18" charset="0"/>
              </a:rPr>
              <a:t> Server </a:t>
            </a:r>
            <a:r>
              <a:rPr lang="es-MX" sz="1100" b="1" err="1">
                <a:effectLst/>
                <a:latin typeface="Trebuchet MS" panose="020B0603020202020204" pitchFamily="34" charset="0"/>
                <a:ea typeface="Times New Roman" panose="02020603050405020304" pitchFamily="18" charset="0"/>
              </a:rPr>
              <a:t>Limited</a:t>
            </a:r>
            <a:r>
              <a:rPr lang="es-MX" sz="1100" b="1">
                <a:effectLst/>
                <a:latin typeface="Trebuchet MS" panose="020B0603020202020204" pitchFamily="34" charset="0"/>
                <a:ea typeface="Times New Roman" panose="02020603050405020304" pitchFamily="18" charset="0"/>
              </a:rPr>
              <a:t> </a:t>
            </a:r>
            <a:r>
              <a:rPr lang="es-MX" sz="1100" b="1" err="1">
                <a:effectLst/>
                <a:latin typeface="Trebuchet MS" panose="020B0603020202020204" pitchFamily="34" charset="0"/>
                <a:ea typeface="Times New Roman" panose="02020603050405020304" pitchFamily="18" charset="0"/>
              </a:rPr>
              <a:t>Edition</a:t>
            </a:r>
            <a:r>
              <a:rPr lang="es-MX" sz="1100" b="1">
                <a:effectLst/>
                <a:latin typeface="Trebuchet MS" panose="020B0603020202020204" pitchFamily="34" charset="0"/>
                <a:ea typeface="Times New Roman" panose="02020603050405020304" pitchFamily="18" charset="0"/>
              </a:rPr>
              <a:t>.</a:t>
            </a:r>
            <a:endParaRPr lang="es-MX" sz="1100" b="1">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100" b="1">
                <a:effectLst/>
                <a:latin typeface="Trebuchet MS" panose="020B0603020202020204" pitchFamily="34" charset="0"/>
                <a:ea typeface="Times New Roman" panose="02020603050405020304" pitchFamily="18" charset="0"/>
              </a:rPr>
              <a:t>Windows ME (2000) Tan solo unos meses más tarde, llegó </a:t>
            </a:r>
            <a:r>
              <a:rPr lang="es-MX" sz="1100" b="0">
                <a:effectLst/>
                <a:latin typeface="Trebuchet MS" panose="020B0603020202020204" pitchFamily="34" charset="0"/>
                <a:ea typeface="Times New Roman" panose="02020603050405020304" pitchFamily="18" charset="0"/>
              </a:rPr>
              <a:t>Windows Me</a:t>
            </a:r>
            <a:r>
              <a:rPr lang="es-MX" sz="1100" b="1">
                <a:effectLst/>
                <a:latin typeface="Trebuchet MS" panose="020B0603020202020204" pitchFamily="34" charset="0"/>
                <a:ea typeface="Times New Roman" panose="02020603050405020304" pitchFamily="18" charset="0"/>
              </a:rPr>
              <a:t> (</a:t>
            </a:r>
            <a:r>
              <a:rPr lang="es-MX" sz="1100" b="1" i="1">
                <a:effectLst/>
                <a:latin typeface="Trebuchet MS" panose="020B0603020202020204" pitchFamily="34" charset="0"/>
                <a:ea typeface="Times New Roman" panose="02020603050405020304" pitchFamily="18" charset="0"/>
              </a:rPr>
              <a:t>septiembre de 2000</a:t>
            </a:r>
            <a:r>
              <a:rPr lang="es-MX" sz="1100" b="1">
                <a:effectLst/>
                <a:latin typeface="Trebuchet MS" panose="020B0603020202020204" pitchFamily="34" charset="0"/>
                <a:ea typeface="Times New Roman" panose="02020603050405020304" pitchFamily="18" charset="0"/>
              </a:rPr>
              <a:t>) fue un sistema orientado al consumidor. Venía con Internet Explorer 5.5, Windows Media Player 7 y, atención, Windows </a:t>
            </a:r>
            <a:r>
              <a:rPr lang="es-MX" sz="1100" b="1" err="1">
                <a:effectLst/>
                <a:latin typeface="Trebuchet MS" panose="020B0603020202020204" pitchFamily="34" charset="0"/>
                <a:ea typeface="Times New Roman" panose="02020603050405020304" pitchFamily="18" charset="0"/>
              </a:rPr>
              <a:t>Movie</a:t>
            </a:r>
            <a:r>
              <a:rPr lang="es-MX" sz="1100" b="1">
                <a:effectLst/>
                <a:latin typeface="Trebuchet MS" panose="020B0603020202020204" pitchFamily="34" charset="0"/>
                <a:ea typeface="Times New Roman" panose="02020603050405020304" pitchFamily="18" charset="0"/>
              </a:rPr>
              <a:t> </a:t>
            </a:r>
            <a:r>
              <a:rPr lang="es-MX" sz="1100" b="1" err="1">
                <a:effectLst/>
                <a:latin typeface="Trebuchet MS" panose="020B0603020202020204" pitchFamily="34" charset="0"/>
                <a:ea typeface="Times New Roman" panose="02020603050405020304" pitchFamily="18" charset="0"/>
              </a:rPr>
              <a:t>Maker</a:t>
            </a:r>
            <a:r>
              <a:rPr lang="es-MX" sz="1100" b="1">
                <a:effectLst/>
                <a:latin typeface="Trebuchet MS" panose="020B0603020202020204" pitchFamily="34" charset="0"/>
                <a:ea typeface="Times New Roman" panose="02020603050405020304" pitchFamily="18" charset="0"/>
              </a:rPr>
              <a:t>. Por muchos fue considerado uno de los fracasos más estrepitosos de Microsoft. De hecho, muchos usuarios volvieron a Windows 98 después de instalar esta edición. A pesar de ello, su suporte se extendió hasta 2006, como sucedió con Windows 98.</a:t>
            </a:r>
            <a:endParaRPr lang="es-MX" sz="1100" b="1">
              <a:effectLst/>
              <a:latin typeface="Times New Roman" panose="02020603050405020304" pitchFamily="18" charset="0"/>
              <a:ea typeface="Times New Roman" panose="02020603050405020304" pitchFamily="18" charset="0"/>
            </a:endParaRPr>
          </a:p>
          <a:p>
            <a:r>
              <a:rPr lang="es-MX" sz="1100">
                <a:effectLst/>
                <a:latin typeface="Trebuchet MS" panose="020B0603020202020204" pitchFamily="34" charset="0"/>
                <a:ea typeface="Century Gothic" panose="020B0502020202020204" pitchFamily="34" charset="0"/>
                <a:cs typeface="Times New Roman" panose="02020603050405020304" pitchFamily="18" charset="0"/>
              </a:rPr>
              <a:t>Windows XP (2001) Seguimos con la </a:t>
            </a:r>
            <a:r>
              <a:rPr lang="es-MX" sz="1100" b="1">
                <a:effectLst/>
                <a:latin typeface="Trebuchet MS" panose="020B0603020202020204" pitchFamily="34" charset="0"/>
                <a:cs typeface="Times New Roman" panose="02020603050405020304" pitchFamily="18" charset="0"/>
              </a:rPr>
              <a:t>evolución de Windows</a:t>
            </a:r>
            <a:r>
              <a:rPr lang="es-MX" sz="1100">
                <a:effectLst/>
              </a:rPr>
              <a:t> con ll reluciente </a:t>
            </a:r>
            <a:r>
              <a:rPr lang="es-MX" sz="1100" b="1">
                <a:effectLst/>
                <a:latin typeface="Trebuchet MS" panose="020B0603020202020204" pitchFamily="34" charset="0"/>
                <a:cs typeface="Times New Roman" panose="02020603050405020304" pitchFamily="18" charset="0"/>
              </a:rPr>
              <a:t>Windows XP</a:t>
            </a:r>
            <a:r>
              <a:rPr lang="es-MX" sz="1100">
                <a:effectLst/>
              </a:rPr>
              <a:t> (</a:t>
            </a:r>
            <a:r>
              <a:rPr lang="es-MX" sz="1100" i="1">
                <a:effectLst/>
                <a:latin typeface="Trebuchet MS" panose="020B0603020202020204" pitchFamily="34" charset="0"/>
                <a:cs typeface="Times New Roman" panose="02020603050405020304" pitchFamily="18" charset="0"/>
              </a:rPr>
              <a:t>octubre de 2001</a:t>
            </a:r>
            <a:r>
              <a:rPr lang="es-MX" sz="1100">
                <a:effectLst/>
              </a:rPr>
              <a:t>), que puso fin a los sistemas basados en MS-DOS. En realidad, seguía la estela de Windows 2000 y sus cimientos se asentaban sobre </a:t>
            </a:r>
            <a:r>
              <a:rPr lang="es-MX" sz="1100" b="1">
                <a:effectLst/>
                <a:latin typeface="Trebuchet MS" panose="020B0603020202020204" pitchFamily="34" charset="0"/>
                <a:cs typeface="Times New Roman" panose="02020603050405020304" pitchFamily="18" charset="0"/>
              </a:rPr>
              <a:t>Windows NT</a:t>
            </a:r>
            <a:r>
              <a:rPr lang="es-MX" sz="1100">
                <a:effectLst/>
              </a:rPr>
              <a:t>. La actualización visual fue importantísima y sus colores azulados se hicieron reconocibles rápidamente. Aumentó el soporte a pantallas LCD con tecnologías como </a:t>
            </a:r>
            <a:r>
              <a:rPr lang="es-MX" sz="1100" b="1">
                <a:effectLst/>
                <a:latin typeface="Trebuchet MS" panose="020B0603020202020204" pitchFamily="34" charset="0"/>
                <a:cs typeface="Times New Roman" panose="02020603050405020304" pitchFamily="18" charset="0"/>
              </a:rPr>
              <a:t>ClearType</a:t>
            </a:r>
            <a:r>
              <a:rPr lang="es-MX" sz="1100">
                <a:effectLst/>
              </a:rPr>
              <a:t>. De igual manera, se introdujeron funcionalidades como la </a:t>
            </a:r>
            <a:r>
              <a:rPr lang="es-MX" sz="1100" b="1">
                <a:effectLst/>
                <a:latin typeface="Trebuchet MS" panose="020B0603020202020204" pitchFamily="34" charset="0"/>
                <a:cs typeface="Times New Roman" panose="02020603050405020304" pitchFamily="18" charset="0"/>
              </a:rPr>
              <a:t>grabación de CD nativa</a:t>
            </a:r>
            <a:r>
              <a:rPr lang="es-MX" sz="1100">
                <a:effectLst/>
              </a:rPr>
              <a:t> o las herramientas de recuperación. </a:t>
            </a:r>
            <a:endParaRPr lang="es-MX" sz="1100"/>
          </a:p>
        </p:txBody>
      </p:sp>
    </p:spTree>
    <p:extLst>
      <p:ext uri="{BB962C8B-B14F-4D97-AF65-F5344CB8AC3E}">
        <p14:creationId xmlns:p14="http://schemas.microsoft.com/office/powerpoint/2010/main" val="22553262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Graphic 6" descr="Procesador">
            <a:extLst>
              <a:ext uri="{FF2B5EF4-FFF2-40B4-BE49-F238E27FC236}">
                <a16:creationId xmlns:a16="http://schemas.microsoft.com/office/drawing/2014/main" id="{EDB6973D-4158-B2B5-B4C7-D7AA8BC3A3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13"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59DED38-3B63-4585-BFF8-4A2A0D848CD2}"/>
              </a:ext>
            </a:extLst>
          </p:cNvPr>
          <p:cNvSpPr>
            <a:spLocks noGrp="1"/>
          </p:cNvSpPr>
          <p:nvPr>
            <p:ph idx="1"/>
          </p:nvPr>
        </p:nvSpPr>
        <p:spPr>
          <a:xfrm>
            <a:off x="6527800" y="1909192"/>
            <a:ext cx="4713997" cy="3647710"/>
          </a:xfrm>
        </p:spPr>
        <p:txBody>
          <a:bodyPr>
            <a:normAutofit/>
          </a:bodyPr>
          <a:lstStyle/>
          <a:p>
            <a:r>
              <a:rPr lang="es-MX" sz="1100">
                <a:solidFill>
                  <a:schemeClr val="bg1"/>
                </a:solidFill>
              </a:rPr>
              <a:t>Fue la primera versión en tener una variante para procesadores de 64 bits. Recibió varias actualizaciones denominadas Service Pack y obtuvo soporte hasta ¡abril de 2014!</a:t>
            </a:r>
          </a:p>
          <a:p>
            <a:r>
              <a:rPr lang="es-MX" sz="1100">
                <a:solidFill>
                  <a:schemeClr val="bg1"/>
                </a:solidFill>
              </a:rPr>
              <a:t>Windows Vista (2007) Windows Vista (enero 2007) es con total probabilidad uno de los peores sistemas operativos de Microsoft. Sus requisitos mínimos se elevaron demasiado, solicitaba permiso al usuario por todo y el rendimiento fue, en términos generales, muy pobre. Uno de los mayores atractivos, la interfaz Aero UI, se convirtió en la mayor de las pesadillas. No funcionaba del todo bien en los equipos más modestos y muchos de ellos se quedaron por el camino debido a que no cumplían las exigencias de hardware. Con esta versión llegaron Windows Media Player 11 e Internet Explorer 7. También incluyó reconocimiento de voz.</a:t>
            </a:r>
          </a:p>
          <a:p>
            <a:r>
              <a:rPr lang="es-MX" sz="1100">
                <a:solidFill>
                  <a:schemeClr val="bg1"/>
                </a:solidFill>
              </a:rPr>
              <a:t>Windows 7 (2009) Windows 7 (octubre de 2009) fue lo que Windows Vista nunca logró ser. Se convirtió rápidamente en una versión popular gracias a su rapidez, estabilidad y facilidad de uso. De hecho, muchos usuarios y empresas pasaron directamente a Windows 7 desde Windows XP sin pasar por Vista. Con él llegaron el reconocimiento de escritura a mano, el anclaje de ventanas en los bordes de la pantalla y otras mejoras en la interfaz. También se daba soporte por primera vez a equipos táctiles, como las tabletas.</a:t>
            </a:r>
          </a:p>
          <a:p>
            <a:endParaRPr lang="es-MX" sz="1100">
              <a:solidFill>
                <a:schemeClr val="bg1"/>
              </a:solidFill>
            </a:endParaRPr>
          </a:p>
        </p:txBody>
      </p:sp>
      <p:cxnSp>
        <p:nvCxnSpPr>
          <p:cNvPr id="15"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Graphic 6" descr="Browser Window">
            <a:extLst>
              <a:ext uri="{FF2B5EF4-FFF2-40B4-BE49-F238E27FC236}">
                <a16:creationId xmlns:a16="http://schemas.microsoft.com/office/drawing/2014/main" id="{FF983990-CB55-64D6-C62E-26D1C45470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E058D7D-DEA2-49EF-AC52-A83583703DDD}"/>
              </a:ext>
            </a:extLst>
          </p:cNvPr>
          <p:cNvSpPr>
            <a:spLocks noGrp="1"/>
          </p:cNvSpPr>
          <p:nvPr>
            <p:ph idx="1"/>
          </p:nvPr>
        </p:nvSpPr>
        <p:spPr>
          <a:xfrm>
            <a:off x="6527800" y="1909192"/>
            <a:ext cx="4713997" cy="3647710"/>
          </a:xfrm>
        </p:spPr>
        <p:txBody>
          <a:bodyPr>
            <a:normAutofit/>
          </a:bodyPr>
          <a:lstStyle/>
          <a:p>
            <a:pPr>
              <a:spcBef>
                <a:spcPts val="750"/>
              </a:spcBef>
              <a:spcAft>
                <a:spcPts val="750"/>
              </a:spcAft>
            </a:pPr>
            <a:r>
              <a:rPr lang="es-MX" sz="1000" b="1">
                <a:solidFill>
                  <a:schemeClr val="bg1"/>
                </a:solidFill>
                <a:effectLst/>
                <a:latin typeface="Trebuchet MS" panose="020B0603020202020204" pitchFamily="34" charset="0"/>
                <a:ea typeface="Times New Roman" panose="02020603050405020304" pitchFamily="18" charset="0"/>
              </a:rPr>
              <a:t>Windows 8 (2011) </a:t>
            </a:r>
            <a:r>
              <a:rPr lang="es-MX" sz="1000" b="0">
                <a:solidFill>
                  <a:schemeClr val="bg1"/>
                </a:solidFill>
                <a:effectLst/>
                <a:latin typeface="Trebuchet MS" panose="020B0603020202020204" pitchFamily="34" charset="0"/>
                <a:ea typeface="Times New Roman" panose="02020603050405020304" pitchFamily="18" charset="0"/>
              </a:rPr>
              <a:t>Windows 8</a:t>
            </a:r>
            <a:r>
              <a:rPr lang="es-MX" sz="1000" b="1">
                <a:solidFill>
                  <a:schemeClr val="bg1"/>
                </a:solidFill>
                <a:effectLst/>
                <a:latin typeface="Trebuchet MS" panose="020B0603020202020204" pitchFamily="34" charset="0"/>
                <a:ea typeface="Times New Roman" panose="02020603050405020304" pitchFamily="18" charset="0"/>
              </a:rPr>
              <a:t> (</a:t>
            </a:r>
            <a:r>
              <a:rPr lang="es-MX" sz="1000" b="1" i="1">
                <a:solidFill>
                  <a:schemeClr val="bg1"/>
                </a:solidFill>
                <a:effectLst/>
                <a:latin typeface="Trebuchet MS" panose="020B0603020202020204" pitchFamily="34" charset="0"/>
                <a:ea typeface="Times New Roman" panose="02020603050405020304" pitchFamily="18" charset="0"/>
              </a:rPr>
              <a:t>octubre de 2012</a:t>
            </a:r>
            <a:r>
              <a:rPr lang="es-MX" sz="1000" b="1">
                <a:solidFill>
                  <a:schemeClr val="bg1"/>
                </a:solidFill>
                <a:effectLst/>
                <a:latin typeface="Trebuchet MS" panose="020B0603020202020204" pitchFamily="34" charset="0"/>
                <a:ea typeface="Times New Roman" panose="02020603050405020304" pitchFamily="18" charset="0"/>
              </a:rPr>
              <a:t>) supuso uno de los cambios más radicales en materia de interfaz que ha sufrido el sistema operativo de Microsoft. Para muchos fue una de las </a:t>
            </a:r>
            <a:r>
              <a:rPr lang="es-MX" sz="1000" b="0">
                <a:solidFill>
                  <a:schemeClr val="bg1"/>
                </a:solidFill>
                <a:effectLst/>
                <a:latin typeface="Trebuchet MS" panose="020B0603020202020204" pitchFamily="34" charset="0"/>
                <a:ea typeface="Times New Roman" panose="02020603050405020304" pitchFamily="18" charset="0"/>
              </a:rPr>
              <a:t>peores versiones de Windows</a:t>
            </a:r>
            <a:r>
              <a:rPr lang="es-MX" sz="1000" b="1">
                <a:solidFill>
                  <a:schemeClr val="bg1"/>
                </a:solidFill>
                <a:effectLst/>
                <a:latin typeface="Trebuchet MS" panose="020B0603020202020204" pitchFamily="34" charset="0"/>
                <a:ea typeface="Times New Roman" panose="02020603050405020304" pitchFamily="18" charset="0"/>
              </a:rPr>
              <a:t> Daba soporte a USB 3.0, llegó la tienda de aplicaciones y el escritorio quedó en un segundo plano. Se eliminó el botón del menú de inicio, algo que los usuarios rechazaron. Lo cierto es que Microsoft diseñó su sistema pensando en las pantallas táctiles y la jugada no le salió demasiado bien.</a:t>
            </a:r>
            <a:endParaRPr lang="es-MX" sz="1000" b="1">
              <a:solidFill>
                <a:schemeClr val="bg1"/>
              </a:solidFill>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000" b="1">
                <a:solidFill>
                  <a:schemeClr val="bg1"/>
                </a:solidFill>
                <a:effectLst/>
                <a:latin typeface="Trebuchet MS" panose="020B0603020202020204" pitchFamily="34" charset="0"/>
                <a:ea typeface="Times New Roman" panose="02020603050405020304" pitchFamily="18" charset="0"/>
              </a:rPr>
              <a:t>Windows 8.1 (2013) La rectificación llegó con </a:t>
            </a:r>
            <a:r>
              <a:rPr lang="es-MX" sz="1000" b="0">
                <a:solidFill>
                  <a:schemeClr val="bg1"/>
                </a:solidFill>
                <a:effectLst/>
                <a:latin typeface="Trebuchet MS" panose="020B0603020202020204" pitchFamily="34" charset="0"/>
                <a:ea typeface="Times New Roman" panose="02020603050405020304" pitchFamily="18" charset="0"/>
              </a:rPr>
              <a:t>Windows 8.1</a:t>
            </a:r>
            <a:r>
              <a:rPr lang="es-MX" sz="1000" b="1">
                <a:solidFill>
                  <a:schemeClr val="bg1"/>
                </a:solidFill>
                <a:effectLst/>
                <a:latin typeface="Trebuchet MS" panose="020B0603020202020204" pitchFamily="34" charset="0"/>
                <a:ea typeface="Times New Roman" panose="02020603050405020304" pitchFamily="18" charset="0"/>
              </a:rPr>
              <a:t>, que fue lanzado tan solo un año después como actualización gratuita. El botón de inicio regresaba, así como la posibilidad de recuperar el escritorio como entorno de trabajo predeterminado.</a:t>
            </a:r>
            <a:endParaRPr lang="es-MX" sz="1000" b="1">
              <a:solidFill>
                <a:schemeClr val="bg1"/>
              </a:solidFill>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1000" b="1">
                <a:solidFill>
                  <a:schemeClr val="bg1"/>
                </a:solidFill>
                <a:effectLst/>
                <a:latin typeface="Trebuchet MS" panose="020B0603020202020204" pitchFamily="34" charset="0"/>
                <a:ea typeface="Times New Roman" panose="02020603050405020304" pitchFamily="18" charset="0"/>
              </a:rPr>
              <a:t>Windows 10 (2014) </a:t>
            </a:r>
            <a:r>
              <a:rPr lang="es-MX" sz="1000" b="1" u="sng">
                <a:solidFill>
                  <a:schemeClr val="bg1"/>
                </a:solidFill>
                <a:effectLst/>
                <a:latin typeface="Trebuchet MS" panose="020B0603020202020204" pitchFamily="34" charset="0"/>
                <a:ea typeface="Times New Roman" panose="02020603050405020304" pitchFamily="18" charset="0"/>
                <a:hlinkClick r:id="rId4" tooltip="Windows 10"/>
              </a:rPr>
              <a:t>Windows 10</a:t>
            </a:r>
            <a:r>
              <a:rPr lang="es-MX" sz="1000" b="1">
                <a:solidFill>
                  <a:schemeClr val="bg1"/>
                </a:solidFill>
                <a:effectLst/>
                <a:latin typeface="Trebuchet MS" panose="020B0603020202020204" pitchFamily="34" charset="0"/>
                <a:ea typeface="Times New Roman" panose="02020603050405020304" pitchFamily="18" charset="0"/>
              </a:rPr>
              <a:t> (</a:t>
            </a:r>
            <a:r>
              <a:rPr lang="es-MX" sz="1000" b="1" i="1">
                <a:solidFill>
                  <a:schemeClr val="bg1"/>
                </a:solidFill>
                <a:effectLst/>
                <a:latin typeface="Trebuchet MS" panose="020B0603020202020204" pitchFamily="34" charset="0"/>
                <a:ea typeface="Times New Roman" panose="02020603050405020304" pitchFamily="18" charset="0"/>
              </a:rPr>
              <a:t>septiembre de 2014</a:t>
            </a:r>
            <a:r>
              <a:rPr lang="es-MX" sz="1000" b="1">
                <a:solidFill>
                  <a:schemeClr val="bg1"/>
                </a:solidFill>
                <a:effectLst/>
                <a:latin typeface="Trebuchet MS" panose="020B0603020202020204" pitchFamily="34" charset="0"/>
                <a:ea typeface="Times New Roman" panose="02020603050405020304" pitchFamily="18" charset="0"/>
              </a:rPr>
              <a:t>) es una de las versiones más longevas que ha lanzado Microsoft. En un principio, la propia compañía planteó que este sería el último Windows. El planteamiento era que la versión se mantuviera de manera indefinida al tiempo que el desarrollo continuaba con actualizaciones. Ya sabrás que finalmente Microsoft rompió sus propias reglas y lanzó Windows 11. No obstante, durante los 6 años en los que no hubo una actualización mayor del sistema, se desplegaron varias renovaciones importantes. Estas son todas las versiones de Windows 10 que llegaron finalmente:</a:t>
            </a:r>
            <a:endParaRPr lang="es-MX" sz="1000" b="1">
              <a:solidFill>
                <a:schemeClr val="bg1"/>
              </a:solidFill>
              <a:effectLst/>
              <a:latin typeface="Times New Roman" panose="02020603050405020304" pitchFamily="18" charset="0"/>
              <a:ea typeface="Times New Roman" panose="02020603050405020304" pitchFamily="18" charset="0"/>
            </a:endParaRPr>
          </a:p>
          <a:p>
            <a:pPr marL="0" indent="0">
              <a:buNone/>
            </a:pPr>
            <a:endParaRPr lang="es-MX" sz="10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09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con números binarios y placa base">
            <a:extLst>
              <a:ext uri="{FF2B5EF4-FFF2-40B4-BE49-F238E27FC236}">
                <a16:creationId xmlns:a16="http://schemas.microsoft.com/office/drawing/2014/main" id="{74BA0004-A023-61E3-F93F-857988F5BCD2}"/>
              </a:ext>
            </a:extLst>
          </p:cNvPr>
          <p:cNvPicPr>
            <a:picLocks noChangeAspect="1"/>
          </p:cNvPicPr>
          <p:nvPr/>
        </p:nvPicPr>
        <p:blipFill rotWithShape="1">
          <a:blip r:embed="rId2">
            <a:alphaModFix amt="35000"/>
          </a:blip>
          <a:srcRect/>
          <a:stretch/>
        </p:blipFill>
        <p:spPr>
          <a:xfrm>
            <a:off x="-1" y="10"/>
            <a:ext cx="12192001" cy="6857990"/>
          </a:xfrm>
          <a:prstGeom prst="rect">
            <a:avLst/>
          </a:prstGeom>
        </p:spPr>
      </p:pic>
      <p:sp>
        <p:nvSpPr>
          <p:cNvPr id="3" name="Marcador de contenido 2">
            <a:extLst>
              <a:ext uri="{FF2B5EF4-FFF2-40B4-BE49-F238E27FC236}">
                <a16:creationId xmlns:a16="http://schemas.microsoft.com/office/drawing/2014/main" id="{1D78AC9B-92D9-407B-B181-5DD14D758FA8}"/>
              </a:ext>
            </a:extLst>
          </p:cNvPr>
          <p:cNvSpPr>
            <a:spLocks noGrp="1"/>
          </p:cNvSpPr>
          <p:nvPr>
            <p:ph idx="1"/>
          </p:nvPr>
        </p:nvSpPr>
        <p:spPr/>
        <p:txBody>
          <a:bodyPr>
            <a:normAutofit/>
          </a:bodyPr>
          <a:lstStyle/>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1507</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Lanzamiento inicial.</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1511</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Se implementaron ajustes visuales, mejoras en Microsoft Edge y funcionalidades como “Buscar mi dispositivo”.</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1607</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Con ella llegaron novedades como el subsistema de Windows para Linux, el código QR a la pantalla azul de la muerte o el tema oscuro, entre otras.</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1703</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conocida como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Creators</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Update</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Los usuarios vieron nacer la nueva aplicación Paint 3D e implementarse características como la integración con HoloLens de Microsoft, la transmisión de juegos de Xbox y mejoras en la aplicación Configuración.</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1709</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denominada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Fall</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Creators</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Update</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Llega el patrón de diseño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Fluent</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Design</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System</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integrado en el sistema y en las aplicaciones UWP. También agregó nuevas funciones a la aplicación de fotos nativa.</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1803</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Es una actualización centrada en la corrección de errores y la adaptación del sistema a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Fluent</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a:t>
            </a:r>
            <a:r>
              <a:rPr lang="es-MX" sz="800" err="1">
                <a:effectLst/>
                <a:latin typeface="Trebuchet MS" panose="020B0603020202020204" pitchFamily="34" charset="0"/>
                <a:ea typeface="Times New Roman" panose="02020603050405020304" pitchFamily="18" charset="0"/>
                <a:cs typeface="Times New Roman" panose="02020603050405020304" pitchFamily="18" charset="0"/>
              </a:rPr>
              <a:t>Design</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1809</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Con esta nueva actualización llegaron algunos cambios importantes, tanto en el ámbito visual como en el de funcionalidades. Se introdujo el </a:t>
            </a:r>
            <a:r>
              <a:rPr lang="es-MX" sz="800" u="sng">
                <a:effectLst/>
                <a:latin typeface="Trebuchet MS" panose="020B0603020202020204" pitchFamily="34" charset="0"/>
                <a:ea typeface="Times New Roman" panose="02020603050405020304" pitchFamily="18" charset="0"/>
                <a:cs typeface="Times New Roman" panose="02020603050405020304" pitchFamily="18" charset="0"/>
                <a:hlinkClick r:id="rId3" tooltip="Cómo activar el modo oscuro en Windows 10"/>
              </a:rPr>
              <a:t>modo oscuro para el Explorador de archivos</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llegó la aplicación Tu teléfono para vincular dispositivos móviles con Windows 10 y la nueva herramienta de captura de pantalla llamada Recortes.</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1903</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Si el tema oscuro había mantenido ocupados a los desarrolladores, con esta versión aterrizó el tema claro y Windows Sandbox, que facilita la ejecución de programas en un entorno seguro.</a:t>
            </a:r>
            <a:endParaRPr lang="es-MX" sz="800">
              <a:effectLst/>
              <a:latin typeface="Century Gothic" panose="020B0502020202020204" pitchFamily="34" charset="0"/>
              <a:ea typeface="Century Gothic" panose="020B0502020202020204" pitchFamily="34" charset="0"/>
              <a:cs typeface="Times New Roman" panose="02020603050405020304" pitchFamily="18" charset="0"/>
            </a:endParaRPr>
          </a:p>
          <a:p>
            <a:r>
              <a:rPr lang="es-MX" sz="800" b="1">
                <a:effectLst/>
                <a:latin typeface="Trebuchet MS" panose="020B0603020202020204" pitchFamily="34" charset="0"/>
                <a:ea typeface="Times New Roman" panose="02020603050405020304" pitchFamily="18" charset="0"/>
                <a:cs typeface="Times New Roman" panose="02020603050405020304" pitchFamily="18" charset="0"/>
              </a:rPr>
              <a:t>Versión 1909</a:t>
            </a:r>
            <a:r>
              <a:rPr lang="es-MX" sz="800">
                <a:effectLst/>
                <a:latin typeface="Trebuchet MS" panose="020B0603020202020204" pitchFamily="34" charset="0"/>
                <a:ea typeface="Times New Roman" panose="02020603050405020304" pitchFamily="18" charset="0"/>
                <a:cs typeface="Times New Roman" panose="02020603050405020304" pitchFamily="18" charset="0"/>
              </a:rPr>
              <a:t>. En esta ocasión, Microsoft mejoró la integración de OneDrive con la búsqueda del sistema y</a:t>
            </a:r>
            <a:endParaRPr lang="es-MX" sz="800"/>
          </a:p>
        </p:txBody>
      </p:sp>
    </p:spTree>
    <p:extLst>
      <p:ext uri="{BB962C8B-B14F-4D97-AF65-F5344CB8AC3E}">
        <p14:creationId xmlns:p14="http://schemas.microsoft.com/office/powerpoint/2010/main" val="41372885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 name="Graphic 6" descr="Reloj">
            <a:extLst>
              <a:ext uri="{FF2B5EF4-FFF2-40B4-BE49-F238E27FC236}">
                <a16:creationId xmlns:a16="http://schemas.microsoft.com/office/drawing/2014/main" id="{67DC3D3B-2981-473B-9A39-2229D1654F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6" y="595726"/>
            <a:ext cx="5666547" cy="5666547"/>
          </a:xfrm>
          <a:prstGeom prst="rect">
            <a:avLst/>
          </a:prstGeom>
        </p:spPr>
      </p:pic>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92A8A52-CE16-48A4-AFC8-5240FF72FC2B}"/>
              </a:ext>
            </a:extLst>
          </p:cNvPr>
          <p:cNvSpPr>
            <a:spLocks noGrp="1"/>
          </p:cNvSpPr>
          <p:nvPr>
            <p:ph idx="1"/>
          </p:nvPr>
        </p:nvSpPr>
        <p:spPr>
          <a:xfrm>
            <a:off x="6527800" y="1909192"/>
            <a:ext cx="4713997" cy="3647710"/>
          </a:xfrm>
        </p:spPr>
        <p:txBody>
          <a:bodyPr>
            <a:normAutofit/>
          </a:bodyPr>
          <a:lstStyle/>
          <a:p>
            <a:pPr marL="342900" lvl="0" indent="-342900">
              <a:spcAft>
                <a:spcPts val="750"/>
              </a:spcAft>
              <a:buSzPts val="1000"/>
              <a:buFont typeface="Symbol" panose="05050102010706020507" pitchFamily="18" charset="2"/>
              <a:buChar char=""/>
              <a:tabLst>
                <a:tab pos="685800" algn="l"/>
              </a:tabLst>
            </a:pP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habilitó la creación de eventos desde el reloj de la barra de tareas.</a:t>
            </a:r>
            <a:endParaRPr lang="es-MX" sz="7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7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Versión 2004</a:t>
            </a: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Llega el cambio de nombre en los escritorios virtuales y la reinstalación del sistema desde la nube.</a:t>
            </a:r>
            <a:endParaRPr lang="es-MX" sz="7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7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Versión 20H2</a:t>
            </a: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Implementa modificaciones en el tamaño de los paneles (</a:t>
            </a:r>
            <a:r>
              <a:rPr lang="es-MX" sz="700" i="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tiles</a:t>
            </a: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del menú de inicio, un modo de gráfico para Calculadora, la instalación opciones de controladores vía Windows Update, además de un icono que informa del uso de la ubicación en la barra de tareas.</a:t>
            </a:r>
            <a:endParaRPr lang="es-MX" sz="7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7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Versión 21H1</a:t>
            </a: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Novedades como la implementación del widget de noticias e intereses en la barra de tareas.</a:t>
            </a:r>
            <a:endParaRPr lang="es-MX" sz="7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342900" lvl="0" indent="-342900">
              <a:spcAft>
                <a:spcPts val="750"/>
              </a:spcAft>
              <a:buSzPts val="1000"/>
              <a:buFont typeface="Symbol" panose="05050102010706020507" pitchFamily="18" charset="2"/>
              <a:buChar char=""/>
              <a:tabLst>
                <a:tab pos="685800" algn="l"/>
              </a:tabLst>
            </a:pPr>
            <a:r>
              <a:rPr lang="es-MX" sz="700" b="1">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Versión 21H2</a:t>
            </a:r>
            <a:r>
              <a:rPr lang="es-MX" sz="700">
                <a:solidFill>
                  <a:schemeClr val="bg1"/>
                </a:solidFill>
                <a:effectLst/>
                <a:latin typeface="Trebuchet MS" panose="020B0603020202020204" pitchFamily="34" charset="0"/>
                <a:ea typeface="Times New Roman" panose="02020603050405020304" pitchFamily="18" charset="0"/>
                <a:cs typeface="Times New Roman" panose="02020603050405020304" pitchFamily="18" charset="0"/>
              </a:rPr>
              <a:t>. Versión coexistente con Windows 11. Se espera que Windows 10 tenga soporte hasta el año 2025 y continúe recibiendo actualizaciones para solucionar errores y adoptar características críticas.</a:t>
            </a:r>
            <a:endParaRPr lang="es-MX" sz="700">
              <a:solidFill>
                <a:schemeClr val="bg1"/>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a:spcBef>
                <a:spcPts val="750"/>
              </a:spcBef>
              <a:spcAft>
                <a:spcPts val="750"/>
              </a:spcAft>
            </a:pPr>
            <a:r>
              <a:rPr lang="es-MX" sz="700" b="1">
                <a:solidFill>
                  <a:schemeClr val="bg1"/>
                </a:solidFill>
                <a:effectLst/>
                <a:latin typeface="Trebuchet MS" panose="020B0603020202020204" pitchFamily="34" charset="0"/>
                <a:ea typeface="Times New Roman" panose="02020603050405020304" pitchFamily="18" charset="0"/>
              </a:rPr>
              <a:t> </a:t>
            </a:r>
            <a:endParaRPr lang="es-MX" sz="700" b="1">
              <a:solidFill>
                <a:schemeClr val="bg1"/>
              </a:solidFill>
              <a:effectLst/>
              <a:latin typeface="Times New Roman" panose="02020603050405020304" pitchFamily="18" charset="0"/>
              <a:ea typeface="Times New Roman" panose="02020603050405020304" pitchFamily="18" charset="0"/>
            </a:endParaRPr>
          </a:p>
          <a:p>
            <a:pPr>
              <a:spcBef>
                <a:spcPts val="750"/>
              </a:spcBef>
              <a:spcAft>
                <a:spcPts val="750"/>
              </a:spcAft>
            </a:pPr>
            <a:r>
              <a:rPr lang="es-MX" sz="700" b="1">
                <a:solidFill>
                  <a:schemeClr val="bg1"/>
                </a:solidFill>
                <a:effectLst/>
                <a:latin typeface="Trebuchet MS" panose="020B0603020202020204" pitchFamily="34" charset="0"/>
                <a:ea typeface="Times New Roman" panose="02020603050405020304" pitchFamily="18" charset="0"/>
              </a:rPr>
              <a:t>Windows 10S (2015) y 10X (2020) A Windows 10 hay que sumarle dos compañeros de viaje: </a:t>
            </a:r>
            <a:r>
              <a:rPr lang="es-MX" sz="700" b="0">
                <a:solidFill>
                  <a:schemeClr val="bg1"/>
                </a:solidFill>
                <a:effectLst/>
                <a:latin typeface="Trebuchet MS" panose="020B0603020202020204" pitchFamily="34" charset="0"/>
                <a:ea typeface="Times New Roman" panose="02020603050405020304" pitchFamily="18" charset="0"/>
              </a:rPr>
              <a:t>Windows 10S y Windows 10X</a:t>
            </a:r>
            <a:r>
              <a:rPr lang="es-MX" sz="700" b="1">
                <a:solidFill>
                  <a:schemeClr val="bg1"/>
                </a:solidFill>
                <a:effectLst/>
                <a:latin typeface="Trebuchet MS" panose="020B0603020202020204" pitchFamily="34" charset="0"/>
                <a:ea typeface="Times New Roman" panose="02020603050405020304" pitchFamily="18" charset="0"/>
              </a:rPr>
              <a:t>, dos de las </a:t>
            </a:r>
            <a:r>
              <a:rPr lang="es-MX" sz="700" b="0">
                <a:solidFill>
                  <a:schemeClr val="bg1"/>
                </a:solidFill>
                <a:effectLst/>
                <a:latin typeface="Trebuchet MS" panose="020B0603020202020204" pitchFamily="34" charset="0"/>
                <a:ea typeface="Times New Roman" panose="02020603050405020304" pitchFamily="18" charset="0"/>
              </a:rPr>
              <a:t>últimas versiones de Windows</a:t>
            </a:r>
            <a:r>
              <a:rPr lang="es-MX" sz="700" b="1">
                <a:solidFill>
                  <a:schemeClr val="bg1"/>
                </a:solidFill>
                <a:effectLst/>
                <a:latin typeface="Trebuchet MS" panose="020B0603020202020204" pitchFamily="34" charset="0"/>
                <a:ea typeface="Times New Roman" panose="02020603050405020304" pitchFamily="18" charset="0"/>
              </a:rPr>
              <a:t>. La primera fue una variante limitada del sistema que únicamente permitía la ejecución de aplicaciones instaladas desde la tienda. Un intento claro de competir en el sector educativo en el que Chrome OS ejecía un claro dominio. La segunda, Windows 10X, consistió en una variante que, finalmente, no vio la luz. Estaba pensada para dispositivos táctiles y con pantallas duales. Muchas de las funciones que incluía se integraron en Windows 11.</a:t>
            </a:r>
            <a:endParaRPr lang="es-MX" sz="700" b="1">
              <a:solidFill>
                <a:schemeClr val="bg1"/>
              </a:solidFill>
              <a:effectLst/>
              <a:latin typeface="Times New Roman" panose="02020603050405020304" pitchFamily="18" charset="0"/>
              <a:ea typeface="Times New Roman" panose="02020603050405020304" pitchFamily="18" charset="0"/>
            </a:endParaRPr>
          </a:p>
          <a:p>
            <a:endParaRPr lang="es-MX" sz="700">
              <a:solidFill>
                <a:schemeClr val="bg1"/>
              </a:solidFill>
            </a:endParaRP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0477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2569</Words>
  <Application>Microsoft Office PowerPoint</Application>
  <PresentationFormat>Panorámica</PresentationFormat>
  <Paragraphs>47</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Calibri Light</vt:lpstr>
      <vt:lpstr>Century Gothic</vt:lpstr>
      <vt:lpstr>Symbol</vt:lpstr>
      <vt:lpstr>Times New Roman</vt:lpstr>
      <vt:lpstr>Trebuchet MS</vt:lpstr>
      <vt:lpstr>Tema de Office</vt:lpstr>
      <vt:lpstr>Tipos de Windows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Windows </dc:title>
  <dc:creator>Arturo Garcia Perez -  -  -  -  - -  -</dc:creator>
  <cp:lastModifiedBy>Arturo Garcia Perez -  -  -  -  - -  -</cp:lastModifiedBy>
  <cp:revision>3</cp:revision>
  <dcterms:created xsi:type="dcterms:W3CDTF">2024-01-21T06:21:44Z</dcterms:created>
  <dcterms:modified xsi:type="dcterms:W3CDTF">2024-01-23T04:18:14Z</dcterms:modified>
</cp:coreProperties>
</file>