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7" d="100"/>
          <a:sy n="77" d="100"/>
        </p:scale>
        <p:origin x="677" y="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3C4D1-C192-4BEC-8876-B76724C7E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3D69E44-3524-48EC-8FD8-94D58004C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3D08AC0-896F-47B7-B202-29B67082C7E8}"/>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5" name="Marcador de pie de página 4">
            <a:extLst>
              <a:ext uri="{FF2B5EF4-FFF2-40B4-BE49-F238E27FC236}">
                <a16:creationId xmlns:a16="http://schemas.microsoft.com/office/drawing/2014/main" id="{6B1E06FF-C42B-41FA-8BC1-27038CEAAFC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AF183A-5388-4318-BE77-01DB490EE428}"/>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312039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1A7BF-F3AE-4FC7-94BA-B25AB77A557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471A6CE-E8EA-43E8-AA36-5575C0628BF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5AF32C5-5ACE-401F-AA67-EDA6E19A86AA}"/>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5" name="Marcador de pie de página 4">
            <a:extLst>
              <a:ext uri="{FF2B5EF4-FFF2-40B4-BE49-F238E27FC236}">
                <a16:creationId xmlns:a16="http://schemas.microsoft.com/office/drawing/2014/main" id="{A935E3EE-987C-4DF0-BD60-079BD203AB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2101022-1120-491B-A140-4C45656696BD}"/>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384397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691729-49F0-48F5-9377-768CF684BC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7BAF21B-A145-4784-A0F8-3B4D5EB0E1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4C2BCB1-142B-494A-A8F5-F145EA346EA0}"/>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5" name="Marcador de pie de página 4">
            <a:extLst>
              <a:ext uri="{FF2B5EF4-FFF2-40B4-BE49-F238E27FC236}">
                <a16:creationId xmlns:a16="http://schemas.microsoft.com/office/drawing/2014/main" id="{BB7098BF-CBD1-4894-B883-DBBF5169F56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86D28E8-0369-42D3-BA5D-2C05A6783F39}"/>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408802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351A7-1D5D-402D-A161-50356AAFEA0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790F7FC-717F-42C0-A867-42B1D5F7276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24AB31B-DB64-4199-B1B0-C49A8C1F5F4A}"/>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5" name="Marcador de pie de página 4">
            <a:extLst>
              <a:ext uri="{FF2B5EF4-FFF2-40B4-BE49-F238E27FC236}">
                <a16:creationId xmlns:a16="http://schemas.microsoft.com/office/drawing/2014/main" id="{40107C23-23CC-4AFA-8220-90AF02EEB05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BF80410-82DD-4412-8F1B-BD4445D66DBA}"/>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33938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7CF6D-FD2F-4538-BC6B-513362F0DE2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99677D9-EFFF-4AEA-950E-08232D44D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291357E-627C-4675-9F42-5F80F782B619}"/>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5" name="Marcador de pie de página 4">
            <a:extLst>
              <a:ext uri="{FF2B5EF4-FFF2-40B4-BE49-F238E27FC236}">
                <a16:creationId xmlns:a16="http://schemas.microsoft.com/office/drawing/2014/main" id="{F65FA4B3-6B40-451F-A284-D79B951745F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3EF5157-7CE1-45F9-B9DA-41D4DCFC5241}"/>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305985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53ADB-FF32-45C5-80E2-BB610AA7F59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F759A5C-2DA9-46F0-95F8-38E83D38BE9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052F067-E654-4628-B8D0-C77E3C70083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1418499-4DD6-4CDC-A91C-5938F671E65F}"/>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6" name="Marcador de pie de página 5">
            <a:extLst>
              <a:ext uri="{FF2B5EF4-FFF2-40B4-BE49-F238E27FC236}">
                <a16:creationId xmlns:a16="http://schemas.microsoft.com/office/drawing/2014/main" id="{1FF3BA8E-F5B5-4872-9FA7-44DA3FE7F8D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CE685BE-8C8D-4C45-8187-68D093087E23}"/>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128078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71557-7D07-4290-B2F5-DC3C113311B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092AEBE-4F3F-4F01-85B5-A92060203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C422507-B17A-43A8-9711-39A1193086B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21DE939-D3D8-4508-A6C2-B0AA5F304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6C9701-BCC2-4A75-AE5C-AB38658F6FD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C235458-1673-4F3D-A873-B782B92B29E9}"/>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8" name="Marcador de pie de página 7">
            <a:extLst>
              <a:ext uri="{FF2B5EF4-FFF2-40B4-BE49-F238E27FC236}">
                <a16:creationId xmlns:a16="http://schemas.microsoft.com/office/drawing/2014/main" id="{F09EB865-E700-4D5E-BF14-B8F2D2FD525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DE70A0A-9DEB-4CD1-B7DD-ACFAC8EFF954}"/>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313833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0AD0C-DB22-43C8-A1EE-F98369347A4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D5E85C6-AF28-433D-8F42-5C68D16AB29A}"/>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4" name="Marcador de pie de página 3">
            <a:extLst>
              <a:ext uri="{FF2B5EF4-FFF2-40B4-BE49-F238E27FC236}">
                <a16:creationId xmlns:a16="http://schemas.microsoft.com/office/drawing/2014/main" id="{D1C9723D-243E-4737-8A5F-C874D6529A5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EE7FF5C-CE7D-4B85-A044-1687B98F5877}"/>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329032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24A3EF9-2412-4346-8704-A48DDAC0DB86}"/>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3" name="Marcador de pie de página 2">
            <a:extLst>
              <a:ext uri="{FF2B5EF4-FFF2-40B4-BE49-F238E27FC236}">
                <a16:creationId xmlns:a16="http://schemas.microsoft.com/office/drawing/2014/main" id="{17B7E08B-8254-4A0D-9043-0E31CC0EA14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7553F51-E6EF-41E4-9F75-5DC18E1536E0}"/>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216299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4E8F4-B5E2-40D7-9AF6-675D7A17DDB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F999FB0-C14F-471F-98F6-836B11DAA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7E07C0BD-F255-4711-B3E7-839699877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94B6E4-1380-4FAB-B0AF-BBAC20F4CD1F}"/>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6" name="Marcador de pie de página 5">
            <a:extLst>
              <a:ext uri="{FF2B5EF4-FFF2-40B4-BE49-F238E27FC236}">
                <a16:creationId xmlns:a16="http://schemas.microsoft.com/office/drawing/2014/main" id="{47239EF9-93E4-4E4F-808A-A6F0E6DA64E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9287D18-3E7D-4737-987F-CB058161C855}"/>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115904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20751-3AA6-4485-8B4B-D9CC7A2581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F07BF20-021F-4919-AADF-D3A57C1E0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529570E-201A-43A8-B538-AE5600BDB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2963A8-2B4A-4C4A-9439-3EECF8164D28}"/>
              </a:ext>
            </a:extLst>
          </p:cNvPr>
          <p:cNvSpPr>
            <a:spLocks noGrp="1"/>
          </p:cNvSpPr>
          <p:nvPr>
            <p:ph type="dt" sz="half" idx="10"/>
          </p:nvPr>
        </p:nvSpPr>
        <p:spPr/>
        <p:txBody>
          <a:bodyPr/>
          <a:lstStyle/>
          <a:p>
            <a:fld id="{8782682F-6746-47E4-B617-297F950284B2}" type="datetimeFigureOut">
              <a:rPr lang="es-MX" smtClean="0"/>
              <a:t>22/01/2024</a:t>
            </a:fld>
            <a:endParaRPr lang="es-MX"/>
          </a:p>
        </p:txBody>
      </p:sp>
      <p:sp>
        <p:nvSpPr>
          <p:cNvPr id="6" name="Marcador de pie de página 5">
            <a:extLst>
              <a:ext uri="{FF2B5EF4-FFF2-40B4-BE49-F238E27FC236}">
                <a16:creationId xmlns:a16="http://schemas.microsoft.com/office/drawing/2014/main" id="{2D37074B-9813-43E0-B072-2C35F8B5590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6403C8A-3BAE-4DF0-87DD-A61D3DF56F22}"/>
              </a:ext>
            </a:extLst>
          </p:cNvPr>
          <p:cNvSpPr>
            <a:spLocks noGrp="1"/>
          </p:cNvSpPr>
          <p:nvPr>
            <p:ph type="sldNum" sz="quarter" idx="12"/>
          </p:nvPr>
        </p:nvSpPr>
        <p:spPr/>
        <p:txBody>
          <a:bodyPr/>
          <a:lstStyle/>
          <a:p>
            <a:fld id="{82458CD1-1C99-4749-BD1B-888A83C202FB}" type="slidenum">
              <a:rPr lang="es-MX" smtClean="0"/>
              <a:t>‹Nº›</a:t>
            </a:fld>
            <a:endParaRPr lang="es-MX"/>
          </a:p>
        </p:txBody>
      </p:sp>
    </p:spTree>
    <p:extLst>
      <p:ext uri="{BB962C8B-B14F-4D97-AF65-F5344CB8AC3E}">
        <p14:creationId xmlns:p14="http://schemas.microsoft.com/office/powerpoint/2010/main" val="11377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58467B-8623-451F-A18E-2FC240B1B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28D1199-0688-442E-9CE2-CE562C50A2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77652BE-DB6A-43F6-9129-CE90D13A2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2682F-6746-47E4-B617-297F950284B2}" type="datetimeFigureOut">
              <a:rPr lang="es-MX" smtClean="0"/>
              <a:t>22/01/2024</a:t>
            </a:fld>
            <a:endParaRPr lang="es-MX"/>
          </a:p>
        </p:txBody>
      </p:sp>
      <p:sp>
        <p:nvSpPr>
          <p:cNvPr id="5" name="Marcador de pie de página 4">
            <a:extLst>
              <a:ext uri="{FF2B5EF4-FFF2-40B4-BE49-F238E27FC236}">
                <a16:creationId xmlns:a16="http://schemas.microsoft.com/office/drawing/2014/main" id="{1B99A882-E939-4996-AC5D-9B3C2A440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5D3EFEA-E61E-4B6C-896C-2C991C71A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58CD1-1C99-4749-BD1B-888A83C202FB}" type="slidenum">
              <a:rPr lang="es-MX" smtClean="0"/>
              <a:t>‹Nº›</a:t>
            </a:fld>
            <a:endParaRPr lang="es-MX"/>
          </a:p>
        </p:txBody>
      </p:sp>
    </p:spTree>
    <p:extLst>
      <p:ext uri="{BB962C8B-B14F-4D97-AF65-F5344CB8AC3E}">
        <p14:creationId xmlns:p14="http://schemas.microsoft.com/office/powerpoint/2010/main" val="401119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C31BF4A-8FA7-95DD-2725-5F617E4CAB25}"/>
              </a:ext>
            </a:extLst>
          </p:cNvPr>
          <p:cNvPicPr>
            <a:picLocks noChangeAspect="1"/>
          </p:cNvPicPr>
          <p:nvPr/>
        </p:nvPicPr>
        <p:blipFill rotWithShape="1">
          <a:blip r:embed="rId2">
            <a:alphaModFix amt="50000"/>
          </a:blip>
          <a:srcRect t="19076" b="24674"/>
          <a:stretch/>
        </p:blipFill>
        <p:spPr>
          <a:xfrm>
            <a:off x="20" y="1"/>
            <a:ext cx="12191980" cy="6857999"/>
          </a:xfrm>
          <a:prstGeom prst="rect">
            <a:avLst/>
          </a:prstGeom>
        </p:spPr>
      </p:pic>
      <p:sp>
        <p:nvSpPr>
          <p:cNvPr id="2" name="Título 1">
            <a:extLst>
              <a:ext uri="{FF2B5EF4-FFF2-40B4-BE49-F238E27FC236}">
                <a16:creationId xmlns:a16="http://schemas.microsoft.com/office/drawing/2014/main" id="{50CC269C-FF59-4047-9DD1-F984BCF84DD7}"/>
              </a:ext>
            </a:extLst>
          </p:cNvPr>
          <p:cNvSpPr>
            <a:spLocks noGrp="1"/>
          </p:cNvSpPr>
          <p:nvPr>
            <p:ph type="ctrTitle"/>
          </p:nvPr>
        </p:nvSpPr>
        <p:spPr>
          <a:xfrm>
            <a:off x="1524000" y="1122362"/>
            <a:ext cx="9144000" cy="2900518"/>
          </a:xfrm>
        </p:spPr>
        <p:txBody>
          <a:bodyPr>
            <a:normAutofit/>
          </a:bodyPr>
          <a:lstStyle/>
          <a:p>
            <a:r>
              <a:rPr lang="es-MX">
                <a:solidFill>
                  <a:srgbClr val="FFFFFF"/>
                </a:solidFill>
              </a:rPr>
              <a:t>Tipos de discos duros</a:t>
            </a:r>
          </a:p>
        </p:txBody>
      </p:sp>
    </p:spTree>
    <p:extLst>
      <p:ext uri="{BB962C8B-B14F-4D97-AF65-F5344CB8AC3E}">
        <p14:creationId xmlns:p14="http://schemas.microsoft.com/office/powerpoint/2010/main" val="42632690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D61A07F-6495-4E86-B2E7-FEB0DB8CE264}"/>
              </a:ext>
            </a:extLst>
          </p:cNvPr>
          <p:cNvSpPr>
            <a:spLocks noGrp="1"/>
          </p:cNvSpPr>
          <p:nvPr>
            <p:ph idx="1"/>
          </p:nvPr>
        </p:nvSpPr>
        <p:spPr>
          <a:xfrm>
            <a:off x="761802" y="2743200"/>
            <a:ext cx="4646905" cy="3613149"/>
          </a:xfrm>
        </p:spPr>
        <p:txBody>
          <a:bodyPr anchor="ctr">
            <a:normAutofit/>
          </a:bodyPr>
          <a:lstStyle/>
          <a:p>
            <a:r>
              <a:rPr lang="es-MX" sz="1400" b="1" i="1" u="sng">
                <a:effectLst/>
                <a:latin typeface="Roboto" panose="02000000000000000000" pitchFamily="2" charset="0"/>
              </a:rPr>
              <a:t>Tipos de Discos Duros</a:t>
            </a:r>
            <a:r>
              <a:rPr lang="es-MX" sz="1400" b="0" i="0">
                <a:effectLst/>
                <a:latin typeface="Roboto" panose="02000000000000000000" pitchFamily="2" charset="0"/>
              </a:rPr>
              <a:t>; Cuando pensamos en un ordenador, lo primero que se nos viene a la mente son sus partes más visibles como la pantalla, el teclado o el mouse. Sin embargo, dentro de esta máquina hay un componente fundamental que a menudo pasa desapercibido: el disco duro. </a:t>
            </a:r>
          </a:p>
          <a:p>
            <a:r>
              <a:rPr lang="es-MX" sz="1400" b="0" i="0">
                <a:effectLst/>
                <a:latin typeface="Roboto" panose="02000000000000000000" pitchFamily="2" charset="0"/>
              </a:rPr>
              <a:t>Los </a:t>
            </a:r>
            <a:r>
              <a:rPr lang="es-MX" sz="1400" b="1" i="0">
                <a:effectLst/>
                <a:latin typeface="Roboto" panose="02000000000000000000" pitchFamily="2" charset="0"/>
              </a:rPr>
              <a:t>discos duros</a:t>
            </a:r>
            <a:r>
              <a:rPr lang="es-MX" sz="1400" b="0" i="0">
                <a:effectLst/>
                <a:latin typeface="Roboto" panose="02000000000000000000" pitchFamily="2" charset="0"/>
              </a:rPr>
              <a:t> son la memoria a largo plazo de tu ordenador, la biblioteca donde se guardan todos los archivos, programas, y el sistema operativo. Sin ellos, tu ordenador sería como una mente sin recuerdos. Su función es almacenar de forma segura y permanente toda la información, desde esa foto que tomaste en tus últimas vacaciones, hasta esos importantes documentos de trabajo.</a:t>
            </a:r>
            <a:endParaRPr lang="es-MX" sz="1400"/>
          </a:p>
        </p:txBody>
      </p:sp>
      <p:pic>
        <p:nvPicPr>
          <p:cNvPr id="5" name="Picture 4" descr="Mano sobre el ratón">
            <a:extLst>
              <a:ext uri="{FF2B5EF4-FFF2-40B4-BE49-F238E27FC236}">
                <a16:creationId xmlns:a16="http://schemas.microsoft.com/office/drawing/2014/main" id="{44E625BF-890E-1B59-BFD5-49F685DA7FC0}"/>
              </a:ext>
            </a:extLst>
          </p:cNvPr>
          <p:cNvPicPr>
            <a:picLocks noChangeAspect="1"/>
          </p:cNvPicPr>
          <p:nvPr/>
        </p:nvPicPr>
        <p:blipFill rotWithShape="1">
          <a:blip r:embed="rId2"/>
          <a:srcRect l="32278" r="8322" b="-2"/>
          <a:stretch/>
        </p:blipFill>
        <p:spPr>
          <a:xfrm>
            <a:off x="6096000" y="1"/>
            <a:ext cx="6102825" cy="6858000"/>
          </a:xfrm>
          <a:prstGeom prst="rect">
            <a:avLst/>
          </a:prstGeom>
        </p:spPr>
      </p:pic>
    </p:spTree>
    <p:extLst>
      <p:ext uri="{BB962C8B-B14F-4D97-AF65-F5344CB8AC3E}">
        <p14:creationId xmlns:p14="http://schemas.microsoft.com/office/powerpoint/2010/main" val="280373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0F34222-737C-4D72-AF1C-C439F886DF37}"/>
              </a:ext>
            </a:extLst>
          </p:cNvPr>
          <p:cNvSpPr>
            <a:spLocks noGrp="1"/>
          </p:cNvSpPr>
          <p:nvPr>
            <p:ph idx="1"/>
          </p:nvPr>
        </p:nvSpPr>
        <p:spPr>
          <a:xfrm>
            <a:off x="876692" y="2533476"/>
            <a:ext cx="5479719" cy="3447832"/>
          </a:xfrm>
        </p:spPr>
        <p:txBody>
          <a:bodyPr anchor="t">
            <a:normAutofit/>
          </a:bodyPr>
          <a:lstStyle/>
          <a:p>
            <a:r>
              <a:rPr lang="es-MX" sz="2000" b="0" i="0" dirty="0">
                <a:effectLst/>
                <a:latin typeface="Roboto" panose="02000000000000000000" pitchFamily="2" charset="0"/>
              </a:rPr>
              <a:t>En este sentido, es relevante saber que existen diferentes </a:t>
            </a:r>
            <a:r>
              <a:rPr lang="es-MX" sz="2000" b="1" i="0" dirty="0">
                <a:effectLst/>
                <a:latin typeface="Roboto" panose="02000000000000000000" pitchFamily="2" charset="0"/>
              </a:rPr>
              <a:t>tipos de discos duros</a:t>
            </a:r>
            <a:r>
              <a:rPr lang="es-MX" sz="2000" b="0" i="0" dirty="0">
                <a:effectLst/>
                <a:latin typeface="Roboto" panose="02000000000000000000" pitchFamily="2" charset="0"/>
              </a:rPr>
              <a:t>, cada uno con sus propias características, ventajas y desventajas. Así como elegir un buen procesador o una buena tarjeta gráfica es crucial para el rendimiento de tu ordenador, escoger el tipo de disco duro adecuado puede marcar una gran diferencia en términos de velocidad, capacidad de almacenamiento, y durabilidad.</a:t>
            </a:r>
            <a:endParaRPr lang="es-MX" sz="2000" dirty="0"/>
          </a:p>
        </p:txBody>
      </p:sp>
      <p:pic>
        <p:nvPicPr>
          <p:cNvPr id="5" name="Picture 4" descr="Laberinto">
            <a:extLst>
              <a:ext uri="{FF2B5EF4-FFF2-40B4-BE49-F238E27FC236}">
                <a16:creationId xmlns:a16="http://schemas.microsoft.com/office/drawing/2014/main" id="{A898E133-4D88-6E29-5C9E-0FCDBC6C8B4D}"/>
              </a:ext>
            </a:extLst>
          </p:cNvPr>
          <p:cNvPicPr>
            <a:picLocks noChangeAspect="1"/>
          </p:cNvPicPr>
          <p:nvPr/>
        </p:nvPicPr>
        <p:blipFill rotWithShape="1">
          <a:blip r:embed="rId2"/>
          <a:srcRect l="22990" r="29111" b="-1"/>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227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308F4F6-6F90-4F5B-9576-AC5527254A32}"/>
              </a:ext>
            </a:extLst>
          </p:cNvPr>
          <p:cNvSpPr>
            <a:spLocks noGrp="1"/>
          </p:cNvSpPr>
          <p:nvPr>
            <p:ph idx="1"/>
          </p:nvPr>
        </p:nvSpPr>
        <p:spPr>
          <a:xfrm>
            <a:off x="966145" y="1022728"/>
            <a:ext cx="3455821" cy="3447832"/>
          </a:xfrm>
        </p:spPr>
        <p:txBody>
          <a:bodyPr anchor="t">
            <a:normAutofit/>
          </a:bodyPr>
          <a:lstStyle/>
          <a:p>
            <a:r>
              <a:rPr lang="es-MX" sz="1000" b="1" i="0">
                <a:effectLst/>
                <a:latin typeface="Roboto" panose="02000000000000000000" pitchFamily="2" charset="0"/>
              </a:rPr>
              <a:t>¿Por qué es importante conocer los tipos de discos duros?</a:t>
            </a:r>
          </a:p>
          <a:p>
            <a:r>
              <a:rPr lang="es-MX" sz="1000" b="0" i="0">
                <a:effectLst/>
                <a:latin typeface="Roboto" panose="02000000000000000000" pitchFamily="2" charset="0"/>
              </a:rPr>
              <a:t>La tecnología avanza a un ritmo acelerado y con ella, también lo hacen los discos duros. Hoy en día, no todos los discos duros son iguales. Desde los tradicionales discos duros magnéticos (HDD), hasta los más modernos discos de estado sólido (SSD) y los híbridos (SSHD), cada uno de estos tiene un conjunto único de características que pueden adaptarse a tus necesidades específicas.</a:t>
            </a:r>
          </a:p>
          <a:p>
            <a:r>
              <a:rPr lang="es-MX" sz="1000" b="0" i="0">
                <a:effectLst/>
                <a:latin typeface="Roboto" panose="02000000000000000000" pitchFamily="2" charset="0"/>
              </a:rPr>
              <a:t>Por lo tanto, tener un buen entendimiento de los diferentes </a:t>
            </a:r>
            <a:r>
              <a:rPr lang="es-MX" sz="1000" b="1" i="0">
                <a:effectLst/>
                <a:latin typeface="Roboto" panose="02000000000000000000" pitchFamily="2" charset="0"/>
              </a:rPr>
              <a:t>tipos de discos duros</a:t>
            </a:r>
            <a:r>
              <a:rPr lang="es-MX" sz="1000" b="0" i="0">
                <a:effectLst/>
                <a:latin typeface="Roboto" panose="02000000000000000000" pitchFamily="2" charset="0"/>
              </a:rPr>
              <a:t> puede ayudarte a tomar una decisión informada cuando estés buscando actualizar tu ordenador o simplemente busques almacenar tus archivos de la manera más eficiente posible.</a:t>
            </a:r>
          </a:p>
          <a:p>
            <a:r>
              <a:rPr lang="es-MX" sz="1000" b="0" i="0">
                <a:effectLst/>
                <a:latin typeface="Roboto" panose="02000000000000000000" pitchFamily="2" charset="0"/>
              </a:rPr>
              <a:t>A lo largo de este artículo, vamos a desglosar las diferencias entre los distintos tipos de discos duros, sus características y aplicaciones más comunes, para que puedas tomar la mejor decisión acorde a tus necesidades.</a:t>
            </a:r>
          </a:p>
          <a:p>
            <a:endParaRPr lang="es-MX" sz="1000" b="0" i="0">
              <a:effectLst/>
              <a:latin typeface="Roboto" panose="02000000000000000000" pitchFamily="2" charset="0"/>
            </a:endParaRPr>
          </a:p>
        </p:txBody>
      </p:sp>
      <p:pic>
        <p:nvPicPr>
          <p:cNvPr id="7" name="Graphic 6" descr="Disco">
            <a:extLst>
              <a:ext uri="{FF2B5EF4-FFF2-40B4-BE49-F238E27FC236}">
                <a16:creationId xmlns:a16="http://schemas.microsoft.com/office/drawing/2014/main" id="{2BE47089-BE19-1828-03B0-84B3CEF19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081" y="741391"/>
            <a:ext cx="5384528" cy="5384528"/>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917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F16EE3-CDFD-4110-8323-FE27368AF765}"/>
              </a:ext>
            </a:extLst>
          </p:cNvPr>
          <p:cNvSpPr>
            <a:spLocks noGrp="1"/>
          </p:cNvSpPr>
          <p:nvPr>
            <p:ph idx="1"/>
          </p:nvPr>
        </p:nvSpPr>
        <p:spPr>
          <a:xfrm>
            <a:off x="876693" y="2533476"/>
            <a:ext cx="3455821" cy="3447832"/>
          </a:xfrm>
        </p:spPr>
        <p:txBody>
          <a:bodyPr anchor="t">
            <a:normAutofit/>
          </a:bodyPr>
          <a:lstStyle/>
          <a:p>
            <a:r>
              <a:rPr lang="es-MX" sz="1400" b="1" i="0">
                <a:effectLst/>
                <a:latin typeface="var(--h2_typography-font-family)"/>
              </a:rPr>
              <a:t>¿Qué es un Disco Duro y Cómo Funciona?</a:t>
            </a:r>
          </a:p>
          <a:p>
            <a:r>
              <a:rPr lang="es-MX" sz="1400" b="0" i="0">
                <a:effectLst/>
                <a:latin typeface="Roboto" panose="02000000000000000000" pitchFamily="2" charset="0"/>
              </a:rPr>
              <a:t>Si fuésemos a comparar tu ordenador con un organismo humano, el disco duro sería el cerebro. El </a:t>
            </a:r>
            <a:r>
              <a:rPr lang="es-MX" sz="1400" b="1" i="0">
                <a:effectLst/>
                <a:latin typeface="Roboto" panose="02000000000000000000" pitchFamily="2" charset="0"/>
              </a:rPr>
              <a:t>disco duro</a:t>
            </a:r>
            <a:r>
              <a:rPr lang="es-MX" sz="1400" b="0" i="0">
                <a:effectLst/>
                <a:latin typeface="Roboto" panose="02000000000000000000" pitchFamily="2" charset="0"/>
              </a:rPr>
              <a:t> es un dispositivo de almacenamiento de datos no volátil, lo que significa que conserva la información incluso cuando se apaga el sistema. De este modo, todos los documentos, imágenes, música, videos, programas e incluso el sistema operativo de tu ordenador, están almacenados en el disco duro.</a:t>
            </a:r>
          </a:p>
          <a:p>
            <a:endParaRPr lang="es-MX" sz="1400"/>
          </a:p>
        </p:txBody>
      </p:sp>
      <p:pic>
        <p:nvPicPr>
          <p:cNvPr id="7" name="Graphic 6" descr="Álbum">
            <a:extLst>
              <a:ext uri="{FF2B5EF4-FFF2-40B4-BE49-F238E27FC236}">
                <a16:creationId xmlns:a16="http://schemas.microsoft.com/office/drawing/2014/main" id="{3BAFAA0C-0CA1-CB08-9F34-6196B461B6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081" y="741391"/>
            <a:ext cx="5384528" cy="5384528"/>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634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8B210E-BB01-4F83-8399-EB998E7BEF8A}"/>
              </a:ext>
            </a:extLst>
          </p:cNvPr>
          <p:cNvSpPr>
            <a:spLocks noGrp="1"/>
          </p:cNvSpPr>
          <p:nvPr>
            <p:ph idx="1"/>
          </p:nvPr>
        </p:nvSpPr>
        <p:spPr>
          <a:xfrm>
            <a:off x="840231" y="535710"/>
            <a:ext cx="4179030" cy="3688419"/>
          </a:xfrm>
        </p:spPr>
        <p:txBody>
          <a:bodyPr anchor="t">
            <a:normAutofit lnSpcReduction="10000"/>
          </a:bodyPr>
          <a:lstStyle/>
          <a:p>
            <a:r>
              <a:rPr lang="es-MX" sz="1200" b="1" i="0" dirty="0">
                <a:effectLst/>
                <a:latin typeface="Roboto" panose="02000000000000000000" pitchFamily="2" charset="0"/>
              </a:rPr>
              <a:t>Los tipos de discos duros</a:t>
            </a:r>
          </a:p>
          <a:p>
            <a:r>
              <a:rPr lang="es-MX" sz="1200" b="0" i="0" dirty="0">
                <a:effectLst/>
                <a:latin typeface="Roboto" panose="02000000000000000000" pitchFamily="2" charset="0"/>
              </a:rPr>
              <a:t>Pero no todos los </a:t>
            </a:r>
            <a:r>
              <a:rPr lang="es-MX" sz="1200" b="1" i="0" dirty="0">
                <a:effectLst/>
                <a:latin typeface="Roboto" panose="02000000000000000000" pitchFamily="2" charset="0"/>
              </a:rPr>
              <a:t>discos duros</a:t>
            </a:r>
            <a:r>
              <a:rPr lang="es-MX" sz="1200" b="0" i="0" dirty="0">
                <a:effectLst/>
                <a:latin typeface="Roboto" panose="02000000000000000000" pitchFamily="2" charset="0"/>
              </a:rPr>
              <a:t> funcionan de la misma manera. Más allá de los discos duros magnéticos (HDD), existen otros </a:t>
            </a:r>
            <a:r>
              <a:rPr lang="es-MX" sz="1200" b="1" i="0" dirty="0">
                <a:effectLst/>
                <a:latin typeface="Roboto" panose="02000000000000000000" pitchFamily="2" charset="0"/>
              </a:rPr>
              <a:t>tipos de discos duros</a:t>
            </a:r>
            <a:r>
              <a:rPr lang="es-MX" sz="1200" b="0" i="0" dirty="0">
                <a:effectLst/>
                <a:latin typeface="Roboto" panose="02000000000000000000" pitchFamily="2" charset="0"/>
              </a:rPr>
              <a:t> como los de estado sólido (SSD) y los híbridos (SSHD).</a:t>
            </a:r>
          </a:p>
          <a:p>
            <a:r>
              <a:rPr lang="es-MX" sz="1200" b="0" i="0" dirty="0">
                <a:effectLst/>
                <a:latin typeface="Roboto" panose="02000000000000000000" pitchFamily="2" charset="0"/>
              </a:rPr>
              <a:t>Los SSD, por ejemplo, no tienen partes móviles, a diferencia de los HDD. En lugar de utilizar platos magnéticos para almacenar datos, los SSD utilizan memoria flash, similar a la que se encuentra en las tarjetas de memoria de las cámaras digitales o en los </a:t>
            </a:r>
            <a:r>
              <a:rPr lang="es-MX" sz="1200" b="0" i="0" dirty="0" err="1">
                <a:effectLst/>
                <a:latin typeface="Roboto" panose="02000000000000000000" pitchFamily="2" charset="0"/>
              </a:rPr>
              <a:t>USBs</a:t>
            </a:r>
            <a:r>
              <a:rPr lang="es-MX" sz="1200" b="0" i="0" dirty="0">
                <a:effectLst/>
                <a:latin typeface="Roboto" panose="02000000000000000000" pitchFamily="2" charset="0"/>
              </a:rPr>
              <a:t>. Esto les permite ser mucho más rápidos y silenciosos que los HDD.</a:t>
            </a:r>
          </a:p>
          <a:p>
            <a:r>
              <a:rPr lang="es-MX" sz="1200" b="0" i="0" dirty="0">
                <a:effectLst/>
                <a:latin typeface="Roboto" panose="02000000000000000000" pitchFamily="2" charset="0"/>
              </a:rPr>
              <a:t>Por otro lado, los discos duros híbridos (SSHD) combinan la tecnología de los HDD y los SSD para ofrecer lo mejor de ambos mundos: la velocidad de los SSD y la capacidad de almacenamiento de los HDD.</a:t>
            </a:r>
          </a:p>
          <a:p>
            <a:r>
              <a:rPr lang="es-MX" sz="1200" b="0" i="0" dirty="0">
                <a:effectLst/>
                <a:latin typeface="Roboto" panose="02000000000000000000" pitchFamily="2" charset="0"/>
              </a:rPr>
              <a:t>Cada uno de estos </a:t>
            </a:r>
            <a:r>
              <a:rPr lang="es-MX" sz="1200" b="1" i="0" dirty="0">
                <a:effectLst/>
                <a:latin typeface="Roboto" panose="02000000000000000000" pitchFamily="2" charset="0"/>
              </a:rPr>
              <a:t>tipos de discos duros</a:t>
            </a:r>
            <a:r>
              <a:rPr lang="es-MX" sz="1200" b="0" i="0" dirty="0">
                <a:effectLst/>
                <a:latin typeface="Roboto" panose="02000000000000000000" pitchFamily="2" charset="0"/>
              </a:rPr>
              <a:t> tiene sus propias ventajas, desventajas y usos óptimos, temas que exploraremos con más detalle a lo largo de este artículo.</a:t>
            </a:r>
          </a:p>
          <a:p>
            <a:endParaRPr lang="es-MX" sz="800" dirty="0"/>
          </a:p>
        </p:txBody>
      </p:sp>
      <p:pic>
        <p:nvPicPr>
          <p:cNvPr id="7" name="Graphic 6" descr="unidad de disco duro">
            <a:extLst>
              <a:ext uri="{FF2B5EF4-FFF2-40B4-BE49-F238E27FC236}">
                <a16:creationId xmlns:a16="http://schemas.microsoft.com/office/drawing/2014/main" id="{28FDE7A6-4547-0EB3-CB1C-21B02B7A1E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081" y="741391"/>
            <a:ext cx="5384528" cy="5384528"/>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44750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639</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Roboto</vt:lpstr>
      <vt:lpstr>var(--h2_typography-font-family)</vt:lpstr>
      <vt:lpstr>Tema de Office</vt:lpstr>
      <vt:lpstr>Tipos de discos duros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discos duros</dc:title>
  <dc:creator>Arturo Garcia Perez -  -  -  -  - -  -</dc:creator>
  <cp:lastModifiedBy>Arturo Garcia Perez -  -  -  -  - -  -</cp:lastModifiedBy>
  <cp:revision>1</cp:revision>
  <dcterms:created xsi:type="dcterms:W3CDTF">2024-01-21T06:34:35Z</dcterms:created>
  <dcterms:modified xsi:type="dcterms:W3CDTF">2024-01-23T04:17:22Z</dcterms:modified>
</cp:coreProperties>
</file>