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83" r:id="rId2"/>
    <p:sldId id="256" r:id="rId3"/>
    <p:sldId id="257" r:id="rId4"/>
    <p:sldId id="278" r:id="rId5"/>
    <p:sldId id="286" r:id="rId6"/>
    <p:sldId id="289" r:id="rId7"/>
    <p:sldId id="290" r:id="rId8"/>
    <p:sldId id="291" r:id="rId9"/>
    <p:sldId id="292" r:id="rId10"/>
    <p:sldId id="293" r:id="rId11"/>
    <p:sldId id="294" r:id="rId12"/>
    <p:sldId id="295" r:id="rId13"/>
    <p:sldId id="296" r:id="rId14"/>
    <p:sldId id="287" r:id="rId15"/>
    <p:sldId id="288" r:id="rId16"/>
    <p:sldId id="285" r:id="rId17"/>
    <p:sldId id="276" r:id="rId18"/>
    <p:sldId id="284" r:id="rId1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2835"/>
    <a:srgbClr val="E2004B"/>
    <a:srgbClr val="5A5A5D"/>
    <a:srgbClr val="9E9E9E"/>
    <a:srgbClr val="222C37"/>
    <a:srgbClr val="000000"/>
    <a:srgbClr val="FFFFFF"/>
    <a:srgbClr val="00BAD4"/>
    <a:srgbClr val="8AC249"/>
    <a:srgbClr val="CDD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75836" autoAdjust="0"/>
  </p:normalViewPr>
  <p:slideViewPr>
    <p:cSldViewPr snapToGrid="0" showGuides="1">
      <p:cViewPr varScale="1">
        <p:scale>
          <a:sx n="90" d="100"/>
          <a:sy n="90" d="100"/>
        </p:scale>
        <p:origin x="1347" y="5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4" d="100"/>
          <a:sy n="84"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9B916C-04E6-404D-97CD-14621E515930}" type="slidenum">
              <a:rPr lang="en-GB" smtClean="0"/>
              <a:t>‹#›</a:t>
            </a:fld>
            <a:endParaRPr lang="en-GB" dirty="0"/>
          </a:p>
        </p:txBody>
      </p:sp>
    </p:spTree>
    <p:extLst>
      <p:ext uri="{BB962C8B-B14F-4D97-AF65-F5344CB8AC3E}">
        <p14:creationId xmlns:p14="http://schemas.microsoft.com/office/powerpoint/2010/main" val="798411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64169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part, I will show a demo using Unity (the software)</a:t>
            </a:r>
            <a:r>
              <a:rPr lang="en-GB" baseline="0" dirty="0" smtClean="0"/>
              <a:t> to Rig, Animate and Move a character using the Anima2D Animation Tool. </a:t>
            </a:r>
          </a:p>
          <a:p>
            <a:r>
              <a:rPr lang="en-GB" baseline="0" dirty="0" smtClean="0"/>
              <a:t>I’m still working on the Assets but, key important things to know are: Bones, Vertices, Attachments, Timeline, </a:t>
            </a:r>
            <a:r>
              <a:rPr lang="en-GB" baseline="0" dirty="0" err="1" smtClean="0"/>
              <a:t>Dopesheet</a:t>
            </a:r>
            <a:r>
              <a:rPr lang="en-GB" baseline="0" dirty="0" smtClean="0"/>
              <a:t>, IK, animation curve and interpolation.</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2342777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 will show videos that</a:t>
            </a:r>
            <a:r>
              <a:rPr lang="en-GB" baseline="0" dirty="0" smtClean="0"/>
              <a:t> demonstrates the progress of the native Animation tool for 2D in Unity. I’m waiting for the material but the examples here will be similar to what I showed in the demo, the difference is that they will now be integrated in the software and not via an external plugin as it is now.</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829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323104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Q&amp;A</a:t>
            </a:r>
            <a:endParaRPr lang="en-US" baseline="0" dirty="0" smtClean="0"/>
          </a:p>
          <a:p>
            <a:endParaRPr lang="en-US" baseline="0" dirty="0" smtClean="0"/>
          </a:p>
          <a:p>
            <a:r>
              <a:rPr lang="en-US" baseline="0" dirty="0" smtClean="0"/>
              <a:t>Note for Translator: How do I say Q&amp;A in Japanese?</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94765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 </a:t>
            </a:r>
            <a:r>
              <a:rPr lang="ja-JP" altLang="en-US" sz="900" b="1" i="0" kern="1200" dirty="0" smtClean="0">
                <a:solidFill>
                  <a:schemeClr val="tx1"/>
                </a:solidFill>
                <a:effectLst/>
                <a:latin typeface="Arial" panose="020B0604020202020204" pitchFamily="34" charset="0"/>
                <a:ea typeface="+mn-ea"/>
                <a:cs typeface="+mn-cs"/>
              </a:rPr>
              <a:t>ありがとう</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125181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evening,</a:t>
            </a:r>
            <a:r>
              <a:rPr lang="en-GB" baseline="0" dirty="0" smtClean="0"/>
              <a:t> today we will talk about the future of 2D Animation in Unity. As you may heard, we acquired and made free the Asset Store package: Anima2D. The ultimate goal solve the problem of animating 2D characters and objects in Unity in an efficient way.</a:t>
            </a:r>
          </a:p>
          <a:p>
            <a:endParaRPr lang="en-GB" baseline="0" dirty="0" smtClean="0"/>
          </a:p>
          <a:p>
            <a:r>
              <a:rPr lang="en-GB" baseline="0" dirty="0" smtClean="0"/>
              <a:t>Description for translators:</a:t>
            </a:r>
          </a:p>
          <a:p>
            <a:r>
              <a:rPr lang="en-GB" baseline="0" dirty="0" smtClean="0"/>
              <a:t>This presentation will focus on the 2D animation workflow we have right now in Unity, using the plugin called: “Anima2D”, we will also cover the differences between “Frame by Frame” animation and “Skeletal Animation”, the goal of this part is to know what are the pros and cons of each one.</a:t>
            </a:r>
          </a:p>
          <a:p>
            <a:endParaRPr lang="en-GB" baseline="0" dirty="0" smtClean="0"/>
          </a:p>
          <a:p>
            <a:r>
              <a:rPr lang="en-GB" baseline="0" dirty="0" smtClean="0"/>
              <a:t>I will also demo the setup for a 2D character using the Anima2D plugin, which will consist on opening Unity and setting up objects to create a “rig”, and “animations”.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3</a:t>
            </a:fld>
            <a:endParaRPr lang="en-GB" dirty="0"/>
          </a:p>
        </p:txBody>
      </p:sp>
    </p:spTree>
    <p:extLst>
      <p:ext uri="{BB962C8B-B14F-4D97-AF65-F5344CB8AC3E}">
        <p14:creationId xmlns:p14="http://schemas.microsoft.com/office/powerpoint/2010/main" val="349859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Arturo </a:t>
            </a:r>
            <a:r>
              <a:rPr lang="en-US" dirty="0" err="1" smtClean="0"/>
              <a:t>Núñez</a:t>
            </a:r>
            <a:r>
              <a:rPr lang="en-US" dirty="0" smtClean="0"/>
              <a:t>, I work as a product evangelist for the Latin American region and before joining Unity I was working at game studios mostly in</a:t>
            </a:r>
            <a:r>
              <a:rPr lang="en-US" baseline="0" dirty="0" smtClean="0"/>
              <a:t> 2D games. So I know the struggles of having to use a 3D engine to make 2D games.</a:t>
            </a:r>
          </a:p>
        </p:txBody>
      </p:sp>
      <p:sp>
        <p:nvSpPr>
          <p:cNvPr id="4" name="Slide Number Placeholder 3"/>
          <p:cNvSpPr>
            <a:spLocks noGrp="1"/>
          </p:cNvSpPr>
          <p:nvPr>
            <p:ph type="sldNum" sz="quarter" idx="10"/>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24043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will mention the main objectives of attending the talk. </a:t>
            </a:r>
          </a:p>
          <a:p>
            <a:endParaRPr lang="en-GB" dirty="0" smtClean="0"/>
          </a:p>
          <a:p>
            <a:r>
              <a:rPr lang="en-GB" dirty="0" smtClean="0"/>
              <a:t>Note for translators: Maybe this is the key slide, since we need to make sure that attendees can</a:t>
            </a:r>
            <a:r>
              <a:rPr lang="en-GB" baseline="0" dirty="0" smtClean="0"/>
              <a:t> leave the room with the knowledge we propose here.</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5</a:t>
            </a:fld>
            <a:endParaRPr lang="en-GB" dirty="0"/>
          </a:p>
        </p:txBody>
      </p:sp>
    </p:spTree>
    <p:extLst>
      <p:ext uri="{BB962C8B-B14F-4D97-AF65-F5344CB8AC3E}">
        <p14:creationId xmlns:p14="http://schemas.microsoft.com/office/powerpoint/2010/main" val="19366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6</a:t>
            </a:fld>
            <a:endParaRPr lang="en-GB" dirty="0"/>
          </a:p>
        </p:txBody>
      </p:sp>
    </p:spTree>
    <p:extLst>
      <p:ext uri="{BB962C8B-B14F-4D97-AF65-F5344CB8AC3E}">
        <p14:creationId xmlns:p14="http://schemas.microsoft.com/office/powerpoint/2010/main" val="394693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is to define what the purpose of animation in games is.</a:t>
            </a:r>
            <a:r>
              <a:rPr lang="en-GB" baseline="0" dirty="0" smtClean="0"/>
              <a:t> Which is simulate that the characters and other elements in the game are alive.</a:t>
            </a:r>
          </a:p>
          <a:p>
            <a:endParaRPr lang="en-GB" baseline="0" dirty="0" smtClean="0"/>
          </a:p>
          <a:p>
            <a:r>
              <a:rPr lang="en-GB" baseline="0" dirty="0" smtClean="0"/>
              <a:t>The animation is known also as the illusion of life, which basically transforms unanimated drawings or models into living characters. No matter which animation technique we end up using, the goal is to always have a consistent animation that makes the player he is inside the video game.</a:t>
            </a:r>
          </a:p>
          <a:p>
            <a:endParaRPr lang="en-GB" baseline="0" dirty="0" smtClean="0"/>
          </a:p>
          <a:p>
            <a:r>
              <a:rPr lang="en-GB" baseline="0" dirty="0" smtClean="0"/>
              <a:t>If for any reason, the animation fails (breaks, is not good enough, drops frames, </a:t>
            </a:r>
            <a:r>
              <a:rPr lang="en-GB" baseline="0" dirty="0" err="1" smtClean="0"/>
              <a:t>etc</a:t>
            </a:r>
            <a:r>
              <a:rPr lang="en-GB" baseline="0" dirty="0" smtClean="0"/>
              <a:t>) the player will feel disconnected from the game and will start thinking about it as a piece of software. We want to avoid that.</a:t>
            </a:r>
          </a:p>
        </p:txBody>
      </p:sp>
      <p:sp>
        <p:nvSpPr>
          <p:cNvPr id="4" name="Slide Number Placeholder 3"/>
          <p:cNvSpPr>
            <a:spLocks noGrp="1"/>
          </p:cNvSpPr>
          <p:nvPr>
            <p:ph type="sldNum" sz="quarter" idx="10"/>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113588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start covering the technique</a:t>
            </a:r>
            <a:r>
              <a:rPr lang="en-US" baseline="0" dirty="0" smtClean="0"/>
              <a:t> called “Frame by Frame” animation, which has been around in the films and cartoons industry for quite some time. In this technique, we are basically flipping through the pages of a notebook. Where each page contains a part or frame of the animation with a small change with respect to the previous one.</a:t>
            </a:r>
          </a:p>
          <a:p>
            <a:endParaRPr lang="en-US" baseline="0" dirty="0" smtClean="0"/>
          </a:p>
          <a:p>
            <a:r>
              <a:rPr lang="en-US" baseline="0" dirty="0" smtClean="0"/>
              <a:t>In games, what we usually have, is a large texture called a Sprite Sheet, and what we do is to draw a frame of the texture during a period of time, then after x time passes, we switch to the other one and this gives the illusion of movement.</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8</a:t>
            </a:fld>
            <a:endParaRPr lang="en-GB" dirty="0"/>
          </a:p>
        </p:txBody>
      </p:sp>
    </p:spTree>
    <p:extLst>
      <p:ext uri="{BB962C8B-B14F-4D97-AF65-F5344CB8AC3E}">
        <p14:creationId xmlns:p14="http://schemas.microsoft.com/office/powerpoint/2010/main" val="51207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other technique, called the skeletal</a:t>
            </a:r>
            <a:r>
              <a:rPr lang="en-US" baseline="0" dirty="0" smtClean="0"/>
              <a:t> based animation. It is called like this because we will create a skeleton for our characters, and the skeleton will be animated (with </a:t>
            </a:r>
            <a:r>
              <a:rPr lang="en-US" baseline="0" dirty="0" err="1" smtClean="0"/>
              <a:t>keyframes</a:t>
            </a:r>
            <a:r>
              <a:rPr lang="en-US" baseline="0" dirty="0" smtClean="0"/>
              <a:t>), thus, the images that are attached to those bones, will move when the bone moves accordingly.</a:t>
            </a:r>
          </a:p>
          <a:p>
            <a:endParaRPr lang="en-US" baseline="0" dirty="0" smtClean="0"/>
          </a:p>
          <a:p>
            <a:r>
              <a:rPr lang="en-US" baseline="0" dirty="0" smtClean="0"/>
              <a:t>As a quick note, this technique allows us to have a high number of animations without increasing the build size, which is important. However, the animation takes place on the CPU we need to consider this.</a:t>
            </a:r>
          </a:p>
          <a:p>
            <a:endParaRPr lang="en-US" baseline="0" dirty="0" smtClean="0"/>
          </a:p>
          <a:p>
            <a:r>
              <a:rPr lang="en-US" baseline="0" dirty="0" smtClean="0"/>
              <a:t>We will discuss more about this in a couple of minutes.</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182065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Notes for the translators:</a:t>
            </a:r>
          </a:p>
          <a:p>
            <a:r>
              <a:rPr lang="en-US" dirty="0" smtClean="0"/>
              <a:t>In this slide, we will discuss how one technique over the other affects the build size(the size in MB of the game).</a:t>
            </a:r>
            <a:r>
              <a:rPr lang="en-US" baseline="0" dirty="0" smtClean="0"/>
              <a:t> Basically, if we </a:t>
            </a:r>
            <a:endParaRPr lang="en-US"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11</a:t>
            </a:fld>
            <a:endParaRPr lang="en-GB" dirty="0"/>
          </a:p>
        </p:txBody>
      </p:sp>
    </p:spTree>
    <p:extLst>
      <p:ext uri="{BB962C8B-B14F-4D97-AF65-F5344CB8AC3E}">
        <p14:creationId xmlns:p14="http://schemas.microsoft.com/office/powerpoint/2010/main" val="3161639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mpty with large logo">
    <p:spTree>
      <p:nvGrpSpPr>
        <p:cNvPr id="1" name=""/>
        <p:cNvGrpSpPr/>
        <p:nvPr/>
      </p:nvGrpSpPr>
      <p:grpSpPr>
        <a:xfrm>
          <a:off x="0" y="0"/>
          <a:ext cx="0" cy="0"/>
          <a:chOff x="0" y="0"/>
          <a:chExt cx="0" cy="0"/>
        </a:xfrm>
      </p:grpSpPr>
      <p:pic>
        <p:nvPicPr>
          <p:cNvPr id="15" name="Bille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497" y="4319226"/>
            <a:ext cx="900000" cy="327562"/>
          </a:xfrm>
          <a:prstGeom prst="rect">
            <a:avLst/>
          </a:prstGeom>
        </p:spPr>
      </p:pic>
      <p:pic>
        <p:nvPicPr>
          <p:cNvPr id="2" name="Billed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7600" y="903600"/>
            <a:ext cx="9614192" cy="9619200"/>
          </a:xfrm>
          <a:prstGeom prst="rect">
            <a:avLst/>
          </a:prstGeom>
        </p:spPr>
      </p:pic>
      <p:pic>
        <p:nvPicPr>
          <p:cNvPr id="3" name="Billed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24400"/>
            <a:ext cx="3047150" cy="910800"/>
          </a:xfrm>
          <a:prstGeom prst="rect">
            <a:avLst/>
          </a:prstGeom>
        </p:spPr>
      </p:pic>
    </p:spTree>
    <p:extLst>
      <p:ext uri="{BB962C8B-B14F-4D97-AF65-F5344CB8AC3E}">
        <p14:creationId xmlns:p14="http://schemas.microsoft.com/office/powerpoint/2010/main" val="6364675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Key headline purp -&gt; ma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32000" y="1480257"/>
            <a:ext cx="6480000" cy="2182986"/>
          </a:xfrm>
          <a:noFill/>
        </p:spPr>
        <p:txBody>
          <a:bodyPr anchor="ctr" anchorCtr="0"/>
          <a:lstStyle>
            <a:lvl1pPr>
              <a:defRPr sz="3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5" name="Bille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1645" y="2817959"/>
            <a:ext cx="0" cy="0"/>
          </a:xfrm>
          <a:prstGeom prst="rect">
            <a:avLst/>
          </a:prstGeom>
        </p:spPr>
      </p:pic>
      <p:pic>
        <p:nvPicPr>
          <p:cNvPr id="3" name="Billed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56800" y="4220965"/>
            <a:ext cx="3853593" cy="3855600"/>
          </a:xfrm>
          <a:prstGeom prst="rect">
            <a:avLst/>
          </a:prstGeom>
        </p:spPr>
      </p:pic>
      <p:pic>
        <p:nvPicPr>
          <p:cNvPr id="4" name="Bille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56800" y="-2934000"/>
            <a:ext cx="3853593" cy="3855600"/>
          </a:xfrm>
          <a:prstGeom prst="rect">
            <a:avLst/>
          </a:prstGeom>
        </p:spPr>
      </p:pic>
    </p:spTree>
    <p:extLst>
      <p:ext uri="{BB962C8B-B14F-4D97-AF65-F5344CB8AC3E}">
        <p14:creationId xmlns:p14="http://schemas.microsoft.com/office/powerpoint/2010/main" val="219355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teal -&gt; pur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344312"/>
            <a:ext cx="7128000" cy="936000"/>
          </a:xfrm>
        </p:spPr>
        <p:txBody>
          <a:bodyPr anchor="ctr" anchorCtr="0"/>
          <a:lstStyle>
            <a:lvl1pPr algn="l">
              <a:lnSpc>
                <a:spcPct val="90000"/>
              </a:lnSpc>
              <a:defRPr sz="32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sp>
        <p:nvSpPr>
          <p:cNvPr id="8" name="Text Placeholder 4"/>
          <p:cNvSpPr>
            <a:spLocks noGrp="1"/>
          </p:cNvSpPr>
          <p:nvPr>
            <p:ph type="body" sz="quarter" idx="10"/>
          </p:nvPr>
        </p:nvSpPr>
        <p:spPr>
          <a:xfrm>
            <a:off x="540000" y="1491749"/>
            <a:ext cx="7740000" cy="2880000"/>
          </a:xfrm>
        </p:spPr>
        <p:txBody>
          <a:bodyPr/>
          <a:lstStyle>
            <a:lvl1pPr>
              <a:lnSpc>
                <a:spcPts val="1875"/>
              </a:lnSpc>
              <a:spcAft>
                <a:spcPts val="800"/>
              </a:spcAft>
              <a:defRPr sz="1800" b="0" i="0">
                <a:solidFill>
                  <a:schemeClr val="bg1"/>
                </a:solidFill>
                <a:latin typeface="Roboto" charset="0"/>
                <a:ea typeface="Noto Sans CJK JP Bold" panose="020B0800000000000000" pitchFamily="34" charset="-128"/>
                <a:cs typeface="Roboto" charset="0"/>
              </a:defRPr>
            </a:lvl1pPr>
            <a:lvl2pPr>
              <a:lnSpc>
                <a:spcPts val="1750"/>
              </a:lnSpc>
              <a:spcAft>
                <a:spcPts val="800"/>
              </a:spcAft>
              <a:defRPr sz="1800" b="0" i="0">
                <a:solidFill>
                  <a:schemeClr val="bg1"/>
                </a:solidFill>
                <a:latin typeface="Roboto" charset="0"/>
                <a:ea typeface="Noto Sans CJK JP Bold" panose="020B0800000000000000" pitchFamily="34" charset="-128"/>
                <a:cs typeface="Roboto" charset="0"/>
              </a:defRPr>
            </a:lvl2pPr>
            <a:lvl3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3pPr>
            <a:lvl4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4pPr>
            <a:lvl5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600" y="-2700000"/>
            <a:ext cx="3853593" cy="3855600"/>
          </a:xfrm>
          <a:prstGeom prst="rect">
            <a:avLst/>
          </a:prstGeom>
        </p:spPr>
      </p:pic>
    </p:spTree>
    <p:extLst>
      <p:ext uri="{BB962C8B-B14F-4D97-AF65-F5344CB8AC3E}">
        <p14:creationId xmlns:p14="http://schemas.microsoft.com/office/powerpoint/2010/main" val="89265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with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109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slide">
    <p:bg>
      <p:bgPr>
        <a:solidFill>
          <a:schemeClr val="tx1"/>
        </a:solidFill>
        <a:effectLst/>
      </p:bgPr>
    </p:bg>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659626" y="1615688"/>
            <a:ext cx="7824752" cy="1912125"/>
          </a:xfrm>
          <a:noFill/>
        </p:spPr>
        <p:txBody>
          <a:bodyPr anchor="ctr" anchorCtr="0"/>
          <a:lstStyle>
            <a:lvl1pPr>
              <a:defRPr sz="4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768" y="4212000"/>
            <a:ext cx="3853593" cy="3855600"/>
          </a:xfrm>
          <a:prstGeom prst="rect">
            <a:avLst/>
          </a:prstGeom>
        </p:spPr>
      </p:pic>
    </p:spTree>
    <p:extLst>
      <p:ext uri="{BB962C8B-B14F-4D97-AF65-F5344CB8AC3E}">
        <p14:creationId xmlns:p14="http://schemas.microsoft.com/office/powerpoint/2010/main" val="211562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User guide">
    <p:bg>
      <p:bgPr>
        <a:solidFill>
          <a:schemeClr val="bg1"/>
        </a:solidFill>
        <a:effectLst/>
      </p:bgPr>
    </p:bg>
    <p:spTree>
      <p:nvGrpSpPr>
        <p:cNvPr id="1" name=""/>
        <p:cNvGrpSpPr/>
        <p:nvPr/>
      </p:nvGrpSpPr>
      <p:grpSpPr>
        <a:xfrm>
          <a:off x="0" y="0"/>
          <a:ext cx="0" cy="0"/>
          <a:chOff x="0" y="0"/>
          <a:chExt cx="0" cy="0"/>
        </a:xfrm>
      </p:grpSpPr>
      <p:sp>
        <p:nvSpPr>
          <p:cNvPr id="25" name="Title 1"/>
          <p:cNvSpPr txBox="1">
            <a:spLocks/>
          </p:cNvSpPr>
          <p:nvPr userDrawn="1"/>
        </p:nvSpPr>
        <p:spPr>
          <a:xfrm>
            <a:off x="522089" y="437556"/>
            <a:ext cx="8099822" cy="460942"/>
          </a:xfrm>
          <a:prstGeom prst="rect">
            <a:avLst/>
          </a:prstGeom>
        </p:spPr>
        <p:txBody>
          <a:bodyPr vert="horz" lIns="0" tIns="0" rIns="0" bIns="0" rtlCol="0" anchor="t" anchorCtr="0">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ja-JP" altLang="en-US"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rPr>
              <a:t>推奨フォント</a:t>
            </a:r>
            <a:endParaRPr kumimoji="0" lang="en-US" altLang="ja-JP"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rgbClr val="002834"/>
                </a:solidFill>
                <a:effectLst/>
                <a:uLnTx/>
                <a:uFillTx/>
                <a:latin typeface="Roboto" pitchFamily="2" charset="0"/>
                <a:ea typeface="Roboto" pitchFamily="2" charset="0"/>
                <a:cs typeface="Arial" panose="020B0604020202020204" pitchFamily="34" charset="0"/>
              </a:rPr>
              <a:t>Recommended  Font</a:t>
            </a: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pic>
        <p:nvPicPr>
          <p:cNvPr id="31" name="Picture 2" descr="https://t.gyazo.com/teams/unity/9145cd32315a5d957dc0d176af816b7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0943" y="1472982"/>
            <a:ext cx="3523907" cy="1988324"/>
          </a:xfrm>
          <a:prstGeom prst="rect">
            <a:avLst/>
          </a:prstGeom>
        </p:spPr>
        <p:style>
          <a:lnRef idx="2">
            <a:schemeClr val="accent5"/>
          </a:lnRef>
          <a:fillRef idx="1">
            <a:schemeClr val="lt1"/>
          </a:fillRef>
          <a:effectRef idx="0">
            <a:schemeClr val="accent5"/>
          </a:effectRef>
          <a:fontRef idx="minor">
            <a:schemeClr val="dk1"/>
          </a:fontRef>
        </p:style>
      </p:pic>
      <p:pic>
        <p:nvPicPr>
          <p:cNvPr id="32" name="Picture 4" descr="https://t.gyazo.com/teams/unity/fbcd25b2eab2a13ad99b3f7a343d93ff.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10496" y="1486985"/>
            <a:ext cx="3523906" cy="1974321"/>
          </a:xfrm>
          <a:prstGeom prst="rect">
            <a:avLst/>
          </a:prstGeom>
        </p:spPr>
        <p:style>
          <a:lnRef idx="2">
            <a:schemeClr val="accent5"/>
          </a:lnRef>
          <a:fillRef idx="1">
            <a:schemeClr val="lt1"/>
          </a:fillRef>
          <a:effectRef idx="0">
            <a:schemeClr val="accent5"/>
          </a:effectRef>
          <a:fontRef idx="minor">
            <a:schemeClr val="dk1"/>
          </a:fontRef>
        </p:style>
      </p:pic>
      <p:sp>
        <p:nvSpPr>
          <p:cNvPr id="33" name="正方形/長方形 32"/>
          <p:cNvSpPr/>
          <p:nvPr userDrawn="1"/>
        </p:nvSpPr>
        <p:spPr>
          <a:xfrm>
            <a:off x="760942"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English</a:t>
            </a:r>
            <a:r>
              <a:rPr kumimoji="1" lang="en-US" altLang="ja-JP" b="1" baseline="0" noProof="0" dirty="0" smtClean="0">
                <a:latin typeface="Roboto" pitchFamily="2" charset="0"/>
                <a:ea typeface="Noto Sans CJK JP Bold" panose="020B0800000000000000" pitchFamily="34" charset="-128"/>
              </a:rPr>
              <a:t> : </a:t>
            </a:r>
            <a:r>
              <a:rPr kumimoji="1" lang="en-US" altLang="ja-JP" baseline="0" noProof="0" dirty="0" err="1" smtClean="0">
                <a:latin typeface="Roboto" pitchFamily="2" charset="0"/>
                <a:ea typeface="Noto Sans CJK JP Bold" panose="020B0800000000000000" pitchFamily="34" charset="-128"/>
              </a:rPr>
              <a:t>Roboto</a:t>
            </a:r>
            <a:endParaRPr kumimoji="1" lang="ja-JP" altLang="en-US" baseline="0" noProof="0" dirty="0" err="1" smtClean="0">
              <a:latin typeface="Roboto" pitchFamily="2" charset="0"/>
              <a:ea typeface="Noto Sans CJK JP Bold" panose="020B0800000000000000" pitchFamily="34" charset="-128"/>
            </a:endParaRPr>
          </a:p>
        </p:txBody>
      </p:sp>
      <p:sp>
        <p:nvSpPr>
          <p:cNvPr id="43" name="Title 1"/>
          <p:cNvSpPr txBox="1">
            <a:spLocks/>
          </p:cNvSpPr>
          <p:nvPr userDrawn="1"/>
        </p:nvSpPr>
        <p:spPr>
          <a:xfrm>
            <a:off x="760943" y="1088929"/>
            <a:ext cx="8099822" cy="460942"/>
          </a:xfrm>
          <a:prstGeom prst="rect">
            <a:avLst/>
          </a:prstGeom>
        </p:spPr>
        <p:txBody>
          <a:bodyPr vert="horz" lIns="0" tIns="0" rIns="0" bIns="0" rtlCol="0" anchor="t" anchorCtr="0">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2400" b="0" i="0" u="none" strike="noStrike" kern="1200" cap="none" spc="0" normalizeH="0" baseline="0" noProof="0" dirty="0">
              <a:ln>
                <a:noFill/>
              </a:ln>
              <a:solidFill>
                <a:srgbClr val="002834"/>
              </a:solidFill>
              <a:effectLst/>
              <a:uLnTx/>
              <a:uFillTx/>
              <a:latin typeface="Arial" panose="020B0604020202020204" pitchFamily="34" charset="0"/>
              <a:ea typeface="Noto Sans CJK JP Bold"/>
              <a:cs typeface="Arial" panose="020B0604020202020204" pitchFamily="34" charset="0"/>
            </a:endParaRPr>
          </a:p>
        </p:txBody>
      </p:sp>
      <p:sp>
        <p:nvSpPr>
          <p:cNvPr id="44" name="正方形/長方形 43"/>
          <p:cNvSpPr/>
          <p:nvPr userDrawn="1"/>
        </p:nvSpPr>
        <p:spPr>
          <a:xfrm>
            <a:off x="4907997"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Japanese</a:t>
            </a:r>
            <a:r>
              <a:rPr kumimoji="1" lang="en-US" altLang="ja-JP" b="1" baseline="0" noProof="0" dirty="0" smtClean="0">
                <a:latin typeface="Roboto" pitchFamily="2" charset="0"/>
                <a:ea typeface="Noto Sans CJK JP Bold" panose="020B0800000000000000" pitchFamily="34" charset="-128"/>
              </a:rPr>
              <a:t> : </a:t>
            </a:r>
            <a:r>
              <a:rPr kumimoji="1" lang="fr-FR" altLang="ja-JP" baseline="0" noProof="0" dirty="0" smtClean="0">
                <a:latin typeface="Roboto" pitchFamily="2" charset="0"/>
                <a:ea typeface="Noto Sans CJK JP Bold" panose="020B0800000000000000" pitchFamily="34" charset="-128"/>
              </a:rPr>
              <a:t>Noto Sans CJK JP Bold</a:t>
            </a:r>
            <a:endParaRPr kumimoji="1" lang="ja-JP" altLang="en-US" baseline="0" noProof="0" dirty="0" err="1" smtClean="0">
              <a:latin typeface="Roboto" pitchFamily="2" charset="0"/>
              <a:ea typeface="Noto Sans CJK JP Bold" panose="020B0800000000000000" pitchFamily="34" charset="-128"/>
            </a:endParaRPr>
          </a:p>
        </p:txBody>
      </p:sp>
      <p:sp>
        <p:nvSpPr>
          <p:cNvPr id="46" name="Title 1"/>
          <p:cNvSpPr txBox="1">
            <a:spLocks/>
          </p:cNvSpPr>
          <p:nvPr userDrawn="1"/>
        </p:nvSpPr>
        <p:spPr>
          <a:xfrm>
            <a:off x="522089" y="3982861"/>
            <a:ext cx="8099822" cy="460942"/>
          </a:xfrm>
          <a:prstGeom prst="rect">
            <a:avLst/>
          </a:prstGeom>
        </p:spPr>
        <p:txBody>
          <a:bodyPr vert="horz" lIns="0" tIns="0" rIns="0" bIns="0" rtlCol="0" anchor="t" anchorCtr="0">
            <a:normAutofit fontScale="62500" lnSpcReduction="2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2400" baseline="0" noProof="0" dirty="0" smtClean="0">
                <a:latin typeface="Roboto" pitchFamily="2" charset="0"/>
                <a:ea typeface="Noto Sans CJK JP Bold" panose="020B0800000000000000" pitchFamily="34" charset="-128"/>
              </a:rPr>
              <a:t>zip</a:t>
            </a:r>
            <a:r>
              <a:rPr kumimoji="1" lang="ja-JP" altLang="en-US" sz="2400" baseline="0" noProof="0" dirty="0" smtClean="0">
                <a:latin typeface="Roboto" pitchFamily="2" charset="0"/>
                <a:ea typeface="Noto Sans CJK JP Bold" panose="020B0800000000000000" pitchFamily="34" charset="-128"/>
              </a:rPr>
              <a:t>ファイルに同梱されているフォントをインストールしてから本ファイルを開いてください。</a:t>
            </a:r>
            <a:endParaRPr kumimoji="1" lang="en-US" altLang="ja-JP" sz="24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1800" baseline="0" noProof="0" dirty="0" smtClean="0">
                <a:latin typeface="Roboto" pitchFamily="2" charset="0"/>
                <a:ea typeface="Noto Sans CJK JP Bold" panose="020B0800000000000000" pitchFamily="34" charset="-128"/>
              </a:rPr>
              <a:t>Open the file after installing the fonts included in the zip archive.</a:t>
            </a:r>
            <a:endParaRPr kumimoji="1" lang="ja-JP" altLang="en-US" sz="18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446949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9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00" y="658800"/>
            <a:ext cx="7826400" cy="1911600"/>
          </a:xfrm>
          <a:prstGeom prst="rect">
            <a:avLst/>
          </a:prstGeom>
        </p:spPr>
        <p:txBody>
          <a:bodyPr vert="horz" lIns="0" tIns="0" rIns="0" bIns="0" rtlCol="0" anchor="b" anchorCtr="0">
            <a:noAutofit/>
          </a:bodyPr>
          <a:lstStyle/>
          <a:p>
            <a:r>
              <a:rPr lang="da-DK" smtClean="0"/>
              <a:t>Klik for at redigere i masteren</a:t>
            </a:r>
            <a:endParaRPr lang="en-GB" dirty="0"/>
          </a:p>
        </p:txBody>
      </p:sp>
      <p:sp>
        <p:nvSpPr>
          <p:cNvPr id="3" name="Text Placeholder 2"/>
          <p:cNvSpPr>
            <a:spLocks noGrp="1"/>
          </p:cNvSpPr>
          <p:nvPr>
            <p:ph type="body" idx="1"/>
          </p:nvPr>
        </p:nvSpPr>
        <p:spPr>
          <a:xfrm>
            <a:off x="658800" y="2570400"/>
            <a:ext cx="7822800" cy="1963555"/>
          </a:xfrm>
          <a:prstGeom prst="rect">
            <a:avLst/>
          </a:prstGeom>
        </p:spPr>
        <p:txBody>
          <a:bodyPr vert="horz" lIns="0" tIns="0" rIns="0" bIns="0" rtlCol="0">
            <a:no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en-GB" dirty="0" smtClean="0"/>
          </a:p>
        </p:txBody>
      </p:sp>
      <p:sp>
        <p:nvSpPr>
          <p:cNvPr id="4" name="Date Placeholder 3"/>
          <p:cNvSpPr>
            <a:spLocks noGrp="1"/>
          </p:cNvSpPr>
          <p:nvPr>
            <p:ph type="dt" sz="half" idx="2"/>
          </p:nvPr>
        </p:nvSpPr>
        <p:spPr>
          <a:xfrm>
            <a:off x="647700" y="4767263"/>
            <a:ext cx="2038350" cy="273844"/>
          </a:xfrm>
          <a:prstGeom prst="rect">
            <a:avLst/>
          </a:prstGeom>
        </p:spPr>
        <p:txBody>
          <a:bodyPr vert="horz" lIns="0" tIns="0" rIns="0" bIns="0" rtlCol="0" anchor="b" anchorCtr="0">
            <a:noAutofit/>
          </a:bodyPr>
          <a:lstStyle>
            <a:lvl1pPr algn="l">
              <a:defRPr sz="675" baseline="0">
                <a:solidFill>
                  <a:schemeClr val="tx1">
                    <a:tint val="75000"/>
                  </a:schemeClr>
                </a:solidFill>
                <a:latin typeface="Roboto" pitchFamily="2" charset="0"/>
                <a:ea typeface="Noto Sans CJK JP Bold" panose="020B0800000000000000" pitchFamily="34" charset="-128"/>
              </a:defRPr>
            </a:lvl1pPr>
          </a:lstStyle>
          <a:p>
            <a:fld id="{54E0A626-36E7-4ACB-AE94-30B8AB1B2246}" type="datetimeFigureOut">
              <a:rPr lang="en-GB" smtClean="0"/>
              <a:pPr/>
              <a:t>27/04/2017</a:t>
            </a:fld>
            <a:endParaRPr lang="en-GB"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0" tIns="0" rIns="0" bIns="0" rtlCol="0" anchor="b" anchorCtr="0">
            <a:noAutofit/>
          </a:bodyPr>
          <a:lstStyle>
            <a:lvl1pPr algn="ctr">
              <a:defRPr sz="675" baseline="0">
                <a:solidFill>
                  <a:schemeClr val="tx1">
                    <a:tint val="75000"/>
                  </a:schemeClr>
                </a:solidFill>
                <a:latin typeface="Roboto" pitchFamily="2" charset="0"/>
                <a:ea typeface="Noto Sans CJK JP Bold" panose="020B0800000000000000" pitchFamily="34" charset="-128"/>
              </a:defRPr>
            </a:lvl1pPr>
          </a:lstStyle>
          <a:p>
            <a:endParaRPr lang="en-GB" dirty="0"/>
          </a:p>
        </p:txBody>
      </p:sp>
      <p:sp>
        <p:nvSpPr>
          <p:cNvPr id="6" name="Slide Number Placeholder 5"/>
          <p:cNvSpPr>
            <a:spLocks noGrp="1"/>
          </p:cNvSpPr>
          <p:nvPr>
            <p:ph type="sldNum" sz="quarter" idx="4"/>
          </p:nvPr>
        </p:nvSpPr>
        <p:spPr>
          <a:xfrm>
            <a:off x="6457950" y="4767263"/>
            <a:ext cx="2038350" cy="273844"/>
          </a:xfrm>
          <a:prstGeom prst="rect">
            <a:avLst/>
          </a:prstGeom>
        </p:spPr>
        <p:txBody>
          <a:bodyPr vert="horz" lIns="0" tIns="0" rIns="0" bIns="0" rtlCol="0" anchor="b" anchorCtr="0">
            <a:noAutofit/>
          </a:bodyPr>
          <a:lstStyle>
            <a:lvl1pPr algn="r">
              <a:defRPr sz="675" baseline="0">
                <a:solidFill>
                  <a:schemeClr val="tx1">
                    <a:tint val="75000"/>
                  </a:schemeClr>
                </a:solidFill>
                <a:latin typeface="Roboto" pitchFamily="2" charset="0"/>
                <a:ea typeface="Noto Sans CJK JP Bold" panose="020B0800000000000000" pitchFamily="34" charset="-128"/>
              </a:defRPr>
            </a:lvl1pPr>
          </a:lstStyle>
          <a:p>
            <a:fld id="{45D37B1E-C366-494F-A587-962AD9AABC83}" type="slidenum">
              <a:rPr lang="en-GB" smtClean="0"/>
              <a:pPr/>
              <a:t>‹#›</a:t>
            </a:fld>
            <a:endParaRPr lang="en-GB" dirty="0"/>
          </a:p>
        </p:txBody>
      </p:sp>
      <p:pic>
        <p:nvPicPr>
          <p:cNvPr id="9" name="Billed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4615200"/>
            <a:ext cx="1096011" cy="327600"/>
          </a:xfrm>
          <a:prstGeom prst="rect">
            <a:avLst/>
          </a:prstGeom>
        </p:spPr>
      </p:pic>
      <p:pic>
        <p:nvPicPr>
          <p:cNvPr id="12" name="Billed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93600" y="4687130"/>
            <a:ext cx="641236" cy="234000"/>
          </a:xfrm>
          <a:prstGeom prst="rect">
            <a:avLst/>
          </a:prstGeom>
        </p:spPr>
      </p:pic>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717" r:id="rId1"/>
    <p:sldLayoutId id="2147483652" r:id="rId2"/>
    <p:sldLayoutId id="2147483656" r:id="rId3"/>
    <p:sldLayoutId id="2147483651" r:id="rId4"/>
    <p:sldLayoutId id="2147483670" r:id="rId5"/>
    <p:sldLayoutId id="2147483718" r:id="rId6"/>
  </p:sldLayoutIdLst>
  <p:timing>
    <p:tnLst>
      <p:par>
        <p:cTn id="1" dur="indefinite" restart="never" nodeType="tmRoot"/>
      </p:par>
    </p:tnLst>
  </p:timing>
  <p:txStyles>
    <p:titleStyle>
      <a:lvl1pPr algn="ctr" defTabSz="685800" rtl="0" eaLnBrk="1" latinLnBrk="0" hangingPunct="1">
        <a:lnSpc>
          <a:spcPct val="90000"/>
        </a:lnSpc>
        <a:spcBef>
          <a:spcPct val="0"/>
        </a:spcBef>
        <a:buNone/>
        <a:defRPr kumimoji="1" sz="3600" b="1" i="0" kern="1200" baseline="0">
          <a:solidFill>
            <a:schemeClr val="bg1"/>
          </a:solidFill>
          <a:latin typeface="Roboto" charset="0"/>
          <a:ea typeface="Noto Sans CJK JP Bold" panose="020B0800000000000000" pitchFamily="34" charset="-128"/>
          <a:cs typeface="Roboto" charset="0"/>
        </a:defRPr>
      </a:lvl1pPr>
    </p:titleStyle>
    <p:bodyStyle>
      <a:lvl1pPr marL="216000" indent="-216000" algn="l" defTabSz="685800" rtl="0" eaLnBrk="1" latinLnBrk="0" hangingPunct="1">
        <a:lnSpc>
          <a:spcPct val="150000"/>
        </a:lnSpc>
        <a:spcBef>
          <a:spcPts val="0"/>
        </a:spcBef>
        <a:buFont typeface="Arial" panose="020B0604020202020204" pitchFamily="34" charset="0"/>
        <a:buChar char="•"/>
        <a:defRPr kumimoji="1" sz="1350" kern="1200">
          <a:solidFill>
            <a:schemeClr val="bg1"/>
          </a:solidFill>
          <a:latin typeface="Roboto" pitchFamily="2" charset="0"/>
          <a:ea typeface="Noto Sans CJK JP Bold" panose="020B0800000000000000" pitchFamily="34" charset="-128"/>
          <a:cs typeface="+mn-cs"/>
        </a:defRPr>
      </a:lvl1pPr>
      <a:lvl2pPr marL="435600" indent="-216000" algn="l" defTabSz="685800" rtl="0" eaLnBrk="1" latinLnBrk="0" hangingPunct="1">
        <a:lnSpc>
          <a:spcPct val="150000"/>
        </a:lnSpc>
        <a:spcBef>
          <a:spcPts val="0"/>
        </a:spcBef>
        <a:buClr>
          <a:schemeClr val="tx1"/>
        </a:buClr>
        <a:buFont typeface="Arial" panose="020B0604020202020204" pitchFamily="34" charset="0"/>
        <a:buChar char="•"/>
        <a:defRPr kumimoji="1" sz="1250" kern="1200">
          <a:solidFill>
            <a:schemeClr val="bg1"/>
          </a:solidFill>
          <a:latin typeface="Roboto" pitchFamily="2" charset="0"/>
          <a:ea typeface="Noto Sans CJK JP Bold" panose="020B0800000000000000" pitchFamily="34" charset="-128"/>
          <a:cs typeface="+mn-cs"/>
        </a:defRPr>
      </a:lvl2pPr>
      <a:lvl3pPr marL="633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3pPr>
      <a:lvl4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4pPr>
      <a:lvl5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baseline="0">
          <a:solidFill>
            <a:schemeClr val="bg1"/>
          </a:solidFill>
          <a:latin typeface="Roboto" pitchFamily="2" charset="0"/>
          <a:ea typeface="Noto Sans CJK JP Bold" panose="020B0800000000000000" pitchFamily="34" charset="-128"/>
          <a:cs typeface="+mn-cs"/>
        </a:defRPr>
      </a:lvl5pPr>
      <a:lvl6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6pPr>
      <a:lvl7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7pPr>
      <a:lvl8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8pPr>
      <a:lvl9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892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Artistic Comparison</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2910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Build Size</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1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CPU Overhead</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971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Gameplay</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1693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Anima2D Demo</a:t>
            </a:r>
            <a:endParaRPr lang="en-GB"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46" y="1419446"/>
            <a:ext cx="2398307" cy="3197742"/>
          </a:xfrm>
          <a:prstGeom prst="rect">
            <a:avLst/>
          </a:prstGeom>
        </p:spPr>
      </p:pic>
    </p:spTree>
    <p:extLst>
      <p:ext uri="{BB962C8B-B14F-4D97-AF65-F5344CB8AC3E}">
        <p14:creationId xmlns:p14="http://schemas.microsoft.com/office/powerpoint/2010/main" val="3379711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Sneak Peek of the native animation tools</a:t>
            </a:r>
            <a:endParaRPr lang="en-GB" dirty="0">
              <a:latin typeface="+mj-lt"/>
            </a:endParaRPr>
          </a:p>
        </p:txBody>
      </p:sp>
      <p:sp>
        <p:nvSpPr>
          <p:cNvPr id="6" name="Text Placeholder 5"/>
          <p:cNvSpPr>
            <a:spLocks noGrp="1"/>
          </p:cNvSpPr>
          <p:nvPr>
            <p:ph type="body" sz="quarter" idx="10"/>
          </p:nvPr>
        </p:nvSpPr>
        <p:spPr/>
        <p:txBody>
          <a:bodyPr/>
          <a:lstStyle/>
          <a:p>
            <a:endParaRPr lang="en-GB" dirty="0" smtClean="0"/>
          </a:p>
        </p:txBody>
      </p:sp>
    </p:spTree>
    <p:extLst>
      <p:ext uri="{BB962C8B-B14F-4D97-AF65-F5344CB8AC3E}">
        <p14:creationId xmlns:p14="http://schemas.microsoft.com/office/powerpoint/2010/main" val="209828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References</a:t>
            </a:r>
            <a:endParaRPr lang="en-GB" dirty="0">
              <a:latin typeface="+mj-lt"/>
            </a:endParaRPr>
          </a:p>
        </p:txBody>
      </p:sp>
      <p:sp>
        <p:nvSpPr>
          <p:cNvPr id="6" name="Text Placeholder 5"/>
          <p:cNvSpPr>
            <a:spLocks noGrp="1"/>
          </p:cNvSpPr>
          <p:nvPr>
            <p:ph type="body" sz="quarter" idx="10"/>
          </p:nvPr>
        </p:nvSpPr>
        <p:spPr/>
        <p:txBody>
          <a:bodyPr/>
          <a:lstStyle/>
          <a:p>
            <a:r>
              <a:rPr lang="en-GB" sz="2000" dirty="0" smtClean="0">
                <a:latin typeface="+mj-lt"/>
              </a:rPr>
              <a:t>Slides and demo Project</a:t>
            </a:r>
            <a:r>
              <a:rPr lang="en-GB" sz="2000" dirty="0">
                <a:latin typeface="+mj-lt"/>
              </a:rPr>
              <a:t>: </a:t>
            </a:r>
            <a:endParaRPr lang="en-GB" sz="2000" dirty="0" smtClean="0">
              <a:latin typeface="+mj-lt"/>
            </a:endParaRPr>
          </a:p>
          <a:p>
            <a:pPr lvl="1"/>
            <a:r>
              <a:rPr lang="en-GB" dirty="0" smtClean="0">
                <a:latin typeface="+mj-lt"/>
              </a:rPr>
              <a:t>https</a:t>
            </a:r>
            <a:r>
              <a:rPr lang="en-GB" dirty="0">
                <a:latin typeface="+mj-lt"/>
              </a:rPr>
              <a:t>://github.com/ArturoNereu/Unity2DAnimation</a:t>
            </a:r>
            <a:endParaRPr lang="en-GB" sz="2000" dirty="0" smtClean="0">
              <a:latin typeface="+mj-lt"/>
            </a:endParaRPr>
          </a:p>
          <a:p>
            <a:r>
              <a:rPr lang="en-GB" sz="2000" dirty="0" smtClean="0">
                <a:latin typeface="+mj-lt"/>
              </a:rPr>
              <a:t>Anima2D </a:t>
            </a:r>
            <a:r>
              <a:rPr lang="en-GB" sz="2000" dirty="0">
                <a:latin typeface="+mj-lt"/>
              </a:rPr>
              <a:t>Package: </a:t>
            </a:r>
            <a:endParaRPr lang="en-GB" sz="2000" dirty="0" smtClean="0">
              <a:latin typeface="+mj-lt"/>
            </a:endParaRPr>
          </a:p>
          <a:p>
            <a:pPr lvl="1"/>
            <a:r>
              <a:rPr lang="en-GB" dirty="0">
                <a:latin typeface="+mj-lt"/>
              </a:rPr>
              <a:t>https://www.assetstore.unity3d.com/#!/content/79840</a:t>
            </a:r>
            <a:endParaRPr lang="en-GB" dirty="0" smtClean="0">
              <a:latin typeface="+mj-lt"/>
            </a:endParaRPr>
          </a:p>
        </p:txBody>
      </p:sp>
    </p:spTree>
    <p:extLst>
      <p:ext uri="{BB962C8B-B14F-4D97-AF65-F5344CB8AC3E}">
        <p14:creationId xmlns:p14="http://schemas.microsoft.com/office/powerpoint/2010/main" val="188743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8000" dirty="0" smtClean="0">
                <a:latin typeface="+mj-lt"/>
              </a:rPr>
              <a:t>Q &amp; A</a:t>
            </a:r>
            <a:endParaRPr lang="en-GB" sz="8000" dirty="0">
              <a:latin typeface="+mj-lt"/>
            </a:endParaRPr>
          </a:p>
        </p:txBody>
      </p:sp>
    </p:spTree>
    <p:extLst>
      <p:ext uri="{BB962C8B-B14F-4D97-AF65-F5344CB8AC3E}">
        <p14:creationId xmlns:p14="http://schemas.microsoft.com/office/powerpoint/2010/main" val="100742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dirty="0"/>
              <a:t>ありがとう</a:t>
            </a:r>
            <a:endParaRPr lang="en-GB" dirty="0"/>
          </a:p>
        </p:txBody>
      </p:sp>
    </p:spTree>
    <p:extLst>
      <p:ext uri="{BB962C8B-B14F-4D97-AF65-F5344CB8AC3E}">
        <p14:creationId xmlns:p14="http://schemas.microsoft.com/office/powerpoint/2010/main" val="94457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16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j-lt"/>
              </a:rPr>
              <a:t>The Future of 2D Animation in Unity</a:t>
            </a:r>
            <a:endParaRPr lang="en-GB" dirty="0">
              <a:latin typeface="+mj-lt"/>
            </a:endParaRPr>
          </a:p>
        </p:txBody>
      </p:sp>
    </p:spTree>
    <p:extLst>
      <p:ext uri="{BB962C8B-B14F-4D97-AF65-F5344CB8AC3E}">
        <p14:creationId xmlns:p14="http://schemas.microsoft.com/office/powerpoint/2010/main" val="3529912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nSpc>
                <a:spcPts val="4800"/>
              </a:lnSpc>
            </a:pPr>
            <a:r>
              <a:rPr lang="en-US" b="0" dirty="0" smtClean="0"/>
              <a:t>Arturo</a:t>
            </a:r>
            <a:r>
              <a:rPr lang="da-DK" b="0" dirty="0" smtClean="0"/>
              <a:t> Núñez</a:t>
            </a:r>
            <a:br>
              <a:rPr lang="da-DK" b="0" dirty="0" smtClean="0"/>
            </a:br>
            <a:r>
              <a:rPr lang="da-DK" sz="2800" b="0" dirty="0" smtClean="0">
                <a:latin typeface="+mj-lt"/>
              </a:rPr>
              <a:t>Product Evangelist, Unity Technologies</a:t>
            </a:r>
            <a:r>
              <a:rPr lang="da-DK" sz="3200" b="0" dirty="0" smtClean="0">
                <a:latin typeface="+mj-lt"/>
              </a:rPr>
              <a:t/>
            </a:r>
            <a:br>
              <a:rPr lang="da-DK" sz="3200" b="0" dirty="0" smtClean="0">
                <a:latin typeface="+mj-lt"/>
              </a:rPr>
            </a:br>
            <a:r>
              <a:rPr lang="da-DK" sz="2400" b="0" dirty="0" smtClean="0">
                <a:latin typeface="+mj-lt"/>
              </a:rPr>
              <a:t>@ArturoNereu</a:t>
            </a:r>
            <a:endParaRPr lang="da-DK" sz="2400" b="0" dirty="0">
              <a:latin typeface="+mj-lt"/>
            </a:endParaRPr>
          </a:p>
        </p:txBody>
      </p:sp>
    </p:spTree>
    <p:extLst>
      <p:ext uri="{BB962C8B-B14F-4D97-AF65-F5344CB8AC3E}">
        <p14:creationId xmlns:p14="http://schemas.microsoft.com/office/powerpoint/2010/main" val="97945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Objectives</a:t>
            </a:r>
            <a:endParaRPr lang="en-GB" dirty="0">
              <a:latin typeface="+mj-lt"/>
            </a:endParaRPr>
          </a:p>
        </p:txBody>
      </p:sp>
      <p:sp>
        <p:nvSpPr>
          <p:cNvPr id="6" name="Text Placeholder 5"/>
          <p:cNvSpPr>
            <a:spLocks noGrp="1"/>
          </p:cNvSpPr>
          <p:nvPr>
            <p:ph type="body" sz="quarter" idx="10"/>
          </p:nvPr>
        </p:nvSpPr>
        <p:spPr/>
        <p:txBody>
          <a:bodyPr/>
          <a:lstStyle/>
          <a:p>
            <a:pPr marL="0" indent="0">
              <a:buNone/>
            </a:pPr>
            <a:r>
              <a:rPr lang="en-GB" sz="2400" dirty="0" smtClean="0"/>
              <a:t>At the end of the presentation, you will be able to:</a:t>
            </a:r>
          </a:p>
          <a:p>
            <a:pPr marL="0" indent="0">
              <a:buNone/>
            </a:pPr>
            <a:endParaRPr lang="en-GB" sz="2200" dirty="0"/>
          </a:p>
          <a:p>
            <a:r>
              <a:rPr lang="en-GB" sz="2400" dirty="0" smtClean="0">
                <a:latin typeface="+mj-lt"/>
              </a:rPr>
              <a:t>Select the best animation technique for your game based on artistic and technical constraints.</a:t>
            </a:r>
          </a:p>
          <a:p>
            <a:pPr marL="0" indent="0">
              <a:buNone/>
            </a:pPr>
            <a:endParaRPr lang="en-GB" sz="2400" dirty="0" smtClean="0">
              <a:latin typeface="+mj-lt"/>
            </a:endParaRPr>
          </a:p>
          <a:p>
            <a:r>
              <a:rPr lang="en-GB" sz="2400" dirty="0" smtClean="0">
                <a:latin typeface="+mj-lt"/>
              </a:rPr>
              <a:t> Animate a 2D humanoid character in Unity using Anima2D.</a:t>
            </a:r>
          </a:p>
          <a:p>
            <a:pPr marL="0" indent="0">
              <a:buNone/>
            </a:pPr>
            <a:endParaRPr lang="en-GB" sz="2400" dirty="0" smtClean="0">
              <a:latin typeface="+mj-lt"/>
            </a:endParaRPr>
          </a:p>
          <a:p>
            <a:r>
              <a:rPr lang="en-GB" sz="2400" dirty="0" smtClean="0">
                <a:latin typeface="+mj-lt"/>
              </a:rPr>
              <a:t>Understand where Unity 2D animation tools are heading to.</a:t>
            </a:r>
          </a:p>
          <a:p>
            <a:endParaRPr lang="en-GB" sz="2200" dirty="0" smtClean="0"/>
          </a:p>
        </p:txBody>
      </p:sp>
    </p:spTree>
    <p:extLst>
      <p:ext uri="{BB962C8B-B14F-4D97-AF65-F5344CB8AC3E}">
        <p14:creationId xmlns:p14="http://schemas.microsoft.com/office/powerpoint/2010/main" val="271748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AGENDA</a:t>
            </a:r>
            <a:endParaRPr lang="en-GB" dirty="0">
              <a:latin typeface="+mj-lt"/>
            </a:endParaRPr>
          </a:p>
        </p:txBody>
      </p:sp>
      <p:sp>
        <p:nvSpPr>
          <p:cNvPr id="6" name="Text Placeholder 5"/>
          <p:cNvSpPr>
            <a:spLocks noGrp="1"/>
          </p:cNvSpPr>
          <p:nvPr>
            <p:ph type="body" sz="quarter" idx="10"/>
          </p:nvPr>
        </p:nvSpPr>
        <p:spPr/>
        <p:txBody>
          <a:bodyPr/>
          <a:lstStyle/>
          <a:p>
            <a:endParaRPr lang="en-GB" dirty="0" smtClean="0">
              <a:latin typeface="+mj-lt"/>
            </a:endParaRPr>
          </a:p>
          <a:p>
            <a:r>
              <a:rPr lang="en-GB" dirty="0" smtClean="0">
                <a:latin typeface="+mj-lt"/>
              </a:rPr>
              <a:t>Unity 2D Animation in the Past.</a:t>
            </a:r>
          </a:p>
          <a:p>
            <a:r>
              <a:rPr lang="en-GB" dirty="0" smtClean="0">
                <a:latin typeface="+mj-lt"/>
              </a:rPr>
              <a:t>Frame by Frame Animation VS. Skeletal Animation</a:t>
            </a:r>
            <a:endParaRPr lang="en-GB" dirty="0">
              <a:latin typeface="+mj-lt"/>
            </a:endParaRPr>
          </a:p>
          <a:p>
            <a:r>
              <a:rPr lang="en-GB" dirty="0" smtClean="0">
                <a:latin typeface="+mj-lt"/>
              </a:rPr>
              <a:t>Anima2D Demo</a:t>
            </a:r>
          </a:p>
          <a:p>
            <a:r>
              <a:rPr lang="en-GB" dirty="0" smtClean="0">
                <a:latin typeface="+mj-lt"/>
              </a:rPr>
              <a:t>Native </a:t>
            </a:r>
            <a:r>
              <a:rPr lang="en-GB" dirty="0">
                <a:latin typeface="+mj-lt"/>
              </a:rPr>
              <a:t>Animation </a:t>
            </a:r>
            <a:r>
              <a:rPr lang="en-GB" dirty="0" smtClean="0">
                <a:latin typeface="+mj-lt"/>
              </a:rPr>
              <a:t>tools </a:t>
            </a:r>
            <a:r>
              <a:rPr lang="en-GB" dirty="0">
                <a:latin typeface="+mj-lt"/>
              </a:rPr>
              <a:t>sneak peek</a:t>
            </a:r>
          </a:p>
          <a:p>
            <a:r>
              <a:rPr lang="en-GB" dirty="0" smtClean="0">
                <a:latin typeface="+mj-lt"/>
              </a:rPr>
              <a:t>Q &amp; A</a:t>
            </a:r>
          </a:p>
        </p:txBody>
      </p:sp>
    </p:spTree>
    <p:extLst>
      <p:ext uri="{BB962C8B-B14F-4D97-AF65-F5344CB8AC3E}">
        <p14:creationId xmlns:p14="http://schemas.microsoft.com/office/powerpoint/2010/main" val="156672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0995" y="1330058"/>
            <a:ext cx="1815113" cy="631726"/>
          </a:xfrm>
        </p:spPr>
        <p:txBody>
          <a:bodyPr/>
          <a:lstStyle/>
          <a:p>
            <a:r>
              <a:rPr lang="en-GB" dirty="0" smtClean="0">
                <a:latin typeface="+mj-lt"/>
              </a:rPr>
              <a:t>Animation</a:t>
            </a:r>
            <a:endParaRPr lang="en-GB" dirty="0">
              <a:latin typeface="+mj-lt"/>
            </a:endParaRPr>
          </a:p>
        </p:txBody>
      </p:sp>
      <p:sp>
        <p:nvSpPr>
          <p:cNvPr id="6" name="Text Placeholder 5"/>
          <p:cNvSpPr>
            <a:spLocks noGrp="1"/>
          </p:cNvSpPr>
          <p:nvPr>
            <p:ph type="body" sz="quarter" idx="10"/>
          </p:nvPr>
        </p:nvSpPr>
        <p:spPr>
          <a:xfrm>
            <a:off x="550632" y="1807612"/>
            <a:ext cx="7740000" cy="1586019"/>
          </a:xfrm>
        </p:spPr>
        <p:txBody>
          <a:bodyPr anchor="ctr"/>
          <a:lstStyle/>
          <a:p>
            <a:pPr marL="0" indent="0" algn="ctr">
              <a:buNone/>
            </a:pPr>
            <a:r>
              <a:rPr lang="en-GB" sz="5400" dirty="0" smtClean="0">
                <a:latin typeface="+mj-lt"/>
              </a:rPr>
              <a:t>The Illusion of Life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844" y="3094075"/>
            <a:ext cx="1333575" cy="1333575"/>
          </a:xfrm>
          <a:prstGeom prst="rect">
            <a:avLst/>
          </a:prstGeom>
        </p:spPr>
      </p:pic>
    </p:spTree>
    <p:extLst>
      <p:ext uri="{BB962C8B-B14F-4D97-AF65-F5344CB8AC3E}">
        <p14:creationId xmlns:p14="http://schemas.microsoft.com/office/powerpoint/2010/main" val="421299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Frame by Frame Animation</a:t>
            </a:r>
            <a:endParaRPr lang="en-US"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9" y="1398805"/>
            <a:ext cx="5142836" cy="2876701"/>
          </a:xfrm>
          <a:prstGeom prst="rect">
            <a:avLst/>
          </a:prstGeom>
        </p:spPr>
      </p:pic>
    </p:spTree>
    <p:extLst>
      <p:ext uri="{BB962C8B-B14F-4D97-AF65-F5344CB8AC3E}">
        <p14:creationId xmlns:p14="http://schemas.microsoft.com/office/powerpoint/2010/main" val="403478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Skeletal Based Animation</a:t>
            </a:r>
            <a:endParaRPr lang="en-US" dirty="0">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293" y="1486573"/>
            <a:ext cx="3509415" cy="25351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80" y="1488558"/>
            <a:ext cx="4503479" cy="2533207"/>
          </a:xfrm>
          <a:prstGeom prst="rect">
            <a:avLst/>
          </a:prstGeom>
        </p:spPr>
      </p:pic>
    </p:spTree>
    <p:extLst>
      <p:ext uri="{BB962C8B-B14F-4D97-AF65-F5344CB8AC3E}">
        <p14:creationId xmlns:p14="http://schemas.microsoft.com/office/powerpoint/2010/main" val="97516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nite17-tokyo-powerpoint-template">
  <a:themeElements>
    <a:clrScheme name="Brugerdefineret 2">
      <a:dk1>
        <a:srgbClr val="002834"/>
      </a:dk1>
      <a:lt1>
        <a:srgbClr val="FFFFFF"/>
      </a:lt1>
      <a:dk2>
        <a:srgbClr val="5A5A5D"/>
      </a:dk2>
      <a:lt2>
        <a:srgbClr val="ECEFF1"/>
      </a:lt2>
      <a:accent1>
        <a:srgbClr val="2196F3"/>
      </a:accent1>
      <a:accent2>
        <a:srgbClr val="009688"/>
      </a:accent2>
      <a:accent3>
        <a:srgbClr val="FFEB3B"/>
      </a:accent3>
      <a:accent4>
        <a:srgbClr val="FF9800"/>
      </a:accent4>
      <a:accent5>
        <a:srgbClr val="E91E63"/>
      </a:accent5>
      <a:accent6>
        <a:srgbClr val="9C27B0"/>
      </a:accent6>
      <a:hlink>
        <a:srgbClr val="00BCD5"/>
      </a:hlink>
      <a:folHlink>
        <a:srgbClr val="FF00FF"/>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72000" rIns="72000" bIns="72000" rtlCol="0" anchor="ctr"/>
      <a:lstStyle>
        <a:defPPr algn="ctr">
          <a:lnSpc>
            <a:spcPct val="150000"/>
          </a:lnSpc>
          <a:defRPr noProof="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ct val="150000"/>
          </a:lnSpc>
          <a:defRPr sz="1350" dirty="0" err="1" smtClean="0">
            <a:solidFill>
              <a:schemeClr val="tx1"/>
            </a:solidFill>
          </a:defRPr>
        </a:defPPr>
      </a:lstStyle>
    </a:txDef>
  </a:objectDefaults>
  <a:extraClrSchemeLst/>
  <a:extLst>
    <a:ext uri="{05A4C25C-085E-4340-85A3-A5531E510DB2}">
      <thm15:themeFamily xmlns:thm15="http://schemas.microsoft.com/office/thememl/2012/main" name="Unite17-tokyo-powerpoint-template-dark" id="{E92AC4E6-75A6-0C4D-84AD-AFB94E820442}" vid="{B8224B8E-3068-454A-8780-11EEF2C1F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Unite17-tokyo-powerpoint-template-dark</Template>
  <TotalTime>0</TotalTime>
  <Words>931</Words>
  <Application>Microsoft Office PowerPoint</Application>
  <PresentationFormat>On-screen Show (16:9)</PresentationFormat>
  <Paragraphs>82</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Noto Sans CJK JP Bold</vt:lpstr>
      <vt:lpstr>Roboto</vt:lpstr>
      <vt:lpstr>Roboto Light</vt:lpstr>
      <vt:lpstr>Roboto Thin</vt:lpstr>
      <vt:lpstr>Unite17-tokyo-powerpoint-template</vt:lpstr>
      <vt:lpstr>PowerPoint Presentation</vt:lpstr>
      <vt:lpstr>PowerPoint Presentation</vt:lpstr>
      <vt:lpstr>The Future of 2D Animation in Unity</vt:lpstr>
      <vt:lpstr>Arturo Núñez Product Evangelist, Unity Technologies @ArturoNereu</vt:lpstr>
      <vt:lpstr>Objectives</vt:lpstr>
      <vt:lpstr>AGENDA</vt:lpstr>
      <vt:lpstr>Animation</vt:lpstr>
      <vt:lpstr>Frame by Frame Animation</vt:lpstr>
      <vt:lpstr>Skeletal Based Animation</vt:lpstr>
      <vt:lpstr>Artistic Comparison</vt:lpstr>
      <vt:lpstr>Build Size</vt:lpstr>
      <vt:lpstr>CPU Overhead</vt:lpstr>
      <vt:lpstr>Gameplay</vt:lpstr>
      <vt:lpstr>Anima2D Demo</vt:lpstr>
      <vt:lpstr>Sneak Peek of the native animation tools</vt:lpstr>
      <vt:lpstr>References</vt:lpstr>
      <vt:lpstr>Q &amp; A</vt:lpstr>
      <vt:lpstr>ありがとう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2017-03-30T07:45:26Z</dcterms:created>
  <dcterms:modified xsi:type="dcterms:W3CDTF">2017-04-27T15:35:38Z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ies>
</file>