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7" r:id="rId3"/>
    <p:sldId id="264" r:id="rId4"/>
    <p:sldId id="259" r:id="rId5"/>
    <p:sldId id="261" r:id="rId6"/>
    <p:sldId id="262" r:id="rId7"/>
    <p:sldId id="263" r:id="rId8"/>
    <p:sldId id="265" r:id="rId9"/>
    <p:sldId id="258"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0" autoAdjust="0"/>
    <p:restoredTop sz="83431" autoAdjust="0"/>
  </p:normalViewPr>
  <p:slideViewPr>
    <p:cSldViewPr snapToGrid="0">
      <p:cViewPr varScale="1">
        <p:scale>
          <a:sx n="95" d="100"/>
          <a:sy n="95" d="100"/>
        </p:scale>
        <p:origin x="1230" y="84"/>
      </p:cViewPr>
      <p:guideLst/>
    </p:cSldViewPr>
  </p:slideViewPr>
  <p:notesTextViewPr>
    <p:cViewPr>
      <p:scale>
        <a:sx n="133" d="100"/>
        <a:sy n="133"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CCA12-567E-4462-9773-D4342A841807}" type="datetimeFigureOut">
              <a:rPr lang="es-ES" smtClean="0"/>
              <a:t>23/06/2021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C97F8B-61F7-4E4A-B85B-091FF78E84FA}" type="slidenum">
              <a:rPr lang="es-ES" smtClean="0"/>
              <a:t>‹Nº›</a:t>
            </a:fld>
            <a:endParaRPr lang="es-ES" dirty="0"/>
          </a:p>
        </p:txBody>
      </p:sp>
    </p:spTree>
    <p:extLst>
      <p:ext uri="{BB962C8B-B14F-4D97-AF65-F5344CB8AC3E}">
        <p14:creationId xmlns:p14="http://schemas.microsoft.com/office/powerpoint/2010/main" val="448141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6C97F8B-61F7-4E4A-B85B-091FF78E84FA}" type="slidenum">
              <a:rPr lang="es-ES" smtClean="0"/>
              <a:t>1</a:t>
            </a:fld>
            <a:endParaRPr lang="es-ES" dirty="0"/>
          </a:p>
        </p:txBody>
      </p:sp>
    </p:spTree>
    <p:extLst>
      <p:ext uri="{BB962C8B-B14F-4D97-AF65-F5344CB8AC3E}">
        <p14:creationId xmlns:p14="http://schemas.microsoft.com/office/powerpoint/2010/main" val="1010717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Definimos el concepto de </a:t>
            </a:r>
            <a:r>
              <a:rPr lang="es-ES" dirty="0" err="1"/>
              <a:t>Inroom</a:t>
            </a:r>
            <a:r>
              <a:rPr lang="es-ES" dirty="0"/>
              <a:t>(X,Y,A) para especificar que la casilla (X,Y) pertenece a la habitación A.</a:t>
            </a:r>
          </a:p>
          <a:p>
            <a:endParaRPr lang="es-ES" dirty="0"/>
          </a:p>
          <a:p>
            <a:r>
              <a:rPr lang="es-ES" dirty="0"/>
              <a:t>Creamos los segmentos horizontal (h) y vertical (v) que nos servirán para estudiar los caminos en cada dirección</a:t>
            </a:r>
          </a:p>
          <a:p>
            <a:endParaRPr lang="es-ES" dirty="0"/>
          </a:p>
          <a:p>
            <a:r>
              <a:rPr lang="es-ES" dirty="0"/>
              <a:t>Definiremos también el concepto de </a:t>
            </a:r>
            <a:r>
              <a:rPr lang="es-ES" dirty="0" err="1"/>
              <a:t>path</a:t>
            </a:r>
            <a:r>
              <a:rPr lang="es-ES" dirty="0"/>
              <a:t> para las casillas blancas, S indica si el camino es horizontal o vertical, A continuación se especifica el origen</a:t>
            </a:r>
          </a:p>
          <a:p>
            <a:r>
              <a:rPr lang="es-ES" dirty="0"/>
              <a:t>y el destino y por último el número de habitaciones que ha atravesado ese camino. Como puede verse, la casilla inicial y final son la misma en un principio, a medida que vayamos aumentando el </a:t>
            </a:r>
            <a:r>
              <a:rPr lang="es-ES" dirty="0" err="1"/>
              <a:t>path</a:t>
            </a:r>
            <a:r>
              <a:rPr lang="es-ES" dirty="0"/>
              <a:t> </a:t>
            </a:r>
            <a:r>
              <a:rPr lang="es-ES" dirty="0" err="1"/>
              <a:t>iran</a:t>
            </a:r>
            <a:r>
              <a:rPr lang="es-ES" dirty="0"/>
              <a:t> cambiando</a:t>
            </a:r>
          </a:p>
          <a:p>
            <a:endParaRPr lang="en-GB" dirty="0"/>
          </a:p>
        </p:txBody>
      </p:sp>
      <p:sp>
        <p:nvSpPr>
          <p:cNvPr id="4" name="Marcador de número de diapositiva 3"/>
          <p:cNvSpPr>
            <a:spLocks noGrp="1"/>
          </p:cNvSpPr>
          <p:nvPr>
            <p:ph type="sldNum" sz="quarter" idx="5"/>
          </p:nvPr>
        </p:nvSpPr>
        <p:spPr/>
        <p:txBody>
          <a:bodyPr/>
          <a:lstStyle/>
          <a:p>
            <a:fld id="{86C97F8B-61F7-4E4A-B85B-091FF78E84FA}" type="slidenum">
              <a:rPr lang="es-ES" smtClean="0"/>
              <a:t>13</a:t>
            </a:fld>
            <a:endParaRPr lang="es-ES" dirty="0"/>
          </a:p>
        </p:txBody>
      </p:sp>
    </p:spTree>
    <p:extLst>
      <p:ext uri="{BB962C8B-B14F-4D97-AF65-F5344CB8AC3E}">
        <p14:creationId xmlns:p14="http://schemas.microsoft.com/office/powerpoint/2010/main" val="2936408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 continuación vamos aumentando el </a:t>
            </a:r>
            <a:r>
              <a:rPr lang="es-ES" dirty="0" err="1"/>
              <a:t>path</a:t>
            </a:r>
            <a:r>
              <a:rPr lang="es-ES" dirty="0"/>
              <a:t> horizontalmente (siempre que hayan casillas blancas) y aumentamos el valor de N en 1 si cambiamos de habitación</a:t>
            </a:r>
          </a:p>
          <a:p>
            <a:endParaRPr lang="en-GB" dirty="0"/>
          </a:p>
        </p:txBody>
      </p:sp>
      <p:sp>
        <p:nvSpPr>
          <p:cNvPr id="4" name="Marcador de número de diapositiva 3"/>
          <p:cNvSpPr>
            <a:spLocks noGrp="1"/>
          </p:cNvSpPr>
          <p:nvPr>
            <p:ph type="sldNum" sz="quarter" idx="5"/>
          </p:nvPr>
        </p:nvSpPr>
        <p:spPr/>
        <p:txBody>
          <a:bodyPr/>
          <a:lstStyle/>
          <a:p>
            <a:fld id="{86C97F8B-61F7-4E4A-B85B-091FF78E84FA}" type="slidenum">
              <a:rPr lang="es-ES" smtClean="0"/>
              <a:t>14</a:t>
            </a:fld>
            <a:endParaRPr lang="es-ES" dirty="0"/>
          </a:p>
        </p:txBody>
      </p:sp>
    </p:spTree>
    <p:extLst>
      <p:ext uri="{BB962C8B-B14F-4D97-AF65-F5344CB8AC3E}">
        <p14:creationId xmlns:p14="http://schemas.microsoft.com/office/powerpoint/2010/main" val="1771407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Al igual que en el caso anterior vamos aumentando el </a:t>
            </a:r>
            <a:r>
              <a:rPr lang="es-ES" dirty="0" err="1"/>
              <a:t>path</a:t>
            </a:r>
            <a:r>
              <a:rPr lang="es-ES" dirty="0"/>
              <a:t> verticalmente (siempre que hayan casillas blancas) y aumentamos el valor de N en 1 si cambiamos de habitación</a:t>
            </a:r>
          </a:p>
          <a:p>
            <a:endParaRPr lang="en-GB" dirty="0"/>
          </a:p>
        </p:txBody>
      </p:sp>
      <p:sp>
        <p:nvSpPr>
          <p:cNvPr id="4" name="Marcador de número de diapositiva 3"/>
          <p:cNvSpPr>
            <a:spLocks noGrp="1"/>
          </p:cNvSpPr>
          <p:nvPr>
            <p:ph type="sldNum" sz="quarter" idx="5"/>
          </p:nvPr>
        </p:nvSpPr>
        <p:spPr/>
        <p:txBody>
          <a:bodyPr/>
          <a:lstStyle/>
          <a:p>
            <a:fld id="{86C97F8B-61F7-4E4A-B85B-091FF78E84FA}" type="slidenum">
              <a:rPr lang="es-ES" smtClean="0"/>
              <a:t>15</a:t>
            </a:fld>
            <a:endParaRPr lang="es-ES" dirty="0"/>
          </a:p>
        </p:txBody>
      </p:sp>
    </p:spTree>
    <p:extLst>
      <p:ext uri="{BB962C8B-B14F-4D97-AF65-F5344CB8AC3E}">
        <p14:creationId xmlns:p14="http://schemas.microsoft.com/office/powerpoint/2010/main" val="4044921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último descartamos los caminos rectos que atraviesen 3 habitaciones</a:t>
            </a:r>
          </a:p>
          <a:p>
            <a:endParaRPr lang="en-GB" dirty="0"/>
          </a:p>
        </p:txBody>
      </p:sp>
      <p:sp>
        <p:nvSpPr>
          <p:cNvPr id="4" name="Marcador de número de diapositiva 3"/>
          <p:cNvSpPr>
            <a:spLocks noGrp="1"/>
          </p:cNvSpPr>
          <p:nvPr>
            <p:ph type="sldNum" sz="quarter" idx="5"/>
          </p:nvPr>
        </p:nvSpPr>
        <p:spPr/>
        <p:txBody>
          <a:bodyPr/>
          <a:lstStyle/>
          <a:p>
            <a:fld id="{86C97F8B-61F7-4E4A-B85B-091FF78E84FA}" type="slidenum">
              <a:rPr lang="es-ES" smtClean="0"/>
              <a:t>16</a:t>
            </a:fld>
            <a:endParaRPr lang="es-ES" dirty="0"/>
          </a:p>
        </p:txBody>
      </p:sp>
    </p:spTree>
    <p:extLst>
      <p:ext uri="{BB962C8B-B14F-4D97-AF65-F5344CB8AC3E}">
        <p14:creationId xmlns:p14="http://schemas.microsoft.com/office/powerpoint/2010/main" val="3786751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desarrollo adicional, he investigado la implementación del módulo de clingo en python y he desarrollado una pequeña interfaz con algunas instancias del problema preparadas para su utilización </a:t>
            </a:r>
            <a:endParaRPr lang="en-GB" dirty="0"/>
          </a:p>
        </p:txBody>
      </p:sp>
      <p:sp>
        <p:nvSpPr>
          <p:cNvPr id="4" name="Marcador de número de diapositiva 3"/>
          <p:cNvSpPr>
            <a:spLocks noGrp="1"/>
          </p:cNvSpPr>
          <p:nvPr>
            <p:ph type="sldNum" sz="quarter" idx="5"/>
          </p:nvPr>
        </p:nvSpPr>
        <p:spPr/>
        <p:txBody>
          <a:bodyPr/>
          <a:lstStyle/>
          <a:p>
            <a:fld id="{86C97F8B-61F7-4E4A-B85B-091FF78E84FA}" type="slidenum">
              <a:rPr lang="es-ES" smtClean="0"/>
              <a:t>17</a:t>
            </a:fld>
            <a:endParaRPr lang="es-ES" dirty="0"/>
          </a:p>
        </p:txBody>
      </p:sp>
    </p:spTree>
    <p:extLst>
      <p:ext uri="{BB962C8B-B14F-4D97-AF65-F5344CB8AC3E}">
        <p14:creationId xmlns:p14="http://schemas.microsoft.com/office/powerpoint/2010/main" val="255667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86C97F8B-61F7-4E4A-B85B-091FF78E84FA}" type="slidenum">
              <a:rPr lang="es-ES" smtClean="0"/>
              <a:t>18</a:t>
            </a:fld>
            <a:endParaRPr lang="es-ES" dirty="0"/>
          </a:p>
        </p:txBody>
      </p:sp>
    </p:spTree>
    <p:extLst>
      <p:ext uri="{BB962C8B-B14F-4D97-AF65-F5344CB8AC3E}">
        <p14:creationId xmlns:p14="http://schemas.microsoft.com/office/powerpoint/2010/main" val="160776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86C97F8B-61F7-4E4A-B85B-091FF78E84FA}" type="slidenum">
              <a:rPr lang="es-ES" smtClean="0"/>
              <a:t>19</a:t>
            </a:fld>
            <a:endParaRPr lang="es-ES" dirty="0"/>
          </a:p>
        </p:txBody>
      </p:sp>
    </p:spTree>
    <p:extLst>
      <p:ext uri="{BB962C8B-B14F-4D97-AF65-F5344CB8AC3E}">
        <p14:creationId xmlns:p14="http://schemas.microsoft.com/office/powerpoint/2010/main" val="1844139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86C97F8B-61F7-4E4A-B85B-091FF78E84FA}" type="slidenum">
              <a:rPr lang="es-ES" smtClean="0"/>
              <a:t>20</a:t>
            </a:fld>
            <a:endParaRPr lang="es-ES" dirty="0"/>
          </a:p>
        </p:txBody>
      </p:sp>
    </p:spTree>
    <p:extLst>
      <p:ext uri="{BB962C8B-B14F-4D97-AF65-F5344CB8AC3E}">
        <p14:creationId xmlns:p14="http://schemas.microsoft.com/office/powerpoint/2010/main" val="3680669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Heyawake (del japonés: へ や わ け, "habitaciones divididas") es un acertijo lógico de determinación binaria presentado en 1992.</a:t>
            </a:r>
          </a:p>
          <a:p>
            <a:pPr marL="0" indent="0">
              <a:buNone/>
            </a:pPr>
            <a:endParaRPr lang="es-ES" dirty="0"/>
          </a:p>
          <a:p>
            <a:pPr marL="0" indent="0">
              <a:buNone/>
            </a:pPr>
            <a:r>
              <a:rPr lang="es-ES" dirty="0"/>
              <a:t>El acertijo consiste en rellenar las casillas de un tablero de tamaño variable con una serie de habitaciones y números cumpliendo una serie de restricciones.</a:t>
            </a:r>
          </a:p>
        </p:txBody>
      </p:sp>
      <p:sp>
        <p:nvSpPr>
          <p:cNvPr id="4" name="Marcador de número de diapositiva 3"/>
          <p:cNvSpPr>
            <a:spLocks noGrp="1"/>
          </p:cNvSpPr>
          <p:nvPr>
            <p:ph type="sldNum" sz="quarter" idx="5"/>
          </p:nvPr>
        </p:nvSpPr>
        <p:spPr/>
        <p:txBody>
          <a:bodyPr/>
          <a:lstStyle/>
          <a:p>
            <a:fld id="{86C97F8B-61F7-4E4A-B85B-091FF78E84FA}" type="slidenum">
              <a:rPr lang="es-ES" smtClean="0"/>
              <a:t>2</a:t>
            </a:fld>
            <a:endParaRPr lang="es-ES" dirty="0"/>
          </a:p>
        </p:txBody>
      </p:sp>
    </p:spTree>
    <p:extLst>
      <p:ext uri="{BB962C8B-B14F-4D97-AF65-F5344CB8AC3E}">
        <p14:creationId xmlns:p14="http://schemas.microsoft.com/office/powerpoint/2010/main" val="3417910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La primera regla que tenemos que considerar es que no pueden haber 2 casillas negras ortogonalmente adyacentes </a:t>
            </a:r>
          </a:p>
        </p:txBody>
      </p:sp>
      <p:sp>
        <p:nvSpPr>
          <p:cNvPr id="4" name="Marcador de número de diapositiva 3"/>
          <p:cNvSpPr>
            <a:spLocks noGrp="1"/>
          </p:cNvSpPr>
          <p:nvPr>
            <p:ph type="sldNum" sz="quarter" idx="5"/>
          </p:nvPr>
        </p:nvSpPr>
        <p:spPr/>
        <p:txBody>
          <a:bodyPr/>
          <a:lstStyle/>
          <a:p>
            <a:fld id="{86C97F8B-61F7-4E4A-B85B-091FF78E84FA}" type="slidenum">
              <a:rPr lang="es-ES" smtClean="0"/>
              <a:t>4</a:t>
            </a:fld>
            <a:endParaRPr lang="es-ES" dirty="0"/>
          </a:p>
        </p:txBody>
      </p:sp>
    </p:spTree>
    <p:extLst>
      <p:ext uri="{BB962C8B-B14F-4D97-AF65-F5344CB8AC3E}">
        <p14:creationId xmlns:p14="http://schemas.microsoft.com/office/powerpoint/2010/main" val="140164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La segunda regla es que no pueden haber bloques de casillas blancas aisladas de las demás</a:t>
            </a:r>
          </a:p>
        </p:txBody>
      </p:sp>
      <p:sp>
        <p:nvSpPr>
          <p:cNvPr id="4" name="Marcador de número de diapositiva 3"/>
          <p:cNvSpPr>
            <a:spLocks noGrp="1"/>
          </p:cNvSpPr>
          <p:nvPr>
            <p:ph type="sldNum" sz="quarter" idx="5"/>
          </p:nvPr>
        </p:nvSpPr>
        <p:spPr/>
        <p:txBody>
          <a:bodyPr/>
          <a:lstStyle/>
          <a:p>
            <a:fld id="{86C97F8B-61F7-4E4A-B85B-091FF78E84FA}" type="slidenum">
              <a:rPr lang="es-ES" smtClean="0"/>
              <a:t>5</a:t>
            </a:fld>
            <a:endParaRPr lang="es-ES" dirty="0"/>
          </a:p>
        </p:txBody>
      </p:sp>
    </p:spTree>
    <p:extLst>
      <p:ext uri="{BB962C8B-B14F-4D97-AF65-F5344CB8AC3E}">
        <p14:creationId xmlns:p14="http://schemas.microsoft.com/office/powerpoint/2010/main" val="4076092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La tercera regla es que cada habitación debe tener tantas casillas negras como indique el número de la habitación, en caso de no tener número se pueden poner cuantas se quieran, en el artículo separan esta característica como una regla adicional, pero para explicar las reglas no lo veo necesario.</a:t>
            </a:r>
          </a:p>
        </p:txBody>
      </p:sp>
      <p:sp>
        <p:nvSpPr>
          <p:cNvPr id="4" name="Marcador de número de diapositiva 3"/>
          <p:cNvSpPr>
            <a:spLocks noGrp="1"/>
          </p:cNvSpPr>
          <p:nvPr>
            <p:ph type="sldNum" sz="quarter" idx="5"/>
          </p:nvPr>
        </p:nvSpPr>
        <p:spPr/>
        <p:txBody>
          <a:bodyPr/>
          <a:lstStyle/>
          <a:p>
            <a:fld id="{86C97F8B-61F7-4E4A-B85B-091FF78E84FA}" type="slidenum">
              <a:rPr lang="es-ES" smtClean="0"/>
              <a:t>6</a:t>
            </a:fld>
            <a:endParaRPr lang="es-ES" dirty="0"/>
          </a:p>
        </p:txBody>
      </p:sp>
    </p:spTree>
    <p:extLst>
      <p:ext uri="{BB962C8B-B14F-4D97-AF65-F5344CB8AC3E}">
        <p14:creationId xmlns:p14="http://schemas.microsoft.com/office/powerpoint/2010/main" val="1395184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La tercera regla es que cada habitación debe tener tantas casillas negras como indique el número de la habitación, en caso de no tener número se pueden poner cuantas se quieran, en el artículo separan esta característica como una regla adicional, pero para explicar las reglas no lo veo necesario.</a:t>
            </a:r>
          </a:p>
        </p:txBody>
      </p:sp>
      <p:sp>
        <p:nvSpPr>
          <p:cNvPr id="4" name="Marcador de número de diapositiva 3"/>
          <p:cNvSpPr>
            <a:spLocks noGrp="1"/>
          </p:cNvSpPr>
          <p:nvPr>
            <p:ph type="sldNum" sz="quarter" idx="5"/>
          </p:nvPr>
        </p:nvSpPr>
        <p:spPr/>
        <p:txBody>
          <a:bodyPr/>
          <a:lstStyle/>
          <a:p>
            <a:fld id="{86C97F8B-61F7-4E4A-B85B-091FF78E84FA}" type="slidenum">
              <a:rPr lang="es-ES" smtClean="0"/>
              <a:t>7</a:t>
            </a:fld>
            <a:endParaRPr lang="es-ES" dirty="0"/>
          </a:p>
        </p:txBody>
      </p:sp>
    </p:spTree>
    <p:extLst>
      <p:ext uri="{BB962C8B-B14F-4D97-AF65-F5344CB8AC3E}">
        <p14:creationId xmlns:p14="http://schemas.microsoft.com/office/powerpoint/2010/main" val="2861071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latin typeface="Consolas" panose="020B0609020204030204" pitchFamily="49" charset="0"/>
              </a:rPr>
              <a:t>Definimos que dos </a:t>
            </a:r>
            <a:r>
              <a:rPr lang="pt-BR" sz="1200" dirty="0" err="1">
                <a:latin typeface="Consolas" panose="020B0609020204030204" pitchFamily="49" charset="0"/>
              </a:rPr>
              <a:t>casillas</a:t>
            </a:r>
            <a:r>
              <a:rPr lang="pt-BR" sz="1200" dirty="0">
                <a:latin typeface="Consolas" panose="020B0609020204030204" pitchFamily="49" charset="0"/>
              </a:rPr>
              <a:t> </a:t>
            </a:r>
            <a:r>
              <a:rPr lang="pt-BR" sz="1200" dirty="0" err="1">
                <a:latin typeface="Consolas" panose="020B0609020204030204" pitchFamily="49" charset="0"/>
              </a:rPr>
              <a:t>son</a:t>
            </a:r>
            <a:r>
              <a:rPr lang="pt-BR" sz="1200" dirty="0">
                <a:latin typeface="Consolas" panose="020B0609020204030204" pitchFamily="49" charset="0"/>
              </a:rPr>
              <a:t> </a:t>
            </a:r>
            <a:r>
              <a:rPr lang="pt-BR" sz="1200" dirty="0" err="1">
                <a:latin typeface="Consolas" panose="020B0609020204030204" pitchFamily="49" charset="0"/>
              </a:rPr>
              <a:t>adyacentes</a:t>
            </a:r>
            <a:r>
              <a:rPr lang="pt-BR" sz="1200" dirty="0">
                <a:latin typeface="Consolas" panose="020B0609020204030204" pitchFamily="49" charset="0"/>
              </a:rPr>
              <a:t> si </a:t>
            </a:r>
            <a:r>
              <a:rPr lang="pt-BR" sz="1200" dirty="0" err="1">
                <a:latin typeface="Consolas" panose="020B0609020204030204" pitchFamily="49" charset="0"/>
              </a:rPr>
              <a:t>abs</a:t>
            </a:r>
            <a:r>
              <a:rPr lang="pt-BR" sz="1200" dirty="0">
                <a:latin typeface="Consolas" panose="020B0609020204030204" pitchFamily="49" charset="0"/>
              </a:rPr>
              <a:t>(c1-c2) + </a:t>
            </a:r>
            <a:r>
              <a:rPr lang="pt-BR" sz="1200" dirty="0" err="1">
                <a:latin typeface="Consolas" panose="020B0609020204030204" pitchFamily="49" charset="0"/>
              </a:rPr>
              <a:t>abs</a:t>
            </a:r>
            <a:r>
              <a:rPr lang="pt-BR" sz="1200" dirty="0">
                <a:latin typeface="Consolas" panose="020B0609020204030204" pitchFamily="49" charset="0"/>
              </a:rPr>
              <a:t>(r1 - r2) == 1. </a:t>
            </a:r>
            <a:r>
              <a:rPr lang="pt-BR" sz="1200" dirty="0" err="1">
                <a:latin typeface="Consolas" panose="020B0609020204030204" pitchFamily="49" charset="0"/>
              </a:rPr>
              <a:t>Esto</a:t>
            </a:r>
            <a:r>
              <a:rPr lang="pt-BR" sz="1200" dirty="0">
                <a:latin typeface="Consolas" panose="020B0609020204030204" pitchFamily="49" charset="0"/>
              </a:rPr>
              <a:t> </a:t>
            </a:r>
            <a:r>
              <a:rPr lang="pt-BR" sz="1200" dirty="0" err="1">
                <a:latin typeface="Consolas" panose="020B0609020204030204" pitchFamily="49" charset="0"/>
              </a:rPr>
              <a:t>aunque</a:t>
            </a:r>
            <a:r>
              <a:rPr lang="pt-BR" sz="1200" dirty="0">
                <a:latin typeface="Consolas" panose="020B0609020204030204" pitchFamily="49" charset="0"/>
              </a:rPr>
              <a:t> a priori </a:t>
            </a:r>
            <a:r>
              <a:rPr lang="pt-BR" sz="1200" dirty="0" err="1">
                <a:latin typeface="Consolas" panose="020B0609020204030204" pitchFamily="49" charset="0"/>
              </a:rPr>
              <a:t>puede</a:t>
            </a:r>
            <a:r>
              <a:rPr lang="pt-BR" sz="1200" dirty="0">
                <a:latin typeface="Consolas" panose="020B0609020204030204" pitchFamily="49" charset="0"/>
              </a:rPr>
              <a:t> parecer </a:t>
            </a:r>
            <a:r>
              <a:rPr lang="pt-BR" sz="1200" dirty="0" err="1">
                <a:latin typeface="Consolas" panose="020B0609020204030204" pitchFamily="49" charset="0"/>
              </a:rPr>
              <a:t>extraño</a:t>
            </a:r>
            <a:r>
              <a:rPr lang="pt-BR" sz="1200" dirty="0">
                <a:latin typeface="Consolas" panose="020B0609020204030204" pitchFamily="49" charset="0"/>
              </a:rPr>
              <a:t>, en </a:t>
            </a:r>
            <a:r>
              <a:rPr lang="pt-BR" sz="1200" dirty="0" err="1">
                <a:latin typeface="Consolas" panose="020B0609020204030204" pitchFamily="49" charset="0"/>
              </a:rPr>
              <a:t>realidad</a:t>
            </a:r>
            <a:r>
              <a:rPr lang="pt-BR" sz="1200" dirty="0">
                <a:latin typeface="Consolas" panose="020B0609020204030204" pitchFamily="49" charset="0"/>
              </a:rPr>
              <a:t> </a:t>
            </a:r>
            <a:r>
              <a:rPr lang="pt-BR" sz="1200" dirty="0" err="1">
                <a:latin typeface="Consolas" panose="020B0609020204030204" pitchFamily="49" charset="0"/>
              </a:rPr>
              <a:t>tiene</a:t>
            </a:r>
            <a:r>
              <a:rPr lang="pt-BR" sz="1200" dirty="0">
                <a:latin typeface="Consolas" panose="020B0609020204030204" pitchFamily="49" charset="0"/>
              </a:rPr>
              <a:t> </a:t>
            </a:r>
            <a:r>
              <a:rPr lang="pt-BR" sz="1200" dirty="0" err="1">
                <a:latin typeface="Consolas" panose="020B0609020204030204" pitchFamily="49" charset="0"/>
              </a:rPr>
              <a:t>mucho</a:t>
            </a:r>
            <a:r>
              <a:rPr lang="pt-BR" sz="1200" dirty="0">
                <a:latin typeface="Consolas" panose="020B0609020204030204" pitchFamily="49" charset="0"/>
              </a:rPr>
              <a:t> sentido, y es que para que </a:t>
            </a:r>
            <a:r>
              <a:rPr lang="pt-BR" sz="1200" dirty="0" err="1">
                <a:latin typeface="Consolas" panose="020B0609020204030204" pitchFamily="49" charset="0"/>
              </a:rPr>
              <a:t>la</a:t>
            </a:r>
            <a:r>
              <a:rPr lang="pt-BR" sz="1200" dirty="0">
                <a:latin typeface="Consolas" panose="020B0609020204030204" pitchFamily="49" charset="0"/>
              </a:rPr>
              <a:t> suma de 2 valores absolutos </a:t>
            </a:r>
            <a:r>
              <a:rPr lang="pt-BR" sz="1200" dirty="0" err="1">
                <a:latin typeface="Consolas" panose="020B0609020204030204" pitchFamily="49" charset="0"/>
              </a:rPr>
              <a:t>enteros</a:t>
            </a:r>
            <a:r>
              <a:rPr lang="pt-BR" sz="1200" dirty="0">
                <a:latin typeface="Consolas" panose="020B0609020204030204" pitchFamily="49" charset="0"/>
              </a:rPr>
              <a:t> sea 1 </a:t>
            </a:r>
            <a:r>
              <a:rPr lang="pt-BR" sz="1200" dirty="0" err="1">
                <a:latin typeface="Consolas" panose="020B0609020204030204" pitchFamily="49" charset="0"/>
              </a:rPr>
              <a:t>tiene</a:t>
            </a:r>
            <a:r>
              <a:rPr lang="pt-BR" sz="1200" dirty="0">
                <a:latin typeface="Consolas" panose="020B0609020204030204" pitchFamily="49" charset="0"/>
              </a:rPr>
              <a:t> que ser </a:t>
            </a:r>
            <a:r>
              <a:rPr lang="es-ES" sz="1200" noProof="1">
                <a:latin typeface="Consolas" panose="020B0609020204030204" pitchFamily="49" charset="0"/>
              </a:rPr>
              <a:t>obligatoriamente</a:t>
            </a:r>
            <a:r>
              <a:rPr lang="pt-BR" sz="1200" dirty="0">
                <a:latin typeface="Consolas" panose="020B0609020204030204" pitchFamily="49" charset="0"/>
              </a:rPr>
              <a:t> 1+0 o 0+1 por </a:t>
            </a:r>
            <a:r>
              <a:rPr lang="pt-BR" sz="1200" dirty="0" err="1">
                <a:latin typeface="Consolas" panose="020B0609020204030204" pitchFamily="49" charset="0"/>
              </a:rPr>
              <a:t>lo</a:t>
            </a:r>
            <a:r>
              <a:rPr lang="pt-BR" sz="1200" dirty="0">
                <a:latin typeface="Consolas" panose="020B0609020204030204" pitchFamily="49" charset="0"/>
              </a:rPr>
              <a:t> que nos </a:t>
            </a:r>
            <a:r>
              <a:rPr lang="pt-BR" sz="1200" dirty="0" err="1">
                <a:latin typeface="Consolas" panose="020B0609020204030204" pitchFamily="49" charset="0"/>
              </a:rPr>
              <a:t>aseguramos</a:t>
            </a:r>
            <a:r>
              <a:rPr lang="pt-BR" sz="1200" dirty="0">
                <a:latin typeface="Consolas" panose="020B0609020204030204" pitchFamily="49" charset="0"/>
              </a:rPr>
              <a:t> de que  si </a:t>
            </a:r>
            <a:r>
              <a:rPr lang="pt-BR" sz="1200" dirty="0" err="1">
                <a:latin typeface="Consolas" panose="020B0609020204030204" pitchFamily="49" charset="0"/>
              </a:rPr>
              <a:t>comparten</a:t>
            </a:r>
            <a:r>
              <a:rPr lang="pt-BR" sz="1200" dirty="0">
                <a:latin typeface="Consolas" panose="020B0609020204030204" pitchFamily="49" charset="0"/>
              </a:rPr>
              <a:t> </a:t>
            </a:r>
            <a:r>
              <a:rPr lang="pt-BR" sz="1200" dirty="0" err="1">
                <a:latin typeface="Consolas" panose="020B0609020204030204" pitchFamily="49" charset="0"/>
              </a:rPr>
              <a:t>columna</a:t>
            </a:r>
            <a:r>
              <a:rPr lang="pt-BR" sz="1200" dirty="0">
                <a:latin typeface="Consolas" panose="020B0609020204030204" pitchFamily="49" charset="0"/>
              </a:rPr>
              <a:t>, </a:t>
            </a:r>
            <a:r>
              <a:rPr lang="pt-BR" sz="1200" dirty="0" err="1">
                <a:latin typeface="Consolas" panose="020B0609020204030204" pitchFamily="49" charset="0"/>
              </a:rPr>
              <a:t>la</a:t>
            </a:r>
            <a:r>
              <a:rPr lang="pt-BR" sz="1200" dirty="0">
                <a:latin typeface="Consolas" panose="020B0609020204030204" pitchFamily="49" charset="0"/>
              </a:rPr>
              <a:t> fila es </a:t>
            </a:r>
            <a:r>
              <a:rPr lang="pt-BR" sz="1200" dirty="0" err="1">
                <a:latin typeface="Consolas" panose="020B0609020204030204" pitchFamily="49" charset="0"/>
              </a:rPr>
              <a:t>adyacente</a:t>
            </a:r>
            <a:r>
              <a:rPr lang="pt-BR" sz="1200" dirty="0">
                <a:latin typeface="Consolas" panose="020B0609020204030204" pitchFamily="49" charset="0"/>
              </a:rPr>
              <a:t> y </a:t>
            </a:r>
            <a:r>
              <a:rPr lang="pt-BR" sz="1200" dirty="0" err="1">
                <a:latin typeface="Consolas" panose="020B0609020204030204" pitchFamily="49" charset="0"/>
              </a:rPr>
              <a:t>vicecersa</a:t>
            </a:r>
            <a:r>
              <a:rPr lang="pt-BR" sz="1200" dirty="0">
                <a:latin typeface="Consolas" panose="020B0609020204030204" pitchFamily="49" charset="0"/>
              </a:rPr>
              <a:t>, si </a:t>
            </a:r>
            <a:r>
              <a:rPr lang="pt-BR" sz="1200" dirty="0" err="1">
                <a:latin typeface="Consolas" panose="020B0609020204030204" pitchFamily="49" charset="0"/>
              </a:rPr>
              <a:t>comparten</a:t>
            </a:r>
            <a:r>
              <a:rPr lang="pt-BR" sz="1200" dirty="0">
                <a:latin typeface="Consolas" panose="020B0609020204030204" pitchFamily="49" charset="0"/>
              </a:rPr>
              <a:t> fila, </a:t>
            </a:r>
            <a:r>
              <a:rPr lang="pt-BR" sz="1200" dirty="0" err="1">
                <a:latin typeface="Consolas" panose="020B0609020204030204" pitchFamily="49" charset="0"/>
              </a:rPr>
              <a:t>la</a:t>
            </a:r>
            <a:r>
              <a:rPr lang="pt-BR" sz="1200" dirty="0">
                <a:latin typeface="Consolas" panose="020B0609020204030204" pitchFamily="49" charset="0"/>
              </a:rPr>
              <a:t> </a:t>
            </a:r>
            <a:r>
              <a:rPr lang="pt-BR" sz="1200" dirty="0" err="1">
                <a:latin typeface="Consolas" panose="020B0609020204030204" pitchFamily="49" charset="0"/>
              </a:rPr>
              <a:t>columna</a:t>
            </a:r>
            <a:r>
              <a:rPr lang="pt-BR" sz="1200" dirty="0">
                <a:latin typeface="Consolas" panose="020B0609020204030204" pitchFamily="49" charset="0"/>
              </a:rPr>
              <a:t> es </a:t>
            </a:r>
            <a:r>
              <a:rPr lang="pt-BR" sz="1200" dirty="0" err="1">
                <a:latin typeface="Consolas" panose="020B0609020204030204" pitchFamily="49" charset="0"/>
              </a:rPr>
              <a:t>la</a:t>
            </a:r>
            <a:r>
              <a:rPr lang="pt-BR" sz="1200" dirty="0">
                <a:latin typeface="Consolas" panose="020B0609020204030204" pitchFamily="49" charset="0"/>
              </a:rPr>
              <a:t> </a:t>
            </a:r>
            <a:r>
              <a:rPr lang="pt-BR" sz="1200" dirty="0" err="1">
                <a:latin typeface="Consolas" panose="020B0609020204030204" pitchFamily="49" charset="0"/>
              </a:rPr>
              <a:t>adyacente</a:t>
            </a:r>
            <a:r>
              <a:rPr lang="pt-BR" sz="1200" dirty="0">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latin typeface="Consolas" panose="020B0609020204030204" pitchFamily="49" charset="0"/>
              </a:rPr>
              <a:t>Una vez realizada </a:t>
            </a:r>
            <a:r>
              <a:rPr lang="pt-BR" sz="1200" dirty="0" err="1">
                <a:latin typeface="Consolas" panose="020B0609020204030204" pitchFamily="49" charset="0"/>
              </a:rPr>
              <a:t>la</a:t>
            </a:r>
            <a:r>
              <a:rPr lang="pt-BR" sz="1200" dirty="0">
                <a:latin typeface="Consolas" panose="020B0609020204030204" pitchFamily="49" charset="0"/>
              </a:rPr>
              <a:t> </a:t>
            </a:r>
            <a:r>
              <a:rPr lang="pt-BR" sz="1200" dirty="0" err="1">
                <a:latin typeface="Consolas" panose="020B0609020204030204" pitchFamily="49" charset="0"/>
              </a:rPr>
              <a:t>definición</a:t>
            </a:r>
            <a:r>
              <a:rPr lang="pt-BR" sz="1200" dirty="0">
                <a:latin typeface="Consolas" panose="020B0609020204030204" pitchFamily="49" charset="0"/>
              </a:rPr>
              <a:t> de </a:t>
            </a:r>
            <a:r>
              <a:rPr lang="pt-BR" sz="1200" dirty="0" err="1">
                <a:latin typeface="Consolas" panose="020B0609020204030204" pitchFamily="49" charset="0"/>
              </a:rPr>
              <a:t>casillas</a:t>
            </a:r>
            <a:r>
              <a:rPr lang="pt-BR" sz="1200" dirty="0">
                <a:latin typeface="Consolas" panose="020B0609020204030204" pitchFamily="49" charset="0"/>
              </a:rPr>
              <a:t> </a:t>
            </a:r>
            <a:r>
              <a:rPr lang="pt-BR" sz="1200" dirty="0" err="1">
                <a:latin typeface="Consolas" panose="020B0609020204030204" pitchFamily="49" charset="0"/>
              </a:rPr>
              <a:t>adyacentes</a:t>
            </a:r>
            <a:r>
              <a:rPr lang="pt-BR" sz="1200" dirty="0">
                <a:latin typeface="Consolas" panose="020B0609020204030204" pitchFamily="49" charset="0"/>
              </a:rPr>
              <a:t> solo </a:t>
            </a:r>
            <a:r>
              <a:rPr lang="pt-BR" sz="1200" dirty="0" err="1">
                <a:latin typeface="Consolas" panose="020B0609020204030204" pitchFamily="49" charset="0"/>
              </a:rPr>
              <a:t>tenemos</a:t>
            </a:r>
            <a:r>
              <a:rPr lang="pt-BR" sz="1200" dirty="0">
                <a:latin typeface="Consolas" panose="020B0609020204030204" pitchFamily="49" charset="0"/>
              </a:rPr>
              <a:t> que restringir que 2 </a:t>
            </a:r>
            <a:r>
              <a:rPr lang="pt-BR" sz="1200" dirty="0" err="1">
                <a:latin typeface="Consolas" panose="020B0609020204030204" pitchFamily="49" charset="0"/>
              </a:rPr>
              <a:t>casillas</a:t>
            </a:r>
            <a:r>
              <a:rPr lang="pt-BR" sz="1200" dirty="0">
                <a:latin typeface="Consolas" panose="020B0609020204030204" pitchFamily="49" charset="0"/>
              </a:rPr>
              <a:t> </a:t>
            </a:r>
            <a:r>
              <a:rPr lang="pt-BR" sz="1200" dirty="0" err="1">
                <a:latin typeface="Consolas" panose="020B0609020204030204" pitchFamily="49" charset="0"/>
              </a:rPr>
              <a:t>adyacentes</a:t>
            </a:r>
            <a:r>
              <a:rPr lang="pt-BR" sz="1200" dirty="0">
                <a:latin typeface="Consolas" panose="020B0609020204030204" pitchFamily="49" charset="0"/>
              </a:rPr>
              <a:t> nos </a:t>
            </a:r>
            <a:r>
              <a:rPr lang="pt-BR" sz="1200" dirty="0" err="1">
                <a:latin typeface="Consolas" panose="020B0609020204030204" pitchFamily="49" charset="0"/>
              </a:rPr>
              <a:t>pueden</a:t>
            </a:r>
            <a:r>
              <a:rPr lang="pt-BR" sz="1200" dirty="0">
                <a:latin typeface="Consolas" panose="020B0609020204030204" pitchFamily="49" charset="0"/>
              </a:rPr>
              <a:t> ser negras.</a:t>
            </a:r>
          </a:p>
          <a:p>
            <a:endParaRPr lang="en-GB" dirty="0"/>
          </a:p>
        </p:txBody>
      </p:sp>
      <p:sp>
        <p:nvSpPr>
          <p:cNvPr id="4" name="Marcador de número de diapositiva 3"/>
          <p:cNvSpPr>
            <a:spLocks noGrp="1"/>
          </p:cNvSpPr>
          <p:nvPr>
            <p:ph type="sldNum" sz="quarter" idx="5"/>
          </p:nvPr>
        </p:nvSpPr>
        <p:spPr/>
        <p:txBody>
          <a:bodyPr/>
          <a:lstStyle/>
          <a:p>
            <a:fld id="{86C97F8B-61F7-4E4A-B85B-091FF78E84FA}" type="slidenum">
              <a:rPr lang="es-ES" smtClean="0"/>
              <a:t>10</a:t>
            </a:fld>
            <a:endParaRPr lang="es-ES" dirty="0"/>
          </a:p>
        </p:txBody>
      </p:sp>
    </p:spTree>
    <p:extLst>
      <p:ext uri="{BB962C8B-B14F-4D97-AF65-F5344CB8AC3E}">
        <p14:creationId xmlns:p14="http://schemas.microsoft.com/office/powerpoint/2010/main" val="1665801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Comenzamos definiendo como casilla blanca a las casillas que no son negras</a:t>
            </a:r>
          </a:p>
          <a:p>
            <a:endParaRPr lang="es-ES" dirty="0"/>
          </a:p>
          <a:p>
            <a:r>
              <a:rPr lang="es-ES" dirty="0"/>
              <a:t>Definiremos como casillas conectadas a las casillas que tengan un "camino" de casillas blancas adyacentes, en realidad, este es un concepto muy parecido al que vimos en el caso de los bloques con las definiciones “sobre” y “encima” pero llevado a las 2 dimensiones</a:t>
            </a:r>
          </a:p>
          <a:p>
            <a:endParaRPr lang="es-ES" dirty="0"/>
          </a:p>
          <a:p>
            <a:r>
              <a:rPr lang="es-ES" dirty="0"/>
              <a:t>Por último restringimos que las casillas blancas tienen que estar siempre conectadas</a:t>
            </a:r>
            <a:endParaRPr lang="en-GB" dirty="0"/>
          </a:p>
        </p:txBody>
      </p:sp>
      <p:sp>
        <p:nvSpPr>
          <p:cNvPr id="4" name="Marcador de número de diapositiva 3"/>
          <p:cNvSpPr>
            <a:spLocks noGrp="1"/>
          </p:cNvSpPr>
          <p:nvPr>
            <p:ph type="sldNum" sz="quarter" idx="5"/>
          </p:nvPr>
        </p:nvSpPr>
        <p:spPr/>
        <p:txBody>
          <a:bodyPr/>
          <a:lstStyle/>
          <a:p>
            <a:fld id="{86C97F8B-61F7-4E4A-B85B-091FF78E84FA}" type="slidenum">
              <a:rPr lang="es-ES" smtClean="0"/>
              <a:t>11</a:t>
            </a:fld>
            <a:endParaRPr lang="es-ES" dirty="0"/>
          </a:p>
        </p:txBody>
      </p:sp>
    </p:spTree>
    <p:extLst>
      <p:ext uri="{BB962C8B-B14F-4D97-AF65-F5344CB8AC3E}">
        <p14:creationId xmlns:p14="http://schemas.microsoft.com/office/powerpoint/2010/main" val="839281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Comenzamos definiendo como room_size al tamaño y 2 esquinas opuestas de la habitación</a:t>
            </a:r>
          </a:p>
          <a:p>
            <a:endParaRPr lang="es-ES" dirty="0"/>
          </a:p>
          <a:p>
            <a:r>
              <a:rPr lang="pt-BR" dirty="0"/>
              <a:t>A </a:t>
            </a:r>
            <a:r>
              <a:rPr lang="pt-BR" dirty="0" err="1"/>
              <a:t>continuación</a:t>
            </a:r>
            <a:r>
              <a:rPr lang="pt-BR" dirty="0"/>
              <a:t> restringimos que </a:t>
            </a:r>
            <a:r>
              <a:rPr lang="pt-BR" dirty="0" err="1"/>
              <a:t>el</a:t>
            </a:r>
            <a:r>
              <a:rPr lang="pt-BR" dirty="0"/>
              <a:t> número de </a:t>
            </a:r>
            <a:r>
              <a:rPr lang="pt-BR" dirty="0" err="1"/>
              <a:t>casillas</a:t>
            </a:r>
            <a:r>
              <a:rPr lang="pt-BR" dirty="0"/>
              <a:t> negras </a:t>
            </a:r>
            <a:r>
              <a:rPr lang="pt-BR" dirty="0" err="1"/>
              <a:t>tenga</a:t>
            </a:r>
            <a:r>
              <a:rPr lang="pt-BR" dirty="0"/>
              <a:t> que coincidir </a:t>
            </a:r>
            <a:r>
              <a:rPr lang="pt-BR" dirty="0" err="1"/>
              <a:t>con</a:t>
            </a:r>
            <a:r>
              <a:rPr lang="pt-BR" dirty="0"/>
              <a:t> </a:t>
            </a:r>
            <a:r>
              <a:rPr lang="pt-BR" dirty="0" err="1"/>
              <a:t>el</a:t>
            </a:r>
            <a:r>
              <a:rPr lang="pt-BR" dirty="0"/>
              <a:t> especificado en </a:t>
            </a:r>
            <a:r>
              <a:rPr lang="pt-BR" dirty="0" err="1"/>
              <a:t>el</a:t>
            </a:r>
            <a:r>
              <a:rPr lang="pt-BR" dirty="0"/>
              <a:t> número de </a:t>
            </a:r>
            <a:r>
              <a:rPr lang="pt-BR" dirty="0" err="1"/>
              <a:t>la</a:t>
            </a:r>
            <a:r>
              <a:rPr lang="pt-BR" dirty="0"/>
              <a:t> </a:t>
            </a:r>
            <a:r>
              <a:rPr lang="pt-BR" dirty="0" err="1"/>
              <a:t>habitación</a:t>
            </a:r>
            <a:r>
              <a:rPr lang="pt-BR" dirty="0"/>
              <a:t>.</a:t>
            </a:r>
          </a:p>
          <a:p>
            <a:endParaRPr lang="pt-BR" dirty="0"/>
          </a:p>
          <a:p>
            <a:r>
              <a:rPr lang="pt-BR" dirty="0"/>
              <a:t>Y por </a:t>
            </a:r>
            <a:r>
              <a:rPr lang="pt-BR" dirty="0" err="1"/>
              <a:t>supuesto</a:t>
            </a:r>
            <a:r>
              <a:rPr lang="pt-BR" dirty="0"/>
              <a:t>, no podemos olvidar </a:t>
            </a:r>
            <a:r>
              <a:rPr lang="pt-BR" dirty="0" err="1"/>
              <a:t>la</a:t>
            </a:r>
            <a:r>
              <a:rPr lang="pt-BR" dirty="0"/>
              <a:t> </a:t>
            </a:r>
            <a:r>
              <a:rPr lang="pt-BR" dirty="0" err="1"/>
              <a:t>consideración</a:t>
            </a:r>
            <a:r>
              <a:rPr lang="pt-BR" dirty="0"/>
              <a:t> de que </a:t>
            </a:r>
            <a:r>
              <a:rPr lang="pt-BR" dirty="0" err="1"/>
              <a:t>las</a:t>
            </a:r>
            <a:r>
              <a:rPr lang="pt-BR" dirty="0"/>
              <a:t> </a:t>
            </a:r>
            <a:r>
              <a:rPr lang="pt-BR" dirty="0" err="1"/>
              <a:t>habitaciones</a:t>
            </a:r>
            <a:r>
              <a:rPr lang="pt-BR" dirty="0"/>
              <a:t> de </a:t>
            </a:r>
            <a:r>
              <a:rPr lang="pt-BR" dirty="0" err="1"/>
              <a:t>tamaño</a:t>
            </a:r>
            <a:r>
              <a:rPr lang="pt-BR" dirty="0"/>
              <a:t> -1 </a:t>
            </a:r>
            <a:r>
              <a:rPr lang="pt-BR" dirty="0" err="1"/>
              <a:t>son</a:t>
            </a:r>
            <a:r>
              <a:rPr lang="pt-BR" dirty="0"/>
              <a:t> libres para colocar </a:t>
            </a:r>
            <a:r>
              <a:rPr lang="pt-BR" dirty="0" err="1"/>
              <a:t>las</a:t>
            </a:r>
            <a:r>
              <a:rPr lang="pt-BR" dirty="0"/>
              <a:t> </a:t>
            </a:r>
            <a:r>
              <a:rPr lang="pt-BR" dirty="0" err="1"/>
              <a:t>casillas</a:t>
            </a:r>
            <a:r>
              <a:rPr lang="pt-BR" dirty="0"/>
              <a:t> negras que </a:t>
            </a:r>
            <a:r>
              <a:rPr lang="pt-BR" dirty="0" err="1"/>
              <a:t>queramos</a:t>
            </a:r>
            <a:endParaRPr lang="es-ES" dirty="0"/>
          </a:p>
          <a:p>
            <a:endParaRPr lang="en-GB" dirty="0"/>
          </a:p>
        </p:txBody>
      </p:sp>
      <p:sp>
        <p:nvSpPr>
          <p:cNvPr id="4" name="Marcador de número de diapositiva 3"/>
          <p:cNvSpPr>
            <a:spLocks noGrp="1"/>
          </p:cNvSpPr>
          <p:nvPr>
            <p:ph type="sldNum" sz="quarter" idx="5"/>
          </p:nvPr>
        </p:nvSpPr>
        <p:spPr/>
        <p:txBody>
          <a:bodyPr/>
          <a:lstStyle/>
          <a:p>
            <a:fld id="{86C97F8B-61F7-4E4A-B85B-091FF78E84FA}" type="slidenum">
              <a:rPr lang="es-ES" smtClean="0"/>
              <a:t>12</a:t>
            </a:fld>
            <a:endParaRPr lang="es-ES" dirty="0"/>
          </a:p>
        </p:txBody>
      </p:sp>
    </p:spTree>
    <p:extLst>
      <p:ext uri="{BB962C8B-B14F-4D97-AF65-F5344CB8AC3E}">
        <p14:creationId xmlns:p14="http://schemas.microsoft.com/office/powerpoint/2010/main" val="140870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34988C-376D-40F0-9F63-0B9DCDCAE2A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BC2FBE0F-E59B-475E-BDDD-83A0556ADC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D856B800-6864-4B39-8BF4-890C1196785A}"/>
              </a:ext>
            </a:extLst>
          </p:cNvPr>
          <p:cNvSpPr>
            <a:spLocks noGrp="1"/>
          </p:cNvSpPr>
          <p:nvPr>
            <p:ph type="dt" sz="half" idx="10"/>
          </p:nvPr>
        </p:nvSpPr>
        <p:spPr/>
        <p:txBody>
          <a:bodyPr/>
          <a:lstStyle/>
          <a:p>
            <a:fld id="{49416F5D-8775-4904-8A84-0EEF7E1E11DE}" type="datetime1">
              <a:rPr lang="es-ES" smtClean="0"/>
              <a:t>23/06/2021</a:t>
            </a:fld>
            <a:endParaRPr lang="es-ES" dirty="0"/>
          </a:p>
        </p:txBody>
      </p:sp>
      <p:sp>
        <p:nvSpPr>
          <p:cNvPr id="5" name="Marcador de pie de página 4">
            <a:extLst>
              <a:ext uri="{FF2B5EF4-FFF2-40B4-BE49-F238E27FC236}">
                <a16:creationId xmlns:a16="http://schemas.microsoft.com/office/drawing/2014/main" id="{294C17DA-6881-45A4-B4C4-61FB2CBB67DD}"/>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62D8C7CC-5010-42A1-B844-9F274F8FDEF7}"/>
              </a:ext>
            </a:extLst>
          </p:cNvPr>
          <p:cNvSpPr>
            <a:spLocks noGrp="1"/>
          </p:cNvSpPr>
          <p:nvPr>
            <p:ph type="sldNum" sz="quarter" idx="12"/>
          </p:nvPr>
        </p:nvSpPr>
        <p:spPr/>
        <p:txBody>
          <a:bodyPr/>
          <a:lstStyle/>
          <a:p>
            <a:fld id="{E6FEDCD8-91CE-4B45-8255-04A3CEE6CEF5}" type="slidenum">
              <a:rPr lang="es-ES" smtClean="0"/>
              <a:t>‹Nº›</a:t>
            </a:fld>
            <a:endParaRPr lang="es-ES" dirty="0"/>
          </a:p>
        </p:txBody>
      </p:sp>
    </p:spTree>
    <p:extLst>
      <p:ext uri="{BB962C8B-B14F-4D97-AF65-F5344CB8AC3E}">
        <p14:creationId xmlns:p14="http://schemas.microsoft.com/office/powerpoint/2010/main" val="84682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6F0D5C-BB79-4306-8CC2-870B75AA3B0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0F8FCEB-6BD6-46B2-97A4-DA51E375B38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C535949-D63E-4BAF-9FD1-AC375B685DAF}"/>
              </a:ext>
            </a:extLst>
          </p:cNvPr>
          <p:cNvSpPr>
            <a:spLocks noGrp="1"/>
          </p:cNvSpPr>
          <p:nvPr>
            <p:ph type="dt" sz="half" idx="10"/>
          </p:nvPr>
        </p:nvSpPr>
        <p:spPr/>
        <p:txBody>
          <a:bodyPr/>
          <a:lstStyle/>
          <a:p>
            <a:fld id="{2CF79CA0-97E4-4D61-9C76-F6B8B440C903}" type="datetime1">
              <a:rPr lang="es-ES" smtClean="0"/>
              <a:t>23/06/2021</a:t>
            </a:fld>
            <a:endParaRPr lang="es-ES" dirty="0"/>
          </a:p>
        </p:txBody>
      </p:sp>
      <p:sp>
        <p:nvSpPr>
          <p:cNvPr id="5" name="Marcador de pie de página 4">
            <a:extLst>
              <a:ext uri="{FF2B5EF4-FFF2-40B4-BE49-F238E27FC236}">
                <a16:creationId xmlns:a16="http://schemas.microsoft.com/office/drawing/2014/main" id="{D3C89EED-63EF-4135-8110-0C6D0D1812A1}"/>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5798F622-9CC8-4DF1-95FE-1A0D85F07C70}"/>
              </a:ext>
            </a:extLst>
          </p:cNvPr>
          <p:cNvSpPr>
            <a:spLocks noGrp="1"/>
          </p:cNvSpPr>
          <p:nvPr>
            <p:ph type="sldNum" sz="quarter" idx="12"/>
          </p:nvPr>
        </p:nvSpPr>
        <p:spPr/>
        <p:txBody>
          <a:bodyPr/>
          <a:lstStyle/>
          <a:p>
            <a:fld id="{E6FEDCD8-91CE-4B45-8255-04A3CEE6CEF5}" type="slidenum">
              <a:rPr lang="es-ES" smtClean="0"/>
              <a:t>‹Nº›</a:t>
            </a:fld>
            <a:endParaRPr lang="es-ES" dirty="0"/>
          </a:p>
        </p:txBody>
      </p:sp>
    </p:spTree>
    <p:extLst>
      <p:ext uri="{BB962C8B-B14F-4D97-AF65-F5344CB8AC3E}">
        <p14:creationId xmlns:p14="http://schemas.microsoft.com/office/powerpoint/2010/main" val="273246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0323C80-0028-410E-8686-D776F5B2047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BAD277F-4FE2-4FEA-A2EB-E629254FD9B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85009EA-EE96-4A68-8ACB-8B88039E8C48}"/>
              </a:ext>
            </a:extLst>
          </p:cNvPr>
          <p:cNvSpPr>
            <a:spLocks noGrp="1"/>
          </p:cNvSpPr>
          <p:nvPr>
            <p:ph type="dt" sz="half" idx="10"/>
          </p:nvPr>
        </p:nvSpPr>
        <p:spPr/>
        <p:txBody>
          <a:bodyPr/>
          <a:lstStyle/>
          <a:p>
            <a:fld id="{D49624A0-4047-42B1-896C-1D88236E4BE7}" type="datetime1">
              <a:rPr lang="es-ES" smtClean="0"/>
              <a:t>23/06/2021</a:t>
            </a:fld>
            <a:endParaRPr lang="es-ES" dirty="0"/>
          </a:p>
        </p:txBody>
      </p:sp>
      <p:sp>
        <p:nvSpPr>
          <p:cNvPr id="5" name="Marcador de pie de página 4">
            <a:extLst>
              <a:ext uri="{FF2B5EF4-FFF2-40B4-BE49-F238E27FC236}">
                <a16:creationId xmlns:a16="http://schemas.microsoft.com/office/drawing/2014/main" id="{66FC26D7-D22A-4F4F-9738-72F3227F28E4}"/>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442AC315-FAF9-492A-88C7-D5422AE956A0}"/>
              </a:ext>
            </a:extLst>
          </p:cNvPr>
          <p:cNvSpPr>
            <a:spLocks noGrp="1"/>
          </p:cNvSpPr>
          <p:nvPr>
            <p:ph type="sldNum" sz="quarter" idx="12"/>
          </p:nvPr>
        </p:nvSpPr>
        <p:spPr/>
        <p:txBody>
          <a:bodyPr/>
          <a:lstStyle/>
          <a:p>
            <a:fld id="{E6FEDCD8-91CE-4B45-8255-04A3CEE6CEF5}" type="slidenum">
              <a:rPr lang="es-ES" smtClean="0"/>
              <a:t>‹Nº›</a:t>
            </a:fld>
            <a:endParaRPr lang="es-ES" dirty="0"/>
          </a:p>
        </p:txBody>
      </p:sp>
    </p:spTree>
    <p:extLst>
      <p:ext uri="{BB962C8B-B14F-4D97-AF65-F5344CB8AC3E}">
        <p14:creationId xmlns:p14="http://schemas.microsoft.com/office/powerpoint/2010/main" val="60325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12EE0F-A836-4839-8142-7CD146E5129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1B0D01B-7382-47F5-82D7-D1667D5F525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C10371-9EDF-4E23-9B54-1E4C0D9CB6BE}"/>
              </a:ext>
            </a:extLst>
          </p:cNvPr>
          <p:cNvSpPr>
            <a:spLocks noGrp="1"/>
          </p:cNvSpPr>
          <p:nvPr>
            <p:ph type="dt" sz="half" idx="10"/>
          </p:nvPr>
        </p:nvSpPr>
        <p:spPr/>
        <p:txBody>
          <a:bodyPr/>
          <a:lstStyle/>
          <a:p>
            <a:fld id="{91B700DD-DE83-4934-98DD-DD665A57352C}" type="datetime1">
              <a:rPr lang="es-ES" smtClean="0"/>
              <a:t>23/06/2021</a:t>
            </a:fld>
            <a:endParaRPr lang="es-ES" dirty="0"/>
          </a:p>
        </p:txBody>
      </p:sp>
      <p:sp>
        <p:nvSpPr>
          <p:cNvPr id="5" name="Marcador de pie de página 4">
            <a:extLst>
              <a:ext uri="{FF2B5EF4-FFF2-40B4-BE49-F238E27FC236}">
                <a16:creationId xmlns:a16="http://schemas.microsoft.com/office/drawing/2014/main" id="{A5028505-2970-470B-80CD-72FE881E75D9}"/>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F7E28387-5786-4B58-BD5A-A094FB4D7276}"/>
              </a:ext>
            </a:extLst>
          </p:cNvPr>
          <p:cNvSpPr>
            <a:spLocks noGrp="1"/>
          </p:cNvSpPr>
          <p:nvPr>
            <p:ph type="sldNum" sz="quarter" idx="12"/>
          </p:nvPr>
        </p:nvSpPr>
        <p:spPr/>
        <p:txBody>
          <a:bodyPr/>
          <a:lstStyle/>
          <a:p>
            <a:fld id="{E6FEDCD8-91CE-4B45-8255-04A3CEE6CEF5}" type="slidenum">
              <a:rPr lang="es-ES" smtClean="0"/>
              <a:t>‹Nº›</a:t>
            </a:fld>
            <a:endParaRPr lang="es-ES" dirty="0"/>
          </a:p>
        </p:txBody>
      </p:sp>
    </p:spTree>
    <p:extLst>
      <p:ext uri="{BB962C8B-B14F-4D97-AF65-F5344CB8AC3E}">
        <p14:creationId xmlns:p14="http://schemas.microsoft.com/office/powerpoint/2010/main" val="2181312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10C12F-48C7-47A5-91F4-97766C6E613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E3A0B56-7D5B-42F3-9571-0F846B33D3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75CD2D9-F590-4E53-A20D-5E11979C0BDF}"/>
              </a:ext>
            </a:extLst>
          </p:cNvPr>
          <p:cNvSpPr>
            <a:spLocks noGrp="1"/>
          </p:cNvSpPr>
          <p:nvPr>
            <p:ph type="dt" sz="half" idx="10"/>
          </p:nvPr>
        </p:nvSpPr>
        <p:spPr/>
        <p:txBody>
          <a:bodyPr/>
          <a:lstStyle/>
          <a:p>
            <a:fld id="{2CBB0386-5235-4C23-A4D3-095B9FD9780D}" type="datetime1">
              <a:rPr lang="es-ES" smtClean="0"/>
              <a:t>23/06/2021</a:t>
            </a:fld>
            <a:endParaRPr lang="es-ES" dirty="0"/>
          </a:p>
        </p:txBody>
      </p:sp>
      <p:sp>
        <p:nvSpPr>
          <p:cNvPr id="5" name="Marcador de pie de página 4">
            <a:extLst>
              <a:ext uri="{FF2B5EF4-FFF2-40B4-BE49-F238E27FC236}">
                <a16:creationId xmlns:a16="http://schemas.microsoft.com/office/drawing/2014/main" id="{08656CA7-A841-4309-9655-9FF7D610C2ED}"/>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370C6545-3F15-4E05-9BDC-E01D64A3C51A}"/>
              </a:ext>
            </a:extLst>
          </p:cNvPr>
          <p:cNvSpPr>
            <a:spLocks noGrp="1"/>
          </p:cNvSpPr>
          <p:nvPr>
            <p:ph type="sldNum" sz="quarter" idx="12"/>
          </p:nvPr>
        </p:nvSpPr>
        <p:spPr/>
        <p:txBody>
          <a:bodyPr/>
          <a:lstStyle/>
          <a:p>
            <a:fld id="{E6FEDCD8-91CE-4B45-8255-04A3CEE6CEF5}" type="slidenum">
              <a:rPr lang="es-ES" smtClean="0"/>
              <a:t>‹Nº›</a:t>
            </a:fld>
            <a:endParaRPr lang="es-ES" dirty="0"/>
          </a:p>
        </p:txBody>
      </p:sp>
    </p:spTree>
    <p:extLst>
      <p:ext uri="{BB962C8B-B14F-4D97-AF65-F5344CB8AC3E}">
        <p14:creationId xmlns:p14="http://schemas.microsoft.com/office/powerpoint/2010/main" val="426575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BDB380-B26C-4530-AFCC-4F7B66DFA7C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EECCD31-6864-43E1-8DDC-9E60FD71B63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7AE4FC4F-79D8-4875-99C2-92592B0055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F1F2EFD8-E63B-41F2-9267-C9B3CAA53299}"/>
              </a:ext>
            </a:extLst>
          </p:cNvPr>
          <p:cNvSpPr>
            <a:spLocks noGrp="1"/>
          </p:cNvSpPr>
          <p:nvPr>
            <p:ph type="dt" sz="half" idx="10"/>
          </p:nvPr>
        </p:nvSpPr>
        <p:spPr/>
        <p:txBody>
          <a:bodyPr/>
          <a:lstStyle/>
          <a:p>
            <a:fld id="{4CBC0851-B5C9-40BA-BC90-00DB24A6DEA1}" type="datetime1">
              <a:rPr lang="es-ES" smtClean="0"/>
              <a:t>23/06/2021</a:t>
            </a:fld>
            <a:endParaRPr lang="es-ES" dirty="0"/>
          </a:p>
        </p:txBody>
      </p:sp>
      <p:sp>
        <p:nvSpPr>
          <p:cNvPr id="6" name="Marcador de pie de página 5">
            <a:extLst>
              <a:ext uri="{FF2B5EF4-FFF2-40B4-BE49-F238E27FC236}">
                <a16:creationId xmlns:a16="http://schemas.microsoft.com/office/drawing/2014/main" id="{96BEB0D1-1210-4377-9040-91426B9DA3BA}"/>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E5C5C1AA-4408-44E4-B3D7-2E4F1B80AC54}"/>
              </a:ext>
            </a:extLst>
          </p:cNvPr>
          <p:cNvSpPr>
            <a:spLocks noGrp="1"/>
          </p:cNvSpPr>
          <p:nvPr>
            <p:ph type="sldNum" sz="quarter" idx="12"/>
          </p:nvPr>
        </p:nvSpPr>
        <p:spPr/>
        <p:txBody>
          <a:bodyPr/>
          <a:lstStyle/>
          <a:p>
            <a:fld id="{E6FEDCD8-91CE-4B45-8255-04A3CEE6CEF5}" type="slidenum">
              <a:rPr lang="es-ES" smtClean="0"/>
              <a:t>‹Nº›</a:t>
            </a:fld>
            <a:endParaRPr lang="es-ES" dirty="0"/>
          </a:p>
        </p:txBody>
      </p:sp>
    </p:spTree>
    <p:extLst>
      <p:ext uri="{BB962C8B-B14F-4D97-AF65-F5344CB8AC3E}">
        <p14:creationId xmlns:p14="http://schemas.microsoft.com/office/powerpoint/2010/main" val="264284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EDC51-B6EA-4EE9-98DD-FFD47D8F18E5}"/>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755BACA-565C-4E82-959A-84F0FC3E9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DA49226-A6D9-4145-9899-AF64878BAD8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1670636-8B0D-4E37-812C-C9F90D1848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98DCCE0-8EF1-4D78-A87B-E082A4EFFA9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CC62345-ADD2-492C-B568-931203E23663}"/>
              </a:ext>
            </a:extLst>
          </p:cNvPr>
          <p:cNvSpPr>
            <a:spLocks noGrp="1"/>
          </p:cNvSpPr>
          <p:nvPr>
            <p:ph type="dt" sz="half" idx="10"/>
          </p:nvPr>
        </p:nvSpPr>
        <p:spPr/>
        <p:txBody>
          <a:bodyPr/>
          <a:lstStyle/>
          <a:p>
            <a:fld id="{C5CEB2C2-8E93-4B91-B7DF-F108CED6B7F8}" type="datetime1">
              <a:rPr lang="es-ES" smtClean="0"/>
              <a:t>23/06/2021</a:t>
            </a:fld>
            <a:endParaRPr lang="es-ES" dirty="0"/>
          </a:p>
        </p:txBody>
      </p:sp>
      <p:sp>
        <p:nvSpPr>
          <p:cNvPr id="8" name="Marcador de pie de página 7">
            <a:extLst>
              <a:ext uri="{FF2B5EF4-FFF2-40B4-BE49-F238E27FC236}">
                <a16:creationId xmlns:a16="http://schemas.microsoft.com/office/drawing/2014/main" id="{C5392454-1319-4D28-B703-2456251EE98B}"/>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623EBFE1-9CD4-4CCB-BE29-1B75307890AF}"/>
              </a:ext>
            </a:extLst>
          </p:cNvPr>
          <p:cNvSpPr>
            <a:spLocks noGrp="1"/>
          </p:cNvSpPr>
          <p:nvPr>
            <p:ph type="sldNum" sz="quarter" idx="12"/>
          </p:nvPr>
        </p:nvSpPr>
        <p:spPr/>
        <p:txBody>
          <a:bodyPr/>
          <a:lstStyle/>
          <a:p>
            <a:fld id="{E6FEDCD8-91CE-4B45-8255-04A3CEE6CEF5}" type="slidenum">
              <a:rPr lang="es-ES" smtClean="0"/>
              <a:t>‹Nº›</a:t>
            </a:fld>
            <a:endParaRPr lang="es-ES" dirty="0"/>
          </a:p>
        </p:txBody>
      </p:sp>
    </p:spTree>
    <p:extLst>
      <p:ext uri="{BB962C8B-B14F-4D97-AF65-F5344CB8AC3E}">
        <p14:creationId xmlns:p14="http://schemas.microsoft.com/office/powerpoint/2010/main" val="1362700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FFEAD-3604-495B-88C7-B5972825C08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827C359-AFFB-422E-94BE-EFCFE4256117}"/>
              </a:ext>
            </a:extLst>
          </p:cNvPr>
          <p:cNvSpPr>
            <a:spLocks noGrp="1"/>
          </p:cNvSpPr>
          <p:nvPr>
            <p:ph type="dt" sz="half" idx="10"/>
          </p:nvPr>
        </p:nvSpPr>
        <p:spPr/>
        <p:txBody>
          <a:bodyPr/>
          <a:lstStyle/>
          <a:p>
            <a:fld id="{FDE28AE4-DFB4-4EDE-A29B-4235FB0D4643}" type="datetime1">
              <a:rPr lang="es-ES" smtClean="0"/>
              <a:t>23/06/2021</a:t>
            </a:fld>
            <a:endParaRPr lang="es-ES" dirty="0"/>
          </a:p>
        </p:txBody>
      </p:sp>
      <p:sp>
        <p:nvSpPr>
          <p:cNvPr id="4" name="Marcador de pie de página 3">
            <a:extLst>
              <a:ext uri="{FF2B5EF4-FFF2-40B4-BE49-F238E27FC236}">
                <a16:creationId xmlns:a16="http://schemas.microsoft.com/office/drawing/2014/main" id="{A392E01A-F27C-4EC4-B2F7-190C867E88C2}"/>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7B543F70-057A-45BD-8432-3453B5D25BB0}"/>
              </a:ext>
            </a:extLst>
          </p:cNvPr>
          <p:cNvSpPr>
            <a:spLocks noGrp="1"/>
          </p:cNvSpPr>
          <p:nvPr>
            <p:ph type="sldNum" sz="quarter" idx="12"/>
          </p:nvPr>
        </p:nvSpPr>
        <p:spPr/>
        <p:txBody>
          <a:bodyPr/>
          <a:lstStyle/>
          <a:p>
            <a:fld id="{E6FEDCD8-91CE-4B45-8255-04A3CEE6CEF5}" type="slidenum">
              <a:rPr lang="es-ES" smtClean="0"/>
              <a:t>‹Nº›</a:t>
            </a:fld>
            <a:endParaRPr lang="es-ES" dirty="0"/>
          </a:p>
        </p:txBody>
      </p:sp>
    </p:spTree>
    <p:extLst>
      <p:ext uri="{BB962C8B-B14F-4D97-AF65-F5344CB8AC3E}">
        <p14:creationId xmlns:p14="http://schemas.microsoft.com/office/powerpoint/2010/main" val="1936187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ECA234D-D892-4750-8334-0AB91E298CE1}"/>
              </a:ext>
            </a:extLst>
          </p:cNvPr>
          <p:cNvSpPr>
            <a:spLocks noGrp="1"/>
          </p:cNvSpPr>
          <p:nvPr>
            <p:ph type="dt" sz="half" idx="10"/>
          </p:nvPr>
        </p:nvSpPr>
        <p:spPr/>
        <p:txBody>
          <a:bodyPr/>
          <a:lstStyle/>
          <a:p>
            <a:fld id="{58F3D931-9CD9-4A2F-B0AF-A095C865E50E}" type="datetime1">
              <a:rPr lang="es-ES" smtClean="0"/>
              <a:t>23/06/2021</a:t>
            </a:fld>
            <a:endParaRPr lang="es-ES" dirty="0"/>
          </a:p>
        </p:txBody>
      </p:sp>
      <p:sp>
        <p:nvSpPr>
          <p:cNvPr id="3" name="Marcador de pie de página 2">
            <a:extLst>
              <a:ext uri="{FF2B5EF4-FFF2-40B4-BE49-F238E27FC236}">
                <a16:creationId xmlns:a16="http://schemas.microsoft.com/office/drawing/2014/main" id="{098F9E49-1DCD-4427-8C73-7C43B86DEDF6}"/>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5ABDFF30-0E82-4369-BFCF-3A101FAB6352}"/>
              </a:ext>
            </a:extLst>
          </p:cNvPr>
          <p:cNvSpPr>
            <a:spLocks noGrp="1"/>
          </p:cNvSpPr>
          <p:nvPr>
            <p:ph type="sldNum" sz="quarter" idx="12"/>
          </p:nvPr>
        </p:nvSpPr>
        <p:spPr/>
        <p:txBody>
          <a:bodyPr/>
          <a:lstStyle/>
          <a:p>
            <a:fld id="{E6FEDCD8-91CE-4B45-8255-04A3CEE6CEF5}" type="slidenum">
              <a:rPr lang="es-ES" smtClean="0"/>
              <a:t>‹Nº›</a:t>
            </a:fld>
            <a:endParaRPr lang="es-ES" dirty="0"/>
          </a:p>
        </p:txBody>
      </p:sp>
    </p:spTree>
    <p:extLst>
      <p:ext uri="{BB962C8B-B14F-4D97-AF65-F5344CB8AC3E}">
        <p14:creationId xmlns:p14="http://schemas.microsoft.com/office/powerpoint/2010/main" val="115726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AC03B9-34BF-4BC0-8B99-1AD4AF75D10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D1D4D58-086C-4BB6-AA5A-4169B0740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4D92A92-2AF7-4BEB-A320-27A7830CD4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6D9FB8C-C99A-41BB-9D84-D417773B0EA7}"/>
              </a:ext>
            </a:extLst>
          </p:cNvPr>
          <p:cNvSpPr>
            <a:spLocks noGrp="1"/>
          </p:cNvSpPr>
          <p:nvPr>
            <p:ph type="dt" sz="half" idx="10"/>
          </p:nvPr>
        </p:nvSpPr>
        <p:spPr/>
        <p:txBody>
          <a:bodyPr/>
          <a:lstStyle/>
          <a:p>
            <a:fld id="{F679A21C-25F7-46B2-BA02-3A138D5FBC2C}" type="datetime1">
              <a:rPr lang="es-ES" smtClean="0"/>
              <a:t>23/06/2021</a:t>
            </a:fld>
            <a:endParaRPr lang="es-ES" dirty="0"/>
          </a:p>
        </p:txBody>
      </p:sp>
      <p:sp>
        <p:nvSpPr>
          <p:cNvPr id="6" name="Marcador de pie de página 5">
            <a:extLst>
              <a:ext uri="{FF2B5EF4-FFF2-40B4-BE49-F238E27FC236}">
                <a16:creationId xmlns:a16="http://schemas.microsoft.com/office/drawing/2014/main" id="{714B2408-82EE-4639-9A93-674D41CAA6F3}"/>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DED58DDB-CFB1-48E2-8C86-45F798B1AEFB}"/>
              </a:ext>
            </a:extLst>
          </p:cNvPr>
          <p:cNvSpPr>
            <a:spLocks noGrp="1"/>
          </p:cNvSpPr>
          <p:nvPr>
            <p:ph type="sldNum" sz="quarter" idx="12"/>
          </p:nvPr>
        </p:nvSpPr>
        <p:spPr/>
        <p:txBody>
          <a:bodyPr/>
          <a:lstStyle/>
          <a:p>
            <a:fld id="{E6FEDCD8-91CE-4B45-8255-04A3CEE6CEF5}" type="slidenum">
              <a:rPr lang="es-ES" smtClean="0"/>
              <a:t>‹Nº›</a:t>
            </a:fld>
            <a:endParaRPr lang="es-ES" dirty="0"/>
          </a:p>
        </p:txBody>
      </p:sp>
    </p:spTree>
    <p:extLst>
      <p:ext uri="{BB962C8B-B14F-4D97-AF65-F5344CB8AC3E}">
        <p14:creationId xmlns:p14="http://schemas.microsoft.com/office/powerpoint/2010/main" val="3494038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DE8AEA-9B79-42D8-BB82-E77B534EA91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45E24CC9-F97D-4E0F-B1DB-AA92DAA71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F109039D-99B7-4AFF-96EF-D4576788A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F3F17F2-C329-41A4-BDE8-225050B9B74E}"/>
              </a:ext>
            </a:extLst>
          </p:cNvPr>
          <p:cNvSpPr>
            <a:spLocks noGrp="1"/>
          </p:cNvSpPr>
          <p:nvPr>
            <p:ph type="dt" sz="half" idx="10"/>
          </p:nvPr>
        </p:nvSpPr>
        <p:spPr/>
        <p:txBody>
          <a:bodyPr/>
          <a:lstStyle/>
          <a:p>
            <a:fld id="{80A6CAD9-0877-468B-8E2A-2DD9B1D614FD}" type="datetime1">
              <a:rPr lang="es-ES" smtClean="0"/>
              <a:t>23/06/2021</a:t>
            </a:fld>
            <a:endParaRPr lang="es-ES" dirty="0"/>
          </a:p>
        </p:txBody>
      </p:sp>
      <p:sp>
        <p:nvSpPr>
          <p:cNvPr id="6" name="Marcador de pie de página 5">
            <a:extLst>
              <a:ext uri="{FF2B5EF4-FFF2-40B4-BE49-F238E27FC236}">
                <a16:creationId xmlns:a16="http://schemas.microsoft.com/office/drawing/2014/main" id="{69D7337C-D687-4367-95E7-AE42CE93CBBE}"/>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040C5508-7C56-41BA-9818-F3F5042CDC0F}"/>
              </a:ext>
            </a:extLst>
          </p:cNvPr>
          <p:cNvSpPr>
            <a:spLocks noGrp="1"/>
          </p:cNvSpPr>
          <p:nvPr>
            <p:ph type="sldNum" sz="quarter" idx="12"/>
          </p:nvPr>
        </p:nvSpPr>
        <p:spPr/>
        <p:txBody>
          <a:bodyPr/>
          <a:lstStyle/>
          <a:p>
            <a:fld id="{E6FEDCD8-91CE-4B45-8255-04A3CEE6CEF5}" type="slidenum">
              <a:rPr lang="es-ES" smtClean="0"/>
              <a:t>‹Nº›</a:t>
            </a:fld>
            <a:endParaRPr lang="es-ES" dirty="0"/>
          </a:p>
        </p:txBody>
      </p:sp>
    </p:spTree>
    <p:extLst>
      <p:ext uri="{BB962C8B-B14F-4D97-AF65-F5344CB8AC3E}">
        <p14:creationId xmlns:p14="http://schemas.microsoft.com/office/powerpoint/2010/main" val="4033841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4C2913E-9589-4148-9B83-C50A82D95F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154D382-CEF6-4B80-B1CE-3A9CCCD26E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1DB7AAB-59A9-4034-A52A-4FF0159241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451471-76D3-4DE2-B685-0C1A613FCA50}" type="datetime1">
              <a:rPr lang="es-ES" smtClean="0"/>
              <a:t>23/06/2021</a:t>
            </a:fld>
            <a:endParaRPr lang="es-ES" dirty="0"/>
          </a:p>
        </p:txBody>
      </p:sp>
      <p:sp>
        <p:nvSpPr>
          <p:cNvPr id="5" name="Marcador de pie de página 4">
            <a:extLst>
              <a:ext uri="{FF2B5EF4-FFF2-40B4-BE49-F238E27FC236}">
                <a16:creationId xmlns:a16="http://schemas.microsoft.com/office/drawing/2014/main" id="{F73A3C87-97D6-4EC0-9CE8-082F408CE2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B52F147C-105E-41CB-B24A-CEC846EBC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EDCD8-91CE-4B45-8255-04A3CEE6CEF5}" type="slidenum">
              <a:rPr lang="es-ES" smtClean="0"/>
              <a:t>‹Nº›</a:t>
            </a:fld>
            <a:endParaRPr lang="es-ES" dirty="0"/>
          </a:p>
        </p:txBody>
      </p:sp>
    </p:spTree>
    <p:extLst>
      <p:ext uri="{BB962C8B-B14F-4D97-AF65-F5344CB8AC3E}">
        <p14:creationId xmlns:p14="http://schemas.microsoft.com/office/powerpoint/2010/main" val="1862217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1.png"/><Relationship Id="rId7" Type="http://schemas.openxmlformats.org/officeDocument/2006/relationships/image" Target="../media/image9.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Humo saliendo de ella&#10;&#10;Descripción generada automáticamente con confianza media">
            <a:extLst>
              <a:ext uri="{FF2B5EF4-FFF2-40B4-BE49-F238E27FC236}">
                <a16:creationId xmlns:a16="http://schemas.microsoft.com/office/drawing/2014/main" id="{88BCB9D8-BD98-4566-A604-3F2F1D874A64}"/>
              </a:ext>
            </a:extLst>
          </p:cNvPr>
          <p:cNvPicPr>
            <a:picLocks noChangeAspect="1"/>
          </p:cNvPicPr>
          <p:nvPr/>
        </p:nvPicPr>
        <p:blipFill rotWithShape="1">
          <a:blip r:embed="rId3"/>
          <a:srcRect l="18989" t="9091"/>
          <a:stretch/>
        </p:blipFill>
        <p:spPr>
          <a:xfrm>
            <a:off x="20" y="10"/>
            <a:ext cx="7848579" cy="6857990"/>
          </a:xfrm>
          <a:prstGeom prst="rect">
            <a:avLst/>
          </a:prstGeom>
        </p:spPr>
      </p:pic>
      <p:sp>
        <p:nvSpPr>
          <p:cNvPr id="25" name="Rectangle 17">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D30FDD3-62B6-4DFB-8C89-009F18ED026E}"/>
              </a:ext>
            </a:extLst>
          </p:cNvPr>
          <p:cNvSpPr>
            <a:spLocks noGrp="1"/>
          </p:cNvSpPr>
          <p:nvPr>
            <p:ph type="ctrTitle"/>
          </p:nvPr>
        </p:nvSpPr>
        <p:spPr>
          <a:xfrm>
            <a:off x="7848599" y="503511"/>
            <a:ext cx="4138190" cy="1688728"/>
          </a:xfrm>
        </p:spPr>
        <p:txBody>
          <a:bodyPr anchor="b">
            <a:normAutofit/>
          </a:bodyPr>
          <a:lstStyle/>
          <a:p>
            <a:pPr algn="l"/>
            <a:r>
              <a:rPr lang="es-ES" sz="3000" dirty="0"/>
              <a:t>Resolución de puzles Heyawake mediante Answer Set Programming</a:t>
            </a:r>
          </a:p>
        </p:txBody>
      </p:sp>
      <p:sp>
        <p:nvSpPr>
          <p:cNvPr id="3" name="Subtítulo 2">
            <a:extLst>
              <a:ext uri="{FF2B5EF4-FFF2-40B4-BE49-F238E27FC236}">
                <a16:creationId xmlns:a16="http://schemas.microsoft.com/office/drawing/2014/main" id="{D6145065-DDE3-42BC-8542-EEA2C9869F74}"/>
              </a:ext>
            </a:extLst>
          </p:cNvPr>
          <p:cNvSpPr>
            <a:spLocks noGrp="1"/>
          </p:cNvSpPr>
          <p:nvPr>
            <p:ph type="subTitle" idx="1"/>
          </p:nvPr>
        </p:nvSpPr>
        <p:spPr>
          <a:xfrm>
            <a:off x="7848599" y="4709363"/>
            <a:ext cx="4138190" cy="1688728"/>
          </a:xfrm>
        </p:spPr>
        <p:txBody>
          <a:bodyPr>
            <a:normAutofit fontScale="92500" lnSpcReduction="10000"/>
          </a:bodyPr>
          <a:lstStyle/>
          <a:p>
            <a:pPr algn="l"/>
            <a:r>
              <a:rPr lang="es-ES" sz="2100" dirty="0"/>
              <a:t>Máster Universitario en Lógica, Computación e Inteligencia Artificial</a:t>
            </a:r>
          </a:p>
          <a:p>
            <a:pPr algn="l"/>
            <a:r>
              <a:rPr lang="es-ES" sz="2000" dirty="0"/>
              <a:t>Teoría de modelos</a:t>
            </a:r>
          </a:p>
          <a:p>
            <a:pPr algn="l"/>
            <a:endParaRPr lang="es-ES" sz="2000" dirty="0"/>
          </a:p>
          <a:p>
            <a:pPr algn="l"/>
            <a:r>
              <a:rPr lang="es-ES" sz="2000" dirty="0"/>
              <a:t>2021 - Arturo Pérez Sánchez</a:t>
            </a:r>
          </a:p>
        </p:txBody>
      </p:sp>
      <p:sp>
        <p:nvSpPr>
          <p:cNvPr id="26"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7"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Imagen 5" descr="Logotipo&#10;&#10;Descripción generada automáticamente">
            <a:extLst>
              <a:ext uri="{FF2B5EF4-FFF2-40B4-BE49-F238E27FC236}">
                <a16:creationId xmlns:a16="http://schemas.microsoft.com/office/drawing/2014/main" id="{D02B27A1-6332-4860-8AD5-67CA15BF62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4558" y="2695740"/>
            <a:ext cx="1797540" cy="1645460"/>
          </a:xfrm>
          <a:prstGeom prst="rect">
            <a:avLst/>
          </a:prstGeom>
        </p:spPr>
      </p:pic>
    </p:spTree>
    <p:extLst>
      <p:ext uri="{BB962C8B-B14F-4D97-AF65-F5344CB8AC3E}">
        <p14:creationId xmlns:p14="http://schemas.microsoft.com/office/powerpoint/2010/main" val="1443505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BBFE1CA-393C-4920-AD8E-738712707D2C}"/>
              </a:ext>
            </a:extLst>
          </p:cNvPr>
          <p:cNvSpPr>
            <a:spLocks noGrp="1"/>
          </p:cNvSpPr>
          <p:nvPr>
            <p:ph type="sldNum" sz="quarter" idx="12"/>
          </p:nvPr>
        </p:nvSpPr>
        <p:spPr/>
        <p:txBody>
          <a:bodyPr/>
          <a:lstStyle/>
          <a:p>
            <a:fld id="{E6FEDCD8-91CE-4B45-8255-04A3CEE6CEF5}" type="slidenum">
              <a:rPr lang="es-ES" smtClean="0"/>
              <a:t>10</a:t>
            </a:fld>
            <a:endParaRPr lang="es-ES" dirty="0"/>
          </a:p>
        </p:txBody>
      </p:sp>
      <p:sp>
        <p:nvSpPr>
          <p:cNvPr id="5" name="Título 1">
            <a:extLst>
              <a:ext uri="{FF2B5EF4-FFF2-40B4-BE49-F238E27FC236}">
                <a16:creationId xmlns:a16="http://schemas.microsoft.com/office/drawing/2014/main" id="{0114DA09-4DDE-4619-A111-AF3F1F792773}"/>
              </a:ext>
            </a:extLst>
          </p:cNvPr>
          <p:cNvSpPr>
            <a:spLocks noGrp="1"/>
          </p:cNvSpPr>
          <p:nvPr>
            <p:ph type="title"/>
          </p:nvPr>
        </p:nvSpPr>
        <p:spPr>
          <a:xfrm>
            <a:off x="838200" y="365126"/>
            <a:ext cx="10515600" cy="870288"/>
          </a:xfrm>
        </p:spPr>
        <p:txBody>
          <a:bodyPr>
            <a:normAutofit/>
          </a:bodyPr>
          <a:lstStyle/>
          <a:p>
            <a:r>
              <a:rPr lang="es-ES" altLang="ja-JP" sz="3600" dirty="0"/>
              <a:t>Implementación en ASP</a:t>
            </a:r>
            <a:endParaRPr lang="es-ES" sz="3600" dirty="0"/>
          </a:p>
        </p:txBody>
      </p:sp>
      <p:sp>
        <p:nvSpPr>
          <p:cNvPr id="6" name="Título 1">
            <a:extLst>
              <a:ext uri="{FF2B5EF4-FFF2-40B4-BE49-F238E27FC236}">
                <a16:creationId xmlns:a16="http://schemas.microsoft.com/office/drawing/2014/main" id="{30BFF2B9-0275-4914-B864-C079851BBE5B}"/>
              </a:ext>
            </a:extLst>
          </p:cNvPr>
          <p:cNvSpPr txBox="1">
            <a:spLocks/>
          </p:cNvSpPr>
          <p:nvPr/>
        </p:nvSpPr>
        <p:spPr>
          <a:xfrm>
            <a:off x="838200" y="975275"/>
            <a:ext cx="7673502" cy="1218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400" dirty="0"/>
              <a:t>Modelado de reglas</a:t>
            </a:r>
          </a:p>
        </p:txBody>
      </p:sp>
      <p:sp>
        <p:nvSpPr>
          <p:cNvPr id="10" name="CuadroTexto 9">
            <a:extLst>
              <a:ext uri="{FF2B5EF4-FFF2-40B4-BE49-F238E27FC236}">
                <a16:creationId xmlns:a16="http://schemas.microsoft.com/office/drawing/2014/main" id="{145768F3-0689-4546-A072-47228896DF79}"/>
              </a:ext>
            </a:extLst>
          </p:cNvPr>
          <p:cNvSpPr txBox="1"/>
          <p:nvPr/>
        </p:nvSpPr>
        <p:spPr>
          <a:xfrm>
            <a:off x="838200" y="4641982"/>
            <a:ext cx="10954464" cy="707886"/>
          </a:xfrm>
          <a:prstGeom prst="rect">
            <a:avLst/>
          </a:prstGeom>
          <a:noFill/>
        </p:spPr>
        <p:txBody>
          <a:bodyPr wrap="square">
            <a:spAutoFit/>
          </a:bodyPr>
          <a:lstStyle/>
          <a:p>
            <a:r>
              <a:rPr lang="pt-BR" sz="2000" dirty="0">
                <a:latin typeface="Consolas" panose="020B0609020204030204" pitchFamily="49" charset="0"/>
              </a:rPr>
              <a:t>:- adj(C,R,C1,R), black(C,R), black(C1,R), C!=C1.</a:t>
            </a:r>
          </a:p>
          <a:p>
            <a:r>
              <a:rPr lang="pt-BR" sz="2000" dirty="0">
                <a:latin typeface="Consolas" panose="020B0609020204030204" pitchFamily="49" charset="0"/>
              </a:rPr>
              <a:t>:- adj(C,R,C,R1), black(C,R), black(C,R1), R!=R1.</a:t>
            </a:r>
            <a:endParaRPr lang="en-GB" sz="2000" dirty="0">
              <a:latin typeface="Consolas" panose="020B0609020204030204" pitchFamily="49" charset="0"/>
            </a:endParaRPr>
          </a:p>
        </p:txBody>
      </p:sp>
      <p:sp>
        <p:nvSpPr>
          <p:cNvPr id="13" name="Título 1">
            <a:extLst>
              <a:ext uri="{FF2B5EF4-FFF2-40B4-BE49-F238E27FC236}">
                <a16:creationId xmlns:a16="http://schemas.microsoft.com/office/drawing/2014/main" id="{09C495A1-A59E-4019-8575-15E3DB353774}"/>
              </a:ext>
            </a:extLst>
          </p:cNvPr>
          <p:cNvSpPr txBox="1">
            <a:spLocks/>
          </p:cNvSpPr>
          <p:nvPr/>
        </p:nvSpPr>
        <p:spPr>
          <a:xfrm>
            <a:off x="838200" y="1757073"/>
            <a:ext cx="10515600" cy="873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ltLang="ja-JP" sz="2400" dirty="0"/>
              <a:t>Regla 1: No pueden haber 2 casillas negras adyacentes</a:t>
            </a:r>
            <a:endParaRPr lang="es-ES" sz="2400" dirty="0"/>
          </a:p>
        </p:txBody>
      </p:sp>
      <p:sp>
        <p:nvSpPr>
          <p:cNvPr id="14" name="CuadroTexto 13">
            <a:extLst>
              <a:ext uri="{FF2B5EF4-FFF2-40B4-BE49-F238E27FC236}">
                <a16:creationId xmlns:a16="http://schemas.microsoft.com/office/drawing/2014/main" id="{2B38FA18-1537-4F61-AC2C-EFC08D3C580D}"/>
              </a:ext>
            </a:extLst>
          </p:cNvPr>
          <p:cNvSpPr txBox="1"/>
          <p:nvPr/>
        </p:nvSpPr>
        <p:spPr>
          <a:xfrm>
            <a:off x="838200" y="3429000"/>
            <a:ext cx="10436051" cy="400110"/>
          </a:xfrm>
          <a:prstGeom prst="rect">
            <a:avLst/>
          </a:prstGeom>
          <a:noFill/>
        </p:spPr>
        <p:txBody>
          <a:bodyPr wrap="square">
            <a:spAutoFit/>
          </a:bodyPr>
          <a:lstStyle/>
          <a:p>
            <a:r>
              <a:rPr lang="pt-BR" sz="2000" dirty="0">
                <a:latin typeface="Consolas" panose="020B0609020204030204" pitchFamily="49" charset="0"/>
              </a:rPr>
              <a:t>adj(C,R,C1,R1) :- col(C), col(C1), row(R), row(R1), |(C-C1)|+|(R-R1)|==1</a:t>
            </a:r>
            <a:r>
              <a:rPr lang="pt-BR" sz="1800" dirty="0">
                <a:latin typeface="Consolas" panose="020B0609020204030204" pitchFamily="49" charset="0"/>
              </a:rPr>
              <a:t>.</a:t>
            </a:r>
          </a:p>
        </p:txBody>
      </p:sp>
    </p:spTree>
    <p:extLst>
      <p:ext uri="{BB962C8B-B14F-4D97-AF65-F5344CB8AC3E}">
        <p14:creationId xmlns:p14="http://schemas.microsoft.com/office/powerpoint/2010/main" val="4268750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BBFE1CA-393C-4920-AD8E-738712707D2C}"/>
              </a:ext>
            </a:extLst>
          </p:cNvPr>
          <p:cNvSpPr>
            <a:spLocks noGrp="1"/>
          </p:cNvSpPr>
          <p:nvPr>
            <p:ph type="sldNum" sz="quarter" idx="12"/>
          </p:nvPr>
        </p:nvSpPr>
        <p:spPr/>
        <p:txBody>
          <a:bodyPr/>
          <a:lstStyle/>
          <a:p>
            <a:fld id="{E6FEDCD8-91CE-4B45-8255-04A3CEE6CEF5}" type="slidenum">
              <a:rPr lang="es-ES" smtClean="0"/>
              <a:t>11</a:t>
            </a:fld>
            <a:endParaRPr lang="es-ES" dirty="0"/>
          </a:p>
        </p:txBody>
      </p:sp>
      <p:sp>
        <p:nvSpPr>
          <p:cNvPr id="5" name="Título 1">
            <a:extLst>
              <a:ext uri="{FF2B5EF4-FFF2-40B4-BE49-F238E27FC236}">
                <a16:creationId xmlns:a16="http://schemas.microsoft.com/office/drawing/2014/main" id="{0114DA09-4DDE-4619-A111-AF3F1F792773}"/>
              </a:ext>
            </a:extLst>
          </p:cNvPr>
          <p:cNvSpPr>
            <a:spLocks noGrp="1"/>
          </p:cNvSpPr>
          <p:nvPr>
            <p:ph type="title"/>
          </p:nvPr>
        </p:nvSpPr>
        <p:spPr>
          <a:xfrm>
            <a:off x="838200" y="365126"/>
            <a:ext cx="10515600" cy="870288"/>
          </a:xfrm>
        </p:spPr>
        <p:txBody>
          <a:bodyPr>
            <a:normAutofit/>
          </a:bodyPr>
          <a:lstStyle/>
          <a:p>
            <a:r>
              <a:rPr lang="es-ES" altLang="ja-JP" sz="3600" dirty="0"/>
              <a:t>Implementación en ASP</a:t>
            </a:r>
            <a:endParaRPr lang="es-ES" sz="3600" dirty="0"/>
          </a:p>
        </p:txBody>
      </p:sp>
      <p:sp>
        <p:nvSpPr>
          <p:cNvPr id="6" name="Título 1">
            <a:extLst>
              <a:ext uri="{FF2B5EF4-FFF2-40B4-BE49-F238E27FC236}">
                <a16:creationId xmlns:a16="http://schemas.microsoft.com/office/drawing/2014/main" id="{30BFF2B9-0275-4914-B864-C079851BBE5B}"/>
              </a:ext>
            </a:extLst>
          </p:cNvPr>
          <p:cNvSpPr txBox="1">
            <a:spLocks/>
          </p:cNvSpPr>
          <p:nvPr/>
        </p:nvSpPr>
        <p:spPr>
          <a:xfrm>
            <a:off x="838200" y="975275"/>
            <a:ext cx="7673502" cy="1218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400" dirty="0"/>
              <a:t>Modelado de reglas</a:t>
            </a:r>
          </a:p>
        </p:txBody>
      </p:sp>
      <p:sp>
        <p:nvSpPr>
          <p:cNvPr id="10" name="CuadroTexto 9">
            <a:extLst>
              <a:ext uri="{FF2B5EF4-FFF2-40B4-BE49-F238E27FC236}">
                <a16:creationId xmlns:a16="http://schemas.microsoft.com/office/drawing/2014/main" id="{145768F3-0689-4546-A072-47228896DF79}"/>
              </a:ext>
            </a:extLst>
          </p:cNvPr>
          <p:cNvSpPr txBox="1"/>
          <p:nvPr/>
        </p:nvSpPr>
        <p:spPr>
          <a:xfrm>
            <a:off x="838200" y="4125512"/>
            <a:ext cx="12727075" cy="800219"/>
          </a:xfrm>
          <a:prstGeom prst="rect">
            <a:avLst/>
          </a:prstGeom>
          <a:noFill/>
        </p:spPr>
        <p:txBody>
          <a:bodyPr wrap="square">
            <a:spAutoFit/>
          </a:bodyPr>
          <a:lstStyle/>
          <a:p>
            <a:pPr>
              <a:spcAft>
                <a:spcPts val="1200"/>
              </a:spcAft>
            </a:pPr>
            <a:r>
              <a:rPr lang="en-GB" dirty="0">
                <a:latin typeface="Consolas" panose="020B0609020204030204" pitchFamily="49" charset="0"/>
              </a:rPr>
              <a:t>connected(C,R,C1,R1) :- adj(C,R,C1,R1), white(C,R), white(C1,R1).</a:t>
            </a:r>
          </a:p>
          <a:p>
            <a:pPr>
              <a:spcAft>
                <a:spcPts val="600"/>
              </a:spcAft>
            </a:pPr>
            <a:r>
              <a:rPr lang="en-GB" dirty="0">
                <a:latin typeface="Consolas" panose="020B0609020204030204" pitchFamily="49" charset="0"/>
              </a:rPr>
              <a:t>connected(C,R,X,Y) :- connected(C1,R1,X,Y), adj(C,R,C1,R1), white(C,R), col(X), row(Y).</a:t>
            </a:r>
          </a:p>
        </p:txBody>
      </p:sp>
      <p:sp>
        <p:nvSpPr>
          <p:cNvPr id="13" name="Título 1">
            <a:extLst>
              <a:ext uri="{FF2B5EF4-FFF2-40B4-BE49-F238E27FC236}">
                <a16:creationId xmlns:a16="http://schemas.microsoft.com/office/drawing/2014/main" id="{09C495A1-A59E-4019-8575-15E3DB353774}"/>
              </a:ext>
            </a:extLst>
          </p:cNvPr>
          <p:cNvSpPr txBox="1">
            <a:spLocks/>
          </p:cNvSpPr>
          <p:nvPr/>
        </p:nvSpPr>
        <p:spPr>
          <a:xfrm>
            <a:off x="838200" y="1757073"/>
            <a:ext cx="10515600" cy="873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ltLang="ja-JP" sz="2400" dirty="0"/>
              <a:t>Regla 2: Todas las casillas blancas deben estar interconectadas</a:t>
            </a:r>
            <a:endParaRPr lang="es-ES" sz="2400" dirty="0"/>
          </a:p>
        </p:txBody>
      </p:sp>
      <p:sp>
        <p:nvSpPr>
          <p:cNvPr id="14" name="CuadroTexto 13">
            <a:extLst>
              <a:ext uri="{FF2B5EF4-FFF2-40B4-BE49-F238E27FC236}">
                <a16:creationId xmlns:a16="http://schemas.microsoft.com/office/drawing/2014/main" id="{2B38FA18-1537-4F61-AC2C-EFC08D3C580D}"/>
              </a:ext>
            </a:extLst>
          </p:cNvPr>
          <p:cNvSpPr txBox="1"/>
          <p:nvPr/>
        </p:nvSpPr>
        <p:spPr>
          <a:xfrm>
            <a:off x="838200" y="3228945"/>
            <a:ext cx="10436051" cy="400110"/>
          </a:xfrm>
          <a:prstGeom prst="rect">
            <a:avLst/>
          </a:prstGeom>
          <a:noFill/>
        </p:spPr>
        <p:txBody>
          <a:bodyPr wrap="square">
            <a:spAutoFit/>
          </a:bodyPr>
          <a:lstStyle/>
          <a:p>
            <a:r>
              <a:rPr lang="en-GB" sz="2000" dirty="0">
                <a:latin typeface="Consolas" panose="020B0609020204030204" pitchFamily="49" charset="0"/>
              </a:rPr>
              <a:t>white(C,R) :- not black(C,R), col(C), row(R).</a:t>
            </a:r>
            <a:endParaRPr lang="pt-BR" sz="1800" dirty="0">
              <a:latin typeface="Consolas" panose="020B0609020204030204" pitchFamily="49" charset="0"/>
            </a:endParaRPr>
          </a:p>
        </p:txBody>
      </p:sp>
      <p:sp>
        <p:nvSpPr>
          <p:cNvPr id="9" name="CuadroTexto 8">
            <a:extLst>
              <a:ext uri="{FF2B5EF4-FFF2-40B4-BE49-F238E27FC236}">
                <a16:creationId xmlns:a16="http://schemas.microsoft.com/office/drawing/2014/main" id="{D4197FF9-73C6-4498-86ED-301E34A17A59}"/>
              </a:ext>
            </a:extLst>
          </p:cNvPr>
          <p:cNvSpPr txBox="1"/>
          <p:nvPr/>
        </p:nvSpPr>
        <p:spPr>
          <a:xfrm>
            <a:off x="838200" y="5661660"/>
            <a:ext cx="10737501" cy="400110"/>
          </a:xfrm>
          <a:prstGeom prst="rect">
            <a:avLst/>
          </a:prstGeom>
          <a:noFill/>
        </p:spPr>
        <p:txBody>
          <a:bodyPr wrap="square">
            <a:spAutoFit/>
          </a:bodyPr>
          <a:lstStyle/>
          <a:p>
            <a:r>
              <a:rPr lang="en-GB" sz="2000" dirty="0"/>
              <a:t>:- not connected(C,R,C1,R1), white(C,R), white(C1,R1), col(C), col(C1), row(R), row(R1), C!=C1, R!=R1.</a:t>
            </a:r>
          </a:p>
        </p:txBody>
      </p:sp>
    </p:spTree>
    <p:extLst>
      <p:ext uri="{BB962C8B-B14F-4D97-AF65-F5344CB8AC3E}">
        <p14:creationId xmlns:p14="http://schemas.microsoft.com/office/powerpoint/2010/main" val="3710220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BBFE1CA-393C-4920-AD8E-738712707D2C}"/>
              </a:ext>
            </a:extLst>
          </p:cNvPr>
          <p:cNvSpPr>
            <a:spLocks noGrp="1"/>
          </p:cNvSpPr>
          <p:nvPr>
            <p:ph type="sldNum" sz="quarter" idx="12"/>
          </p:nvPr>
        </p:nvSpPr>
        <p:spPr/>
        <p:txBody>
          <a:bodyPr/>
          <a:lstStyle/>
          <a:p>
            <a:fld id="{E6FEDCD8-91CE-4B45-8255-04A3CEE6CEF5}" type="slidenum">
              <a:rPr lang="es-ES" smtClean="0"/>
              <a:t>12</a:t>
            </a:fld>
            <a:endParaRPr lang="es-ES" dirty="0"/>
          </a:p>
        </p:txBody>
      </p:sp>
      <p:sp>
        <p:nvSpPr>
          <p:cNvPr id="5" name="Título 1">
            <a:extLst>
              <a:ext uri="{FF2B5EF4-FFF2-40B4-BE49-F238E27FC236}">
                <a16:creationId xmlns:a16="http://schemas.microsoft.com/office/drawing/2014/main" id="{0114DA09-4DDE-4619-A111-AF3F1F792773}"/>
              </a:ext>
            </a:extLst>
          </p:cNvPr>
          <p:cNvSpPr>
            <a:spLocks noGrp="1"/>
          </p:cNvSpPr>
          <p:nvPr>
            <p:ph type="title"/>
          </p:nvPr>
        </p:nvSpPr>
        <p:spPr>
          <a:xfrm>
            <a:off x="838200" y="365126"/>
            <a:ext cx="10515600" cy="870288"/>
          </a:xfrm>
        </p:spPr>
        <p:txBody>
          <a:bodyPr>
            <a:normAutofit/>
          </a:bodyPr>
          <a:lstStyle/>
          <a:p>
            <a:r>
              <a:rPr lang="es-ES" altLang="ja-JP" sz="3600" dirty="0"/>
              <a:t>Implementación en ASP</a:t>
            </a:r>
            <a:endParaRPr lang="es-ES" sz="3600" dirty="0"/>
          </a:p>
        </p:txBody>
      </p:sp>
      <p:sp>
        <p:nvSpPr>
          <p:cNvPr id="6" name="Título 1">
            <a:extLst>
              <a:ext uri="{FF2B5EF4-FFF2-40B4-BE49-F238E27FC236}">
                <a16:creationId xmlns:a16="http://schemas.microsoft.com/office/drawing/2014/main" id="{30BFF2B9-0275-4914-B864-C079851BBE5B}"/>
              </a:ext>
            </a:extLst>
          </p:cNvPr>
          <p:cNvSpPr txBox="1">
            <a:spLocks/>
          </p:cNvSpPr>
          <p:nvPr/>
        </p:nvSpPr>
        <p:spPr>
          <a:xfrm>
            <a:off x="838200" y="975275"/>
            <a:ext cx="7673502" cy="1218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400" dirty="0"/>
              <a:t>Modelado de reglas</a:t>
            </a:r>
          </a:p>
        </p:txBody>
      </p:sp>
      <p:sp>
        <p:nvSpPr>
          <p:cNvPr id="10" name="CuadroTexto 9">
            <a:extLst>
              <a:ext uri="{FF2B5EF4-FFF2-40B4-BE49-F238E27FC236}">
                <a16:creationId xmlns:a16="http://schemas.microsoft.com/office/drawing/2014/main" id="{145768F3-0689-4546-A072-47228896DF79}"/>
              </a:ext>
            </a:extLst>
          </p:cNvPr>
          <p:cNvSpPr txBox="1"/>
          <p:nvPr/>
        </p:nvSpPr>
        <p:spPr>
          <a:xfrm>
            <a:off x="838200" y="4322887"/>
            <a:ext cx="12727075" cy="369332"/>
          </a:xfrm>
          <a:prstGeom prst="rect">
            <a:avLst/>
          </a:prstGeom>
          <a:noFill/>
        </p:spPr>
        <p:txBody>
          <a:bodyPr wrap="square">
            <a:spAutoFit/>
          </a:bodyPr>
          <a:lstStyle/>
          <a:p>
            <a:r>
              <a:rPr lang="pt-BR" dirty="0"/>
              <a:t>N {black(C,R): col(C), row(R), C1&lt;=C, C&lt;=C2, R1&lt;=R, R&lt;=R2} N :- room_size(N,C1,R1,C2,R2), N&gt;0.</a:t>
            </a:r>
            <a:endParaRPr lang="es-ES" dirty="0"/>
          </a:p>
        </p:txBody>
      </p:sp>
      <p:sp>
        <p:nvSpPr>
          <p:cNvPr id="13" name="Título 1">
            <a:extLst>
              <a:ext uri="{FF2B5EF4-FFF2-40B4-BE49-F238E27FC236}">
                <a16:creationId xmlns:a16="http://schemas.microsoft.com/office/drawing/2014/main" id="{09C495A1-A59E-4019-8575-15E3DB353774}"/>
              </a:ext>
            </a:extLst>
          </p:cNvPr>
          <p:cNvSpPr txBox="1">
            <a:spLocks/>
          </p:cNvSpPr>
          <p:nvPr/>
        </p:nvSpPr>
        <p:spPr>
          <a:xfrm>
            <a:off x="838200" y="1757073"/>
            <a:ext cx="10515600" cy="873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ltLang="ja-JP" sz="2400" dirty="0"/>
              <a:t>Regla 3: Cada habitación debe tener N casillas negras</a:t>
            </a:r>
            <a:endParaRPr lang="es-ES" sz="2400" dirty="0"/>
          </a:p>
        </p:txBody>
      </p:sp>
      <p:sp>
        <p:nvSpPr>
          <p:cNvPr id="14" name="CuadroTexto 13">
            <a:extLst>
              <a:ext uri="{FF2B5EF4-FFF2-40B4-BE49-F238E27FC236}">
                <a16:creationId xmlns:a16="http://schemas.microsoft.com/office/drawing/2014/main" id="{2B38FA18-1537-4F61-AC2C-EFC08D3C580D}"/>
              </a:ext>
            </a:extLst>
          </p:cNvPr>
          <p:cNvSpPr txBox="1"/>
          <p:nvPr/>
        </p:nvSpPr>
        <p:spPr>
          <a:xfrm>
            <a:off x="838200" y="3152261"/>
            <a:ext cx="10436051" cy="400110"/>
          </a:xfrm>
          <a:prstGeom prst="rect">
            <a:avLst/>
          </a:prstGeom>
          <a:noFill/>
        </p:spPr>
        <p:txBody>
          <a:bodyPr wrap="square">
            <a:spAutoFit/>
          </a:bodyPr>
          <a:lstStyle/>
          <a:p>
            <a:r>
              <a:rPr lang="en-GB" sz="2000" dirty="0">
                <a:latin typeface="Consolas" panose="020B0609020204030204" pitchFamily="49" charset="0"/>
              </a:rPr>
              <a:t>room_size(N,X1,Y1,X2,Y2) :- room(A,X1,Y1,X2,Y2), has(A,N).</a:t>
            </a:r>
            <a:endParaRPr lang="pt-BR" sz="1800" dirty="0">
              <a:latin typeface="Consolas" panose="020B0609020204030204" pitchFamily="49" charset="0"/>
            </a:endParaRPr>
          </a:p>
        </p:txBody>
      </p:sp>
      <p:sp>
        <p:nvSpPr>
          <p:cNvPr id="9" name="CuadroTexto 8">
            <a:extLst>
              <a:ext uri="{FF2B5EF4-FFF2-40B4-BE49-F238E27FC236}">
                <a16:creationId xmlns:a16="http://schemas.microsoft.com/office/drawing/2014/main" id="{D4197FF9-73C6-4498-86ED-301E34A17A59}"/>
              </a:ext>
            </a:extLst>
          </p:cNvPr>
          <p:cNvSpPr txBox="1"/>
          <p:nvPr/>
        </p:nvSpPr>
        <p:spPr>
          <a:xfrm>
            <a:off x="838200" y="5584146"/>
            <a:ext cx="10737501" cy="400110"/>
          </a:xfrm>
          <a:prstGeom prst="rect">
            <a:avLst/>
          </a:prstGeom>
          <a:noFill/>
        </p:spPr>
        <p:txBody>
          <a:bodyPr wrap="square">
            <a:spAutoFit/>
          </a:bodyPr>
          <a:lstStyle/>
          <a:p>
            <a:r>
              <a:rPr lang="pt-BR" sz="2000" dirty="0"/>
              <a:t>{black(C,R): col(C), row(R), C1&lt;=C, C&lt;=C2, R1&lt;=R, R&lt;=R2} :- room_size(-1,C1,R1,C2,R2).</a:t>
            </a:r>
            <a:endParaRPr lang="en-GB" sz="2000" dirty="0"/>
          </a:p>
        </p:txBody>
      </p:sp>
    </p:spTree>
    <p:extLst>
      <p:ext uri="{BB962C8B-B14F-4D97-AF65-F5344CB8AC3E}">
        <p14:creationId xmlns:p14="http://schemas.microsoft.com/office/powerpoint/2010/main" val="1280378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BBFE1CA-393C-4920-AD8E-738712707D2C}"/>
              </a:ext>
            </a:extLst>
          </p:cNvPr>
          <p:cNvSpPr>
            <a:spLocks noGrp="1"/>
          </p:cNvSpPr>
          <p:nvPr>
            <p:ph type="sldNum" sz="quarter" idx="12"/>
          </p:nvPr>
        </p:nvSpPr>
        <p:spPr/>
        <p:txBody>
          <a:bodyPr/>
          <a:lstStyle/>
          <a:p>
            <a:fld id="{E6FEDCD8-91CE-4B45-8255-04A3CEE6CEF5}" type="slidenum">
              <a:rPr lang="es-ES" smtClean="0"/>
              <a:t>13</a:t>
            </a:fld>
            <a:endParaRPr lang="es-ES" dirty="0"/>
          </a:p>
        </p:txBody>
      </p:sp>
      <p:sp>
        <p:nvSpPr>
          <p:cNvPr id="5" name="Título 1">
            <a:extLst>
              <a:ext uri="{FF2B5EF4-FFF2-40B4-BE49-F238E27FC236}">
                <a16:creationId xmlns:a16="http://schemas.microsoft.com/office/drawing/2014/main" id="{0114DA09-4DDE-4619-A111-AF3F1F792773}"/>
              </a:ext>
            </a:extLst>
          </p:cNvPr>
          <p:cNvSpPr>
            <a:spLocks noGrp="1"/>
          </p:cNvSpPr>
          <p:nvPr>
            <p:ph type="title"/>
          </p:nvPr>
        </p:nvSpPr>
        <p:spPr>
          <a:xfrm>
            <a:off x="838200" y="365126"/>
            <a:ext cx="10515600" cy="870288"/>
          </a:xfrm>
        </p:spPr>
        <p:txBody>
          <a:bodyPr>
            <a:normAutofit/>
          </a:bodyPr>
          <a:lstStyle/>
          <a:p>
            <a:r>
              <a:rPr lang="es-ES" altLang="ja-JP" sz="3600" dirty="0"/>
              <a:t>Implementación en ASP</a:t>
            </a:r>
            <a:endParaRPr lang="es-ES" sz="3600" dirty="0"/>
          </a:p>
        </p:txBody>
      </p:sp>
      <p:sp>
        <p:nvSpPr>
          <p:cNvPr id="6" name="Título 1">
            <a:extLst>
              <a:ext uri="{FF2B5EF4-FFF2-40B4-BE49-F238E27FC236}">
                <a16:creationId xmlns:a16="http://schemas.microsoft.com/office/drawing/2014/main" id="{30BFF2B9-0275-4914-B864-C079851BBE5B}"/>
              </a:ext>
            </a:extLst>
          </p:cNvPr>
          <p:cNvSpPr txBox="1">
            <a:spLocks/>
          </p:cNvSpPr>
          <p:nvPr/>
        </p:nvSpPr>
        <p:spPr>
          <a:xfrm>
            <a:off x="838200" y="975275"/>
            <a:ext cx="7673502" cy="1218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400" dirty="0"/>
              <a:t>Modelado de reglas</a:t>
            </a:r>
          </a:p>
        </p:txBody>
      </p:sp>
      <p:sp>
        <p:nvSpPr>
          <p:cNvPr id="10" name="CuadroTexto 9">
            <a:extLst>
              <a:ext uri="{FF2B5EF4-FFF2-40B4-BE49-F238E27FC236}">
                <a16:creationId xmlns:a16="http://schemas.microsoft.com/office/drawing/2014/main" id="{145768F3-0689-4546-A072-47228896DF79}"/>
              </a:ext>
            </a:extLst>
          </p:cNvPr>
          <p:cNvSpPr txBox="1"/>
          <p:nvPr/>
        </p:nvSpPr>
        <p:spPr>
          <a:xfrm>
            <a:off x="838200" y="4322887"/>
            <a:ext cx="12727075" cy="400110"/>
          </a:xfrm>
          <a:prstGeom prst="rect">
            <a:avLst/>
          </a:prstGeom>
          <a:noFill/>
        </p:spPr>
        <p:txBody>
          <a:bodyPr wrap="square">
            <a:spAutoFit/>
          </a:bodyPr>
          <a:lstStyle/>
          <a:p>
            <a:r>
              <a:rPr lang="pt-BR" sz="2000" dirty="0">
                <a:latin typeface="Consolas" panose="020B0609020204030204" pitchFamily="49" charset="0"/>
              </a:rPr>
              <a:t>segment(</a:t>
            </a:r>
            <a:r>
              <a:rPr lang="pt-BR" sz="2000" dirty="0" err="1">
                <a:latin typeface="Consolas" panose="020B0609020204030204" pitchFamily="49" charset="0"/>
              </a:rPr>
              <a:t>h;v</a:t>
            </a:r>
            <a:r>
              <a:rPr lang="pt-BR" sz="2000" dirty="0">
                <a:latin typeface="Consolas" panose="020B0609020204030204" pitchFamily="49" charset="0"/>
              </a:rPr>
              <a:t>).</a:t>
            </a:r>
            <a:endParaRPr lang="es-ES" sz="2000" dirty="0">
              <a:latin typeface="Consolas" panose="020B0609020204030204" pitchFamily="49" charset="0"/>
            </a:endParaRPr>
          </a:p>
        </p:txBody>
      </p:sp>
      <p:sp>
        <p:nvSpPr>
          <p:cNvPr id="13" name="Título 1">
            <a:extLst>
              <a:ext uri="{FF2B5EF4-FFF2-40B4-BE49-F238E27FC236}">
                <a16:creationId xmlns:a16="http://schemas.microsoft.com/office/drawing/2014/main" id="{09C495A1-A59E-4019-8575-15E3DB353774}"/>
              </a:ext>
            </a:extLst>
          </p:cNvPr>
          <p:cNvSpPr txBox="1">
            <a:spLocks/>
          </p:cNvSpPr>
          <p:nvPr/>
        </p:nvSpPr>
        <p:spPr>
          <a:xfrm>
            <a:off x="838200" y="1757073"/>
            <a:ext cx="8004349" cy="873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ltLang="ja-JP" sz="2400" dirty="0"/>
              <a:t>Regla 4: No puede haber un camino recto de casillas blancas  	  que atraviese 3 o más habitaciones</a:t>
            </a:r>
            <a:endParaRPr lang="es-ES" sz="2400" dirty="0"/>
          </a:p>
        </p:txBody>
      </p:sp>
      <p:sp>
        <p:nvSpPr>
          <p:cNvPr id="14" name="CuadroTexto 13">
            <a:extLst>
              <a:ext uri="{FF2B5EF4-FFF2-40B4-BE49-F238E27FC236}">
                <a16:creationId xmlns:a16="http://schemas.microsoft.com/office/drawing/2014/main" id="{2B38FA18-1537-4F61-AC2C-EFC08D3C580D}"/>
              </a:ext>
            </a:extLst>
          </p:cNvPr>
          <p:cNvSpPr txBox="1"/>
          <p:nvPr/>
        </p:nvSpPr>
        <p:spPr>
          <a:xfrm>
            <a:off x="838200" y="3152261"/>
            <a:ext cx="10436051" cy="707886"/>
          </a:xfrm>
          <a:prstGeom prst="rect">
            <a:avLst/>
          </a:prstGeom>
          <a:noFill/>
        </p:spPr>
        <p:txBody>
          <a:bodyPr wrap="square">
            <a:spAutoFit/>
          </a:bodyPr>
          <a:lstStyle/>
          <a:p>
            <a:r>
              <a:rPr lang="pt-BR" sz="2000" dirty="0">
                <a:latin typeface="Consolas" panose="020B0609020204030204" pitchFamily="49" charset="0"/>
              </a:rPr>
              <a:t>inroom(X,Y,A) :- room(A,C,R,C1,R1), X&lt;=C1, C&lt;=X, Y&lt;=R1, R&lt;=Y,</a:t>
            </a:r>
          </a:p>
          <a:p>
            <a:r>
              <a:rPr lang="pt-BR" sz="2000" dirty="0">
                <a:latin typeface="Consolas" panose="020B0609020204030204" pitchFamily="49" charset="0"/>
              </a:rPr>
              <a:t>		    col(C), col(C1), col(X), row(Y), row(R1), row(R).</a:t>
            </a:r>
            <a:endParaRPr lang="pt-BR" sz="1800" dirty="0">
              <a:latin typeface="Consolas" panose="020B0609020204030204" pitchFamily="49" charset="0"/>
            </a:endParaRPr>
          </a:p>
        </p:txBody>
      </p:sp>
      <p:sp>
        <p:nvSpPr>
          <p:cNvPr id="9" name="CuadroTexto 8">
            <a:extLst>
              <a:ext uri="{FF2B5EF4-FFF2-40B4-BE49-F238E27FC236}">
                <a16:creationId xmlns:a16="http://schemas.microsoft.com/office/drawing/2014/main" id="{D4197FF9-73C6-4498-86ED-301E34A17A59}"/>
              </a:ext>
            </a:extLst>
          </p:cNvPr>
          <p:cNvSpPr txBox="1"/>
          <p:nvPr/>
        </p:nvSpPr>
        <p:spPr>
          <a:xfrm>
            <a:off x="838200" y="5584146"/>
            <a:ext cx="10737501" cy="400110"/>
          </a:xfrm>
          <a:prstGeom prst="rect">
            <a:avLst/>
          </a:prstGeom>
          <a:noFill/>
        </p:spPr>
        <p:txBody>
          <a:bodyPr wrap="square">
            <a:spAutoFit/>
          </a:bodyPr>
          <a:lstStyle/>
          <a:p>
            <a:r>
              <a:rPr lang="pt-BR" sz="2000" dirty="0"/>
              <a:t>path(S,C,R,C,R,1) :- white(C,R), col(C), row(R), segment(S).</a:t>
            </a:r>
            <a:endParaRPr lang="en-GB" sz="2000" dirty="0"/>
          </a:p>
        </p:txBody>
      </p:sp>
    </p:spTree>
    <p:extLst>
      <p:ext uri="{BB962C8B-B14F-4D97-AF65-F5344CB8AC3E}">
        <p14:creationId xmlns:p14="http://schemas.microsoft.com/office/powerpoint/2010/main" val="2537795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BBFE1CA-393C-4920-AD8E-738712707D2C}"/>
              </a:ext>
            </a:extLst>
          </p:cNvPr>
          <p:cNvSpPr>
            <a:spLocks noGrp="1"/>
          </p:cNvSpPr>
          <p:nvPr>
            <p:ph type="sldNum" sz="quarter" idx="12"/>
          </p:nvPr>
        </p:nvSpPr>
        <p:spPr/>
        <p:txBody>
          <a:bodyPr/>
          <a:lstStyle/>
          <a:p>
            <a:fld id="{E6FEDCD8-91CE-4B45-8255-04A3CEE6CEF5}" type="slidenum">
              <a:rPr lang="es-ES" smtClean="0"/>
              <a:t>14</a:t>
            </a:fld>
            <a:endParaRPr lang="es-ES" dirty="0"/>
          </a:p>
        </p:txBody>
      </p:sp>
      <p:sp>
        <p:nvSpPr>
          <p:cNvPr id="5" name="Título 1">
            <a:extLst>
              <a:ext uri="{FF2B5EF4-FFF2-40B4-BE49-F238E27FC236}">
                <a16:creationId xmlns:a16="http://schemas.microsoft.com/office/drawing/2014/main" id="{0114DA09-4DDE-4619-A111-AF3F1F792773}"/>
              </a:ext>
            </a:extLst>
          </p:cNvPr>
          <p:cNvSpPr>
            <a:spLocks noGrp="1"/>
          </p:cNvSpPr>
          <p:nvPr>
            <p:ph type="title"/>
          </p:nvPr>
        </p:nvSpPr>
        <p:spPr>
          <a:xfrm>
            <a:off x="838200" y="365126"/>
            <a:ext cx="10515600" cy="870288"/>
          </a:xfrm>
        </p:spPr>
        <p:txBody>
          <a:bodyPr>
            <a:normAutofit/>
          </a:bodyPr>
          <a:lstStyle/>
          <a:p>
            <a:r>
              <a:rPr lang="es-ES" altLang="ja-JP" sz="3600" dirty="0"/>
              <a:t>Implementación en ASP</a:t>
            </a:r>
            <a:endParaRPr lang="es-ES" sz="3600" dirty="0"/>
          </a:p>
        </p:txBody>
      </p:sp>
      <p:sp>
        <p:nvSpPr>
          <p:cNvPr id="6" name="Título 1">
            <a:extLst>
              <a:ext uri="{FF2B5EF4-FFF2-40B4-BE49-F238E27FC236}">
                <a16:creationId xmlns:a16="http://schemas.microsoft.com/office/drawing/2014/main" id="{30BFF2B9-0275-4914-B864-C079851BBE5B}"/>
              </a:ext>
            </a:extLst>
          </p:cNvPr>
          <p:cNvSpPr txBox="1">
            <a:spLocks/>
          </p:cNvSpPr>
          <p:nvPr/>
        </p:nvSpPr>
        <p:spPr>
          <a:xfrm>
            <a:off x="838200" y="975275"/>
            <a:ext cx="7673502" cy="1218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400" dirty="0"/>
              <a:t>Modelado de reglas</a:t>
            </a:r>
          </a:p>
        </p:txBody>
      </p:sp>
      <p:sp>
        <p:nvSpPr>
          <p:cNvPr id="13" name="Título 1">
            <a:extLst>
              <a:ext uri="{FF2B5EF4-FFF2-40B4-BE49-F238E27FC236}">
                <a16:creationId xmlns:a16="http://schemas.microsoft.com/office/drawing/2014/main" id="{09C495A1-A59E-4019-8575-15E3DB353774}"/>
              </a:ext>
            </a:extLst>
          </p:cNvPr>
          <p:cNvSpPr txBox="1">
            <a:spLocks/>
          </p:cNvSpPr>
          <p:nvPr/>
        </p:nvSpPr>
        <p:spPr>
          <a:xfrm>
            <a:off x="838200" y="1757073"/>
            <a:ext cx="8004349" cy="873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ltLang="ja-JP" sz="2400" dirty="0"/>
              <a:t>Regla 4: No puede haber un camino recto de casillas blancas  	  que atraviese 3 o más habitaciones</a:t>
            </a:r>
            <a:endParaRPr lang="es-ES" sz="2400" dirty="0"/>
          </a:p>
        </p:txBody>
      </p:sp>
      <p:sp>
        <p:nvSpPr>
          <p:cNvPr id="14" name="CuadroTexto 13">
            <a:extLst>
              <a:ext uri="{FF2B5EF4-FFF2-40B4-BE49-F238E27FC236}">
                <a16:creationId xmlns:a16="http://schemas.microsoft.com/office/drawing/2014/main" id="{2B38FA18-1537-4F61-AC2C-EFC08D3C580D}"/>
              </a:ext>
            </a:extLst>
          </p:cNvPr>
          <p:cNvSpPr txBox="1"/>
          <p:nvPr/>
        </p:nvSpPr>
        <p:spPr>
          <a:xfrm>
            <a:off x="838200" y="3575381"/>
            <a:ext cx="11353800" cy="646331"/>
          </a:xfrm>
          <a:prstGeom prst="rect">
            <a:avLst/>
          </a:prstGeom>
          <a:noFill/>
        </p:spPr>
        <p:txBody>
          <a:bodyPr wrap="square">
            <a:spAutoFit/>
          </a:bodyPr>
          <a:lstStyle/>
          <a:p>
            <a:r>
              <a:rPr lang="pt-BR" dirty="0">
                <a:latin typeface="Consolas" panose="020B0609020204030204" pitchFamily="49" charset="0"/>
              </a:rPr>
              <a:t>path(h,C,R,C1,R,N) :- path(h,C+1,R,C1,R,N), adj(C,R,C+1,R), white(C,R), inroom(C,R,A), 				inroom(C+1,R,A), col(C;C1), row(R), num(N), N&lt;3.</a:t>
            </a:r>
            <a:endParaRPr lang="pt-BR" sz="1600" dirty="0">
              <a:latin typeface="Consolas" panose="020B0609020204030204" pitchFamily="49" charset="0"/>
            </a:endParaRPr>
          </a:p>
        </p:txBody>
      </p:sp>
      <p:sp>
        <p:nvSpPr>
          <p:cNvPr id="9" name="CuadroTexto 8">
            <a:extLst>
              <a:ext uri="{FF2B5EF4-FFF2-40B4-BE49-F238E27FC236}">
                <a16:creationId xmlns:a16="http://schemas.microsoft.com/office/drawing/2014/main" id="{D4197FF9-73C6-4498-86ED-301E34A17A59}"/>
              </a:ext>
            </a:extLst>
          </p:cNvPr>
          <p:cNvSpPr txBox="1"/>
          <p:nvPr/>
        </p:nvSpPr>
        <p:spPr>
          <a:xfrm>
            <a:off x="838200" y="4660696"/>
            <a:ext cx="11353800" cy="646331"/>
          </a:xfrm>
          <a:prstGeom prst="rect">
            <a:avLst/>
          </a:prstGeom>
          <a:noFill/>
        </p:spPr>
        <p:txBody>
          <a:bodyPr wrap="square">
            <a:spAutoFit/>
          </a:bodyPr>
          <a:lstStyle/>
          <a:p>
            <a:r>
              <a:rPr lang="pt-BR" dirty="0">
                <a:latin typeface="Consolas" panose="020B0609020204030204" pitchFamily="49" charset="0"/>
              </a:rPr>
              <a:t>path(h,C,R,C1,R,N+1) :- path(h,C+1,R,C1,R,N), adj(C,R,C+1,R), white(C,R), inroom(C,R,A), 			  inroom(C+1,R,B), A!=B, col(C;C1), row(R), num(N), N&lt;3.</a:t>
            </a:r>
            <a:endParaRPr lang="en-GB" dirty="0">
              <a:latin typeface="Consolas" panose="020B0609020204030204" pitchFamily="49" charset="0"/>
            </a:endParaRPr>
          </a:p>
        </p:txBody>
      </p:sp>
      <p:sp>
        <p:nvSpPr>
          <p:cNvPr id="11" name="CuadroTexto 10">
            <a:extLst>
              <a:ext uri="{FF2B5EF4-FFF2-40B4-BE49-F238E27FC236}">
                <a16:creationId xmlns:a16="http://schemas.microsoft.com/office/drawing/2014/main" id="{A6DFC108-A380-494E-BC7F-7F90468C7BD2}"/>
              </a:ext>
            </a:extLst>
          </p:cNvPr>
          <p:cNvSpPr txBox="1"/>
          <p:nvPr/>
        </p:nvSpPr>
        <p:spPr>
          <a:xfrm>
            <a:off x="838200" y="2767065"/>
            <a:ext cx="11353800" cy="369332"/>
          </a:xfrm>
          <a:prstGeom prst="rect">
            <a:avLst/>
          </a:prstGeom>
          <a:noFill/>
        </p:spPr>
        <p:txBody>
          <a:bodyPr wrap="square">
            <a:spAutoFit/>
          </a:bodyPr>
          <a:lstStyle/>
          <a:p>
            <a:r>
              <a:rPr lang="pt-BR" b="1" dirty="0">
                <a:latin typeface="Consolas" panose="020B0609020204030204" pitchFamily="49" charset="0"/>
              </a:rPr>
              <a:t>CAMINO HORIZONTAL</a:t>
            </a:r>
            <a:endParaRPr lang="pt-BR" sz="1600" b="1" dirty="0">
              <a:latin typeface="Consolas" panose="020B0609020204030204" pitchFamily="49" charset="0"/>
            </a:endParaRPr>
          </a:p>
        </p:txBody>
      </p:sp>
    </p:spTree>
    <p:extLst>
      <p:ext uri="{BB962C8B-B14F-4D97-AF65-F5344CB8AC3E}">
        <p14:creationId xmlns:p14="http://schemas.microsoft.com/office/powerpoint/2010/main" val="952255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BBFE1CA-393C-4920-AD8E-738712707D2C}"/>
              </a:ext>
            </a:extLst>
          </p:cNvPr>
          <p:cNvSpPr>
            <a:spLocks noGrp="1"/>
          </p:cNvSpPr>
          <p:nvPr>
            <p:ph type="sldNum" sz="quarter" idx="12"/>
          </p:nvPr>
        </p:nvSpPr>
        <p:spPr/>
        <p:txBody>
          <a:bodyPr/>
          <a:lstStyle/>
          <a:p>
            <a:fld id="{E6FEDCD8-91CE-4B45-8255-04A3CEE6CEF5}" type="slidenum">
              <a:rPr lang="es-ES" smtClean="0"/>
              <a:t>15</a:t>
            </a:fld>
            <a:endParaRPr lang="es-ES" dirty="0"/>
          </a:p>
        </p:txBody>
      </p:sp>
      <p:sp>
        <p:nvSpPr>
          <p:cNvPr id="5" name="Título 1">
            <a:extLst>
              <a:ext uri="{FF2B5EF4-FFF2-40B4-BE49-F238E27FC236}">
                <a16:creationId xmlns:a16="http://schemas.microsoft.com/office/drawing/2014/main" id="{0114DA09-4DDE-4619-A111-AF3F1F792773}"/>
              </a:ext>
            </a:extLst>
          </p:cNvPr>
          <p:cNvSpPr>
            <a:spLocks noGrp="1"/>
          </p:cNvSpPr>
          <p:nvPr>
            <p:ph type="title"/>
          </p:nvPr>
        </p:nvSpPr>
        <p:spPr>
          <a:xfrm>
            <a:off x="838200" y="365126"/>
            <a:ext cx="10515600" cy="870288"/>
          </a:xfrm>
        </p:spPr>
        <p:txBody>
          <a:bodyPr>
            <a:normAutofit/>
          </a:bodyPr>
          <a:lstStyle/>
          <a:p>
            <a:r>
              <a:rPr lang="es-ES" altLang="ja-JP" sz="3600" dirty="0"/>
              <a:t>Implementación en ASP</a:t>
            </a:r>
            <a:endParaRPr lang="es-ES" sz="3600" dirty="0"/>
          </a:p>
        </p:txBody>
      </p:sp>
      <p:sp>
        <p:nvSpPr>
          <p:cNvPr id="6" name="Título 1">
            <a:extLst>
              <a:ext uri="{FF2B5EF4-FFF2-40B4-BE49-F238E27FC236}">
                <a16:creationId xmlns:a16="http://schemas.microsoft.com/office/drawing/2014/main" id="{30BFF2B9-0275-4914-B864-C079851BBE5B}"/>
              </a:ext>
            </a:extLst>
          </p:cNvPr>
          <p:cNvSpPr txBox="1">
            <a:spLocks/>
          </p:cNvSpPr>
          <p:nvPr/>
        </p:nvSpPr>
        <p:spPr>
          <a:xfrm>
            <a:off x="838200" y="975275"/>
            <a:ext cx="7673502" cy="1218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400" dirty="0"/>
              <a:t>Modelado de reglas</a:t>
            </a:r>
          </a:p>
        </p:txBody>
      </p:sp>
      <p:sp>
        <p:nvSpPr>
          <p:cNvPr id="13" name="Título 1">
            <a:extLst>
              <a:ext uri="{FF2B5EF4-FFF2-40B4-BE49-F238E27FC236}">
                <a16:creationId xmlns:a16="http://schemas.microsoft.com/office/drawing/2014/main" id="{09C495A1-A59E-4019-8575-15E3DB353774}"/>
              </a:ext>
            </a:extLst>
          </p:cNvPr>
          <p:cNvSpPr txBox="1">
            <a:spLocks/>
          </p:cNvSpPr>
          <p:nvPr/>
        </p:nvSpPr>
        <p:spPr>
          <a:xfrm>
            <a:off x="838200" y="1757073"/>
            <a:ext cx="8004349" cy="873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ltLang="ja-JP" sz="2400" dirty="0"/>
              <a:t>Regla 4: No puede haber un camino recto de casillas blancas  	  que atraviese 3 o más habitaciones</a:t>
            </a:r>
            <a:endParaRPr lang="es-ES" sz="2400" dirty="0"/>
          </a:p>
        </p:txBody>
      </p:sp>
      <p:sp>
        <p:nvSpPr>
          <p:cNvPr id="14" name="CuadroTexto 13">
            <a:extLst>
              <a:ext uri="{FF2B5EF4-FFF2-40B4-BE49-F238E27FC236}">
                <a16:creationId xmlns:a16="http://schemas.microsoft.com/office/drawing/2014/main" id="{2B38FA18-1537-4F61-AC2C-EFC08D3C580D}"/>
              </a:ext>
            </a:extLst>
          </p:cNvPr>
          <p:cNvSpPr txBox="1"/>
          <p:nvPr/>
        </p:nvSpPr>
        <p:spPr>
          <a:xfrm>
            <a:off x="838200" y="3575381"/>
            <a:ext cx="11353800" cy="646331"/>
          </a:xfrm>
          <a:prstGeom prst="rect">
            <a:avLst/>
          </a:prstGeom>
          <a:noFill/>
        </p:spPr>
        <p:txBody>
          <a:bodyPr wrap="square">
            <a:spAutoFit/>
          </a:bodyPr>
          <a:lstStyle/>
          <a:p>
            <a:r>
              <a:rPr lang="pt-BR" dirty="0">
                <a:latin typeface="Consolas" panose="020B0609020204030204" pitchFamily="49" charset="0"/>
              </a:rPr>
              <a:t>path(v,C,R,C,R1,N) :- path(v,C,R+1,C,R1,N), adj(C,R,C,R+1), white(C,R), inroom(C,R,A), 				inroom(C,R+1,A), col(C), row(R;R1), num(N),N&lt;3.</a:t>
            </a:r>
            <a:endParaRPr lang="pt-BR" sz="1600" dirty="0">
              <a:latin typeface="Consolas" panose="020B0609020204030204" pitchFamily="49" charset="0"/>
            </a:endParaRPr>
          </a:p>
        </p:txBody>
      </p:sp>
      <p:sp>
        <p:nvSpPr>
          <p:cNvPr id="9" name="CuadroTexto 8">
            <a:extLst>
              <a:ext uri="{FF2B5EF4-FFF2-40B4-BE49-F238E27FC236}">
                <a16:creationId xmlns:a16="http://schemas.microsoft.com/office/drawing/2014/main" id="{D4197FF9-73C6-4498-86ED-301E34A17A59}"/>
              </a:ext>
            </a:extLst>
          </p:cNvPr>
          <p:cNvSpPr txBox="1"/>
          <p:nvPr/>
        </p:nvSpPr>
        <p:spPr>
          <a:xfrm>
            <a:off x="838200" y="4660696"/>
            <a:ext cx="11353800" cy="646331"/>
          </a:xfrm>
          <a:prstGeom prst="rect">
            <a:avLst/>
          </a:prstGeom>
          <a:noFill/>
        </p:spPr>
        <p:txBody>
          <a:bodyPr wrap="square">
            <a:spAutoFit/>
          </a:bodyPr>
          <a:lstStyle/>
          <a:p>
            <a:r>
              <a:rPr lang="pt-BR" dirty="0">
                <a:latin typeface="Consolas" panose="020B0609020204030204" pitchFamily="49" charset="0"/>
              </a:rPr>
              <a:t>path(v,C,R,C,R1,N+1) :- path(v,C,R+1,C,R1,N), adj(C,R,C,R+1), white(C,R), inroom(C,R,A), 			  inroom(C,R+1,B), A!=B, col(C), row(R;R1), num(N), N&lt;3.</a:t>
            </a:r>
            <a:endParaRPr lang="en-GB" dirty="0">
              <a:latin typeface="Consolas" panose="020B0609020204030204" pitchFamily="49" charset="0"/>
            </a:endParaRPr>
          </a:p>
        </p:txBody>
      </p:sp>
      <p:sp>
        <p:nvSpPr>
          <p:cNvPr id="11" name="CuadroTexto 10">
            <a:extLst>
              <a:ext uri="{FF2B5EF4-FFF2-40B4-BE49-F238E27FC236}">
                <a16:creationId xmlns:a16="http://schemas.microsoft.com/office/drawing/2014/main" id="{A6DFC108-A380-494E-BC7F-7F90468C7BD2}"/>
              </a:ext>
            </a:extLst>
          </p:cNvPr>
          <p:cNvSpPr txBox="1"/>
          <p:nvPr/>
        </p:nvSpPr>
        <p:spPr>
          <a:xfrm>
            <a:off x="838200" y="2767065"/>
            <a:ext cx="11353800" cy="369332"/>
          </a:xfrm>
          <a:prstGeom prst="rect">
            <a:avLst/>
          </a:prstGeom>
          <a:noFill/>
        </p:spPr>
        <p:txBody>
          <a:bodyPr wrap="square">
            <a:spAutoFit/>
          </a:bodyPr>
          <a:lstStyle/>
          <a:p>
            <a:r>
              <a:rPr lang="pt-BR" b="1" dirty="0">
                <a:latin typeface="Consolas" panose="020B0609020204030204" pitchFamily="49" charset="0"/>
              </a:rPr>
              <a:t>CAMINO VERTICAL</a:t>
            </a:r>
            <a:endParaRPr lang="pt-BR" sz="1600" b="1" dirty="0">
              <a:latin typeface="Consolas" panose="020B0609020204030204" pitchFamily="49" charset="0"/>
            </a:endParaRPr>
          </a:p>
        </p:txBody>
      </p:sp>
    </p:spTree>
    <p:extLst>
      <p:ext uri="{BB962C8B-B14F-4D97-AF65-F5344CB8AC3E}">
        <p14:creationId xmlns:p14="http://schemas.microsoft.com/office/powerpoint/2010/main" val="580854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BBFE1CA-393C-4920-AD8E-738712707D2C}"/>
              </a:ext>
            </a:extLst>
          </p:cNvPr>
          <p:cNvSpPr>
            <a:spLocks noGrp="1"/>
          </p:cNvSpPr>
          <p:nvPr>
            <p:ph type="sldNum" sz="quarter" idx="12"/>
          </p:nvPr>
        </p:nvSpPr>
        <p:spPr/>
        <p:txBody>
          <a:bodyPr/>
          <a:lstStyle/>
          <a:p>
            <a:fld id="{E6FEDCD8-91CE-4B45-8255-04A3CEE6CEF5}" type="slidenum">
              <a:rPr lang="es-ES" smtClean="0"/>
              <a:t>16</a:t>
            </a:fld>
            <a:endParaRPr lang="es-ES" dirty="0"/>
          </a:p>
        </p:txBody>
      </p:sp>
      <p:sp>
        <p:nvSpPr>
          <p:cNvPr id="5" name="Título 1">
            <a:extLst>
              <a:ext uri="{FF2B5EF4-FFF2-40B4-BE49-F238E27FC236}">
                <a16:creationId xmlns:a16="http://schemas.microsoft.com/office/drawing/2014/main" id="{0114DA09-4DDE-4619-A111-AF3F1F792773}"/>
              </a:ext>
            </a:extLst>
          </p:cNvPr>
          <p:cNvSpPr>
            <a:spLocks noGrp="1"/>
          </p:cNvSpPr>
          <p:nvPr>
            <p:ph type="title"/>
          </p:nvPr>
        </p:nvSpPr>
        <p:spPr>
          <a:xfrm>
            <a:off x="838200" y="365126"/>
            <a:ext cx="10515600" cy="870288"/>
          </a:xfrm>
        </p:spPr>
        <p:txBody>
          <a:bodyPr>
            <a:normAutofit/>
          </a:bodyPr>
          <a:lstStyle/>
          <a:p>
            <a:r>
              <a:rPr lang="es-ES" altLang="ja-JP" sz="3600" dirty="0"/>
              <a:t>Implementación en ASP</a:t>
            </a:r>
            <a:endParaRPr lang="es-ES" sz="3600" dirty="0"/>
          </a:p>
        </p:txBody>
      </p:sp>
      <p:sp>
        <p:nvSpPr>
          <p:cNvPr id="6" name="Título 1">
            <a:extLst>
              <a:ext uri="{FF2B5EF4-FFF2-40B4-BE49-F238E27FC236}">
                <a16:creationId xmlns:a16="http://schemas.microsoft.com/office/drawing/2014/main" id="{30BFF2B9-0275-4914-B864-C079851BBE5B}"/>
              </a:ext>
            </a:extLst>
          </p:cNvPr>
          <p:cNvSpPr txBox="1">
            <a:spLocks/>
          </p:cNvSpPr>
          <p:nvPr/>
        </p:nvSpPr>
        <p:spPr>
          <a:xfrm>
            <a:off x="838200" y="975275"/>
            <a:ext cx="7673502" cy="1218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400" dirty="0"/>
              <a:t>Modelado de reglas</a:t>
            </a:r>
          </a:p>
        </p:txBody>
      </p:sp>
      <p:sp>
        <p:nvSpPr>
          <p:cNvPr id="13" name="Título 1">
            <a:extLst>
              <a:ext uri="{FF2B5EF4-FFF2-40B4-BE49-F238E27FC236}">
                <a16:creationId xmlns:a16="http://schemas.microsoft.com/office/drawing/2014/main" id="{09C495A1-A59E-4019-8575-15E3DB353774}"/>
              </a:ext>
            </a:extLst>
          </p:cNvPr>
          <p:cNvSpPr txBox="1">
            <a:spLocks/>
          </p:cNvSpPr>
          <p:nvPr/>
        </p:nvSpPr>
        <p:spPr>
          <a:xfrm>
            <a:off x="838200" y="1757073"/>
            <a:ext cx="8004349" cy="873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ltLang="ja-JP" sz="2400" dirty="0"/>
              <a:t>Regla 4: No puede haber un camino recto de casillas blancas  	  que atraviese 3 o más habitaciones</a:t>
            </a:r>
            <a:endParaRPr lang="es-ES" sz="2400" dirty="0"/>
          </a:p>
        </p:txBody>
      </p:sp>
      <p:sp>
        <p:nvSpPr>
          <p:cNvPr id="14" name="CuadroTexto 13">
            <a:extLst>
              <a:ext uri="{FF2B5EF4-FFF2-40B4-BE49-F238E27FC236}">
                <a16:creationId xmlns:a16="http://schemas.microsoft.com/office/drawing/2014/main" id="{2B38FA18-1537-4F61-AC2C-EFC08D3C580D}"/>
              </a:ext>
            </a:extLst>
          </p:cNvPr>
          <p:cNvSpPr txBox="1"/>
          <p:nvPr/>
        </p:nvSpPr>
        <p:spPr>
          <a:xfrm>
            <a:off x="838200" y="3939478"/>
            <a:ext cx="11353800" cy="369332"/>
          </a:xfrm>
          <a:prstGeom prst="rect">
            <a:avLst/>
          </a:prstGeom>
          <a:noFill/>
        </p:spPr>
        <p:txBody>
          <a:bodyPr wrap="square">
            <a:spAutoFit/>
          </a:bodyPr>
          <a:lstStyle/>
          <a:p>
            <a:r>
              <a:rPr lang="en-GB" dirty="0">
                <a:latin typeface="Consolas" panose="020B0609020204030204" pitchFamily="49" charset="0"/>
              </a:rPr>
              <a:t>:- path(S,C,R,X,Y,3), white(C,R), white(X,Y), col(C;X), row(R;Y), segment(S).</a:t>
            </a:r>
            <a:endParaRPr lang="pt-BR" sz="1600" dirty="0">
              <a:latin typeface="Consolas" panose="020B0609020204030204" pitchFamily="49" charset="0"/>
            </a:endParaRPr>
          </a:p>
        </p:txBody>
      </p:sp>
    </p:spTree>
    <p:extLst>
      <p:ext uri="{BB962C8B-B14F-4D97-AF65-F5344CB8AC3E}">
        <p14:creationId xmlns:p14="http://schemas.microsoft.com/office/powerpoint/2010/main" val="15114388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528D95-684E-4691-9EF9-6C3F3BCE8991}"/>
              </a:ext>
            </a:extLst>
          </p:cNvPr>
          <p:cNvSpPr>
            <a:spLocks noGrp="1"/>
          </p:cNvSpPr>
          <p:nvPr>
            <p:ph type="title"/>
          </p:nvPr>
        </p:nvSpPr>
        <p:spPr>
          <a:xfrm>
            <a:off x="838200" y="2766218"/>
            <a:ext cx="10515600" cy="1325563"/>
          </a:xfrm>
        </p:spPr>
        <p:txBody>
          <a:bodyPr>
            <a:normAutofit/>
          </a:bodyPr>
          <a:lstStyle/>
          <a:p>
            <a:pPr algn="ctr"/>
            <a:r>
              <a:rPr lang="es-ES" altLang="ja-JP" sz="6000" dirty="0"/>
              <a:t>Modulo de clingo para python</a:t>
            </a:r>
            <a:endParaRPr lang="en-GB" sz="6000" dirty="0"/>
          </a:p>
        </p:txBody>
      </p:sp>
      <p:sp>
        <p:nvSpPr>
          <p:cNvPr id="4" name="Marcador de número de diapositiva 3">
            <a:extLst>
              <a:ext uri="{FF2B5EF4-FFF2-40B4-BE49-F238E27FC236}">
                <a16:creationId xmlns:a16="http://schemas.microsoft.com/office/drawing/2014/main" id="{BDE8B473-0BAB-4D1B-A2E9-220653EF7D7B}"/>
              </a:ext>
            </a:extLst>
          </p:cNvPr>
          <p:cNvSpPr>
            <a:spLocks noGrp="1"/>
          </p:cNvSpPr>
          <p:nvPr>
            <p:ph type="sldNum" sz="quarter" idx="12"/>
          </p:nvPr>
        </p:nvSpPr>
        <p:spPr/>
        <p:txBody>
          <a:bodyPr/>
          <a:lstStyle/>
          <a:p>
            <a:fld id="{E6FEDCD8-91CE-4B45-8255-04A3CEE6CEF5}" type="slidenum">
              <a:rPr lang="es-ES" smtClean="0"/>
              <a:t>17</a:t>
            </a:fld>
            <a:endParaRPr lang="es-ES" dirty="0"/>
          </a:p>
        </p:txBody>
      </p:sp>
    </p:spTree>
    <p:extLst>
      <p:ext uri="{BB962C8B-B14F-4D97-AF65-F5344CB8AC3E}">
        <p14:creationId xmlns:p14="http://schemas.microsoft.com/office/powerpoint/2010/main" val="12429943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BBFE1CA-393C-4920-AD8E-738712707D2C}"/>
              </a:ext>
            </a:extLst>
          </p:cNvPr>
          <p:cNvSpPr>
            <a:spLocks noGrp="1"/>
          </p:cNvSpPr>
          <p:nvPr>
            <p:ph type="sldNum" sz="quarter" idx="12"/>
          </p:nvPr>
        </p:nvSpPr>
        <p:spPr/>
        <p:txBody>
          <a:bodyPr/>
          <a:lstStyle/>
          <a:p>
            <a:fld id="{E6FEDCD8-91CE-4B45-8255-04A3CEE6CEF5}" type="slidenum">
              <a:rPr lang="es-ES" smtClean="0"/>
              <a:t>18</a:t>
            </a:fld>
            <a:endParaRPr lang="es-ES" dirty="0"/>
          </a:p>
        </p:txBody>
      </p:sp>
      <p:sp>
        <p:nvSpPr>
          <p:cNvPr id="5" name="Título 1">
            <a:extLst>
              <a:ext uri="{FF2B5EF4-FFF2-40B4-BE49-F238E27FC236}">
                <a16:creationId xmlns:a16="http://schemas.microsoft.com/office/drawing/2014/main" id="{0114DA09-4DDE-4619-A111-AF3F1F792773}"/>
              </a:ext>
            </a:extLst>
          </p:cNvPr>
          <p:cNvSpPr>
            <a:spLocks noGrp="1"/>
          </p:cNvSpPr>
          <p:nvPr>
            <p:ph type="title"/>
          </p:nvPr>
        </p:nvSpPr>
        <p:spPr>
          <a:xfrm>
            <a:off x="838200" y="365126"/>
            <a:ext cx="10515600" cy="870288"/>
          </a:xfrm>
        </p:spPr>
        <p:txBody>
          <a:bodyPr>
            <a:normAutofit/>
          </a:bodyPr>
          <a:lstStyle/>
          <a:p>
            <a:r>
              <a:rPr lang="es-ES" altLang="ja-JP" sz="3600" dirty="0"/>
              <a:t>Modulo de clingo para python</a:t>
            </a:r>
            <a:endParaRPr lang="es-ES" sz="3600" dirty="0"/>
          </a:p>
        </p:txBody>
      </p:sp>
      <p:pic>
        <p:nvPicPr>
          <p:cNvPr id="3" name="Imagen 2" descr="Texto&#10;&#10;Descripción generada automáticamente">
            <a:extLst>
              <a:ext uri="{FF2B5EF4-FFF2-40B4-BE49-F238E27FC236}">
                <a16:creationId xmlns:a16="http://schemas.microsoft.com/office/drawing/2014/main" id="{083D80DD-92D1-4F92-A9E8-33D8AF6E4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882530"/>
            <a:ext cx="7250723" cy="5975470"/>
          </a:xfrm>
          <a:prstGeom prst="rect">
            <a:avLst/>
          </a:prstGeom>
        </p:spPr>
      </p:pic>
      <p:pic>
        <p:nvPicPr>
          <p:cNvPr id="8" name="Imagen 7" descr="Código QR&#10;&#10;Descripción generada automáticamente">
            <a:extLst>
              <a:ext uri="{FF2B5EF4-FFF2-40B4-BE49-F238E27FC236}">
                <a16:creationId xmlns:a16="http://schemas.microsoft.com/office/drawing/2014/main" id="{9EC564FD-F456-4453-B193-2FA5376EFE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2147" y="3687744"/>
            <a:ext cx="2484455" cy="2484455"/>
          </a:xfrm>
          <a:prstGeom prst="rect">
            <a:avLst/>
          </a:prstGeom>
        </p:spPr>
      </p:pic>
    </p:spTree>
    <p:extLst>
      <p:ext uri="{BB962C8B-B14F-4D97-AF65-F5344CB8AC3E}">
        <p14:creationId xmlns:p14="http://schemas.microsoft.com/office/powerpoint/2010/main" val="19849657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528D95-684E-4691-9EF9-6C3F3BCE8991}"/>
              </a:ext>
            </a:extLst>
          </p:cNvPr>
          <p:cNvSpPr>
            <a:spLocks noGrp="1"/>
          </p:cNvSpPr>
          <p:nvPr>
            <p:ph type="title"/>
          </p:nvPr>
        </p:nvSpPr>
        <p:spPr>
          <a:xfrm>
            <a:off x="838200" y="2766218"/>
            <a:ext cx="10515600" cy="1325563"/>
          </a:xfrm>
        </p:spPr>
        <p:txBody>
          <a:bodyPr>
            <a:normAutofit/>
          </a:bodyPr>
          <a:lstStyle/>
          <a:p>
            <a:pPr algn="ctr"/>
            <a:r>
              <a:rPr lang="es-ES" altLang="ja-JP" sz="6000" dirty="0"/>
              <a:t>DEMO</a:t>
            </a:r>
            <a:endParaRPr lang="en-GB" sz="6000" dirty="0"/>
          </a:p>
        </p:txBody>
      </p:sp>
      <p:sp>
        <p:nvSpPr>
          <p:cNvPr id="4" name="Marcador de número de diapositiva 3">
            <a:extLst>
              <a:ext uri="{FF2B5EF4-FFF2-40B4-BE49-F238E27FC236}">
                <a16:creationId xmlns:a16="http://schemas.microsoft.com/office/drawing/2014/main" id="{BDE8B473-0BAB-4D1B-A2E9-220653EF7D7B}"/>
              </a:ext>
            </a:extLst>
          </p:cNvPr>
          <p:cNvSpPr>
            <a:spLocks noGrp="1"/>
          </p:cNvSpPr>
          <p:nvPr>
            <p:ph type="sldNum" sz="quarter" idx="12"/>
          </p:nvPr>
        </p:nvSpPr>
        <p:spPr/>
        <p:txBody>
          <a:bodyPr/>
          <a:lstStyle/>
          <a:p>
            <a:fld id="{E6FEDCD8-91CE-4B45-8255-04A3CEE6CEF5}" type="slidenum">
              <a:rPr lang="es-ES" smtClean="0"/>
              <a:t>19</a:t>
            </a:fld>
            <a:endParaRPr lang="es-ES" dirty="0"/>
          </a:p>
        </p:txBody>
      </p:sp>
    </p:spTree>
    <p:extLst>
      <p:ext uri="{BB962C8B-B14F-4D97-AF65-F5344CB8AC3E}">
        <p14:creationId xmlns:p14="http://schemas.microsoft.com/office/powerpoint/2010/main" val="40680348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EFA10-9D4F-4643-B167-0F551CB67498}"/>
              </a:ext>
            </a:extLst>
          </p:cNvPr>
          <p:cNvSpPr>
            <a:spLocks noGrp="1"/>
          </p:cNvSpPr>
          <p:nvPr>
            <p:ph type="title"/>
          </p:nvPr>
        </p:nvSpPr>
        <p:spPr>
          <a:xfrm>
            <a:off x="838200" y="365126"/>
            <a:ext cx="10515600" cy="850832"/>
          </a:xfrm>
        </p:spPr>
        <p:txBody>
          <a:bodyPr>
            <a:normAutofit/>
          </a:bodyPr>
          <a:lstStyle/>
          <a:p>
            <a:r>
              <a:rPr lang="es-ES" sz="3600" dirty="0"/>
              <a:t>¿Qué es Heyawake (</a:t>
            </a:r>
            <a:r>
              <a:rPr lang="ja-JP" altLang="en-US" sz="3600" dirty="0"/>
              <a:t>へ や わ け</a:t>
            </a:r>
            <a:r>
              <a:rPr lang="es-ES" sz="3600" dirty="0"/>
              <a:t>)?</a:t>
            </a:r>
            <a:r>
              <a:rPr lang="ja-JP" altLang="en-US" sz="3600" dirty="0"/>
              <a:t> </a:t>
            </a:r>
            <a:endParaRPr lang="es-ES" sz="3600" dirty="0"/>
          </a:p>
        </p:txBody>
      </p:sp>
      <p:sp>
        <p:nvSpPr>
          <p:cNvPr id="3" name="Marcador de número de diapositiva 2">
            <a:extLst>
              <a:ext uri="{FF2B5EF4-FFF2-40B4-BE49-F238E27FC236}">
                <a16:creationId xmlns:a16="http://schemas.microsoft.com/office/drawing/2014/main" id="{7EEEF2E5-2E8E-49A1-BBA5-8B897003A961}"/>
              </a:ext>
            </a:extLst>
          </p:cNvPr>
          <p:cNvSpPr>
            <a:spLocks noGrp="1"/>
          </p:cNvSpPr>
          <p:nvPr>
            <p:ph type="sldNum" sz="quarter" idx="12"/>
          </p:nvPr>
        </p:nvSpPr>
        <p:spPr/>
        <p:txBody>
          <a:bodyPr/>
          <a:lstStyle/>
          <a:p>
            <a:fld id="{E6FEDCD8-91CE-4B45-8255-04A3CEE6CEF5}" type="slidenum">
              <a:rPr lang="es-ES" smtClean="0"/>
              <a:t>2</a:t>
            </a:fld>
            <a:endParaRPr lang="es-ES" dirty="0"/>
          </a:p>
        </p:txBody>
      </p:sp>
      <p:pic>
        <p:nvPicPr>
          <p:cNvPr id="5" name="Imagen 4">
            <a:extLst>
              <a:ext uri="{FF2B5EF4-FFF2-40B4-BE49-F238E27FC236}">
                <a16:creationId xmlns:a16="http://schemas.microsoft.com/office/drawing/2014/main" id="{50E3EB6E-B3B0-4B15-ACF2-1082FB71B180}"/>
              </a:ext>
            </a:extLst>
          </p:cNvPr>
          <p:cNvPicPr>
            <a:picLocks noChangeAspect="1"/>
          </p:cNvPicPr>
          <p:nvPr/>
        </p:nvPicPr>
        <p:blipFill>
          <a:blip r:embed="rId3"/>
          <a:stretch>
            <a:fillRect/>
          </a:stretch>
        </p:blipFill>
        <p:spPr>
          <a:xfrm>
            <a:off x="838200" y="2225709"/>
            <a:ext cx="3699959" cy="3708163"/>
          </a:xfrm>
          <a:prstGeom prst="rect">
            <a:avLst/>
          </a:prstGeom>
        </p:spPr>
      </p:pic>
      <p:sp>
        <p:nvSpPr>
          <p:cNvPr id="6" name="Flecha: a la derecha 5">
            <a:extLst>
              <a:ext uri="{FF2B5EF4-FFF2-40B4-BE49-F238E27FC236}">
                <a16:creationId xmlns:a16="http://schemas.microsoft.com/office/drawing/2014/main" id="{F11A9B98-6538-4A58-90F5-42496338563F}"/>
              </a:ext>
            </a:extLst>
          </p:cNvPr>
          <p:cNvSpPr/>
          <p:nvPr/>
        </p:nvSpPr>
        <p:spPr>
          <a:xfrm>
            <a:off x="4734128" y="3778232"/>
            <a:ext cx="2217906" cy="60311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pic>
        <p:nvPicPr>
          <p:cNvPr id="10" name="Imagen 9">
            <a:extLst>
              <a:ext uri="{FF2B5EF4-FFF2-40B4-BE49-F238E27FC236}">
                <a16:creationId xmlns:a16="http://schemas.microsoft.com/office/drawing/2014/main" id="{086A3FC0-5A49-4154-8B27-539AA1EED2B5}"/>
              </a:ext>
            </a:extLst>
          </p:cNvPr>
          <p:cNvPicPr>
            <a:picLocks noChangeAspect="1"/>
          </p:cNvPicPr>
          <p:nvPr/>
        </p:nvPicPr>
        <p:blipFill>
          <a:blip r:embed="rId4"/>
          <a:stretch>
            <a:fillRect/>
          </a:stretch>
        </p:blipFill>
        <p:spPr>
          <a:xfrm>
            <a:off x="7581189" y="2225709"/>
            <a:ext cx="3691346" cy="3708163"/>
          </a:xfrm>
          <a:prstGeom prst="rect">
            <a:avLst/>
          </a:prstGeom>
        </p:spPr>
      </p:pic>
    </p:spTree>
    <p:extLst>
      <p:ext uri="{BB962C8B-B14F-4D97-AF65-F5344CB8AC3E}">
        <p14:creationId xmlns:p14="http://schemas.microsoft.com/office/powerpoint/2010/main" val="7283986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528D95-684E-4691-9EF9-6C3F3BCE8991}"/>
              </a:ext>
            </a:extLst>
          </p:cNvPr>
          <p:cNvSpPr>
            <a:spLocks noGrp="1"/>
          </p:cNvSpPr>
          <p:nvPr>
            <p:ph type="title"/>
          </p:nvPr>
        </p:nvSpPr>
        <p:spPr>
          <a:xfrm>
            <a:off x="838200" y="1634318"/>
            <a:ext cx="10515600" cy="3589363"/>
          </a:xfrm>
        </p:spPr>
        <p:txBody>
          <a:bodyPr>
            <a:normAutofit/>
          </a:bodyPr>
          <a:lstStyle/>
          <a:p>
            <a:pPr algn="ctr"/>
            <a:r>
              <a:rPr lang="es-ES" altLang="ja-JP" sz="6000" dirty="0"/>
              <a:t>Muchas gracias</a:t>
            </a:r>
            <a:br>
              <a:rPr lang="es-ES" altLang="ja-JP" sz="6000" dirty="0"/>
            </a:br>
            <a:br>
              <a:rPr lang="es-ES" altLang="ja-JP" sz="6000" dirty="0"/>
            </a:br>
            <a:r>
              <a:rPr lang="es-ES" altLang="ja-JP" sz="6000" dirty="0"/>
              <a:t>¿Alguna Pregunta?</a:t>
            </a:r>
            <a:endParaRPr lang="en-GB" sz="6000" dirty="0"/>
          </a:p>
        </p:txBody>
      </p:sp>
      <p:sp>
        <p:nvSpPr>
          <p:cNvPr id="4" name="Marcador de número de diapositiva 3">
            <a:extLst>
              <a:ext uri="{FF2B5EF4-FFF2-40B4-BE49-F238E27FC236}">
                <a16:creationId xmlns:a16="http://schemas.microsoft.com/office/drawing/2014/main" id="{BDE8B473-0BAB-4D1B-A2E9-220653EF7D7B}"/>
              </a:ext>
            </a:extLst>
          </p:cNvPr>
          <p:cNvSpPr>
            <a:spLocks noGrp="1"/>
          </p:cNvSpPr>
          <p:nvPr>
            <p:ph type="sldNum" sz="quarter" idx="12"/>
          </p:nvPr>
        </p:nvSpPr>
        <p:spPr/>
        <p:txBody>
          <a:bodyPr/>
          <a:lstStyle/>
          <a:p>
            <a:fld id="{E6FEDCD8-91CE-4B45-8255-04A3CEE6CEF5}" type="slidenum">
              <a:rPr lang="es-ES" smtClean="0"/>
              <a:t>20</a:t>
            </a:fld>
            <a:endParaRPr lang="es-ES" dirty="0"/>
          </a:p>
        </p:txBody>
      </p:sp>
    </p:spTree>
    <p:extLst>
      <p:ext uri="{BB962C8B-B14F-4D97-AF65-F5344CB8AC3E}">
        <p14:creationId xmlns:p14="http://schemas.microsoft.com/office/powerpoint/2010/main" val="2079827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528D95-684E-4691-9EF9-6C3F3BCE8991}"/>
              </a:ext>
            </a:extLst>
          </p:cNvPr>
          <p:cNvSpPr>
            <a:spLocks noGrp="1"/>
          </p:cNvSpPr>
          <p:nvPr>
            <p:ph type="title"/>
          </p:nvPr>
        </p:nvSpPr>
        <p:spPr>
          <a:xfrm>
            <a:off x="838200" y="2766218"/>
            <a:ext cx="10515600" cy="1325563"/>
          </a:xfrm>
        </p:spPr>
        <p:txBody>
          <a:bodyPr>
            <a:normAutofit/>
          </a:bodyPr>
          <a:lstStyle/>
          <a:p>
            <a:pPr algn="ctr"/>
            <a:r>
              <a:rPr lang="es-ES" sz="6000" dirty="0"/>
              <a:t>REGLAS</a:t>
            </a:r>
            <a:endParaRPr lang="en-GB" sz="6000" dirty="0"/>
          </a:p>
        </p:txBody>
      </p:sp>
      <p:sp>
        <p:nvSpPr>
          <p:cNvPr id="4" name="Marcador de número de diapositiva 3">
            <a:extLst>
              <a:ext uri="{FF2B5EF4-FFF2-40B4-BE49-F238E27FC236}">
                <a16:creationId xmlns:a16="http://schemas.microsoft.com/office/drawing/2014/main" id="{BDE8B473-0BAB-4D1B-A2E9-220653EF7D7B}"/>
              </a:ext>
            </a:extLst>
          </p:cNvPr>
          <p:cNvSpPr>
            <a:spLocks noGrp="1"/>
          </p:cNvSpPr>
          <p:nvPr>
            <p:ph type="sldNum" sz="quarter" idx="12"/>
          </p:nvPr>
        </p:nvSpPr>
        <p:spPr/>
        <p:txBody>
          <a:bodyPr/>
          <a:lstStyle/>
          <a:p>
            <a:fld id="{E6FEDCD8-91CE-4B45-8255-04A3CEE6CEF5}" type="slidenum">
              <a:rPr lang="es-ES" smtClean="0"/>
              <a:t>3</a:t>
            </a:fld>
            <a:endParaRPr lang="es-ES" dirty="0"/>
          </a:p>
        </p:txBody>
      </p:sp>
    </p:spTree>
    <p:extLst>
      <p:ext uri="{BB962C8B-B14F-4D97-AF65-F5344CB8AC3E}">
        <p14:creationId xmlns:p14="http://schemas.microsoft.com/office/powerpoint/2010/main" val="782684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EFA10-9D4F-4643-B167-0F551CB67498}"/>
              </a:ext>
            </a:extLst>
          </p:cNvPr>
          <p:cNvSpPr>
            <a:spLocks noGrp="1"/>
          </p:cNvSpPr>
          <p:nvPr>
            <p:ph type="title"/>
          </p:nvPr>
        </p:nvSpPr>
        <p:spPr>
          <a:xfrm>
            <a:off x="838200" y="365126"/>
            <a:ext cx="10515600" cy="870288"/>
          </a:xfrm>
        </p:spPr>
        <p:txBody>
          <a:bodyPr>
            <a:normAutofit/>
          </a:bodyPr>
          <a:lstStyle/>
          <a:p>
            <a:r>
              <a:rPr lang="es-ES" altLang="ja-JP" sz="3600" dirty="0"/>
              <a:t>Reglas</a:t>
            </a:r>
            <a:endParaRPr lang="es-ES" sz="3600" dirty="0"/>
          </a:p>
        </p:txBody>
      </p:sp>
      <p:sp>
        <p:nvSpPr>
          <p:cNvPr id="3" name="Marcador de número de diapositiva 2">
            <a:extLst>
              <a:ext uri="{FF2B5EF4-FFF2-40B4-BE49-F238E27FC236}">
                <a16:creationId xmlns:a16="http://schemas.microsoft.com/office/drawing/2014/main" id="{7EEEF2E5-2E8E-49A1-BBA5-8B897003A961}"/>
              </a:ext>
            </a:extLst>
          </p:cNvPr>
          <p:cNvSpPr>
            <a:spLocks noGrp="1"/>
          </p:cNvSpPr>
          <p:nvPr>
            <p:ph type="sldNum" sz="quarter" idx="12"/>
          </p:nvPr>
        </p:nvSpPr>
        <p:spPr/>
        <p:txBody>
          <a:bodyPr/>
          <a:lstStyle/>
          <a:p>
            <a:fld id="{E6FEDCD8-91CE-4B45-8255-04A3CEE6CEF5}" type="slidenum">
              <a:rPr lang="es-ES" smtClean="0"/>
              <a:t>4</a:t>
            </a:fld>
            <a:endParaRPr lang="es-ES" dirty="0"/>
          </a:p>
        </p:txBody>
      </p:sp>
      <p:sp>
        <p:nvSpPr>
          <p:cNvPr id="7" name="Título 1">
            <a:extLst>
              <a:ext uri="{FF2B5EF4-FFF2-40B4-BE49-F238E27FC236}">
                <a16:creationId xmlns:a16="http://schemas.microsoft.com/office/drawing/2014/main" id="{33EE8A80-42D8-4776-A739-7E5A40A87089}"/>
              </a:ext>
            </a:extLst>
          </p:cNvPr>
          <p:cNvSpPr txBox="1">
            <a:spLocks/>
          </p:cNvSpPr>
          <p:nvPr/>
        </p:nvSpPr>
        <p:spPr>
          <a:xfrm>
            <a:off x="838200" y="1118636"/>
            <a:ext cx="10515600" cy="873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ltLang="ja-JP" sz="2400" dirty="0"/>
              <a:t>Regla 1: No pueden haber 2 casillas negras adyacentes</a:t>
            </a:r>
            <a:endParaRPr lang="es-ES" sz="2400" dirty="0"/>
          </a:p>
        </p:txBody>
      </p:sp>
      <p:pic>
        <p:nvPicPr>
          <p:cNvPr id="12" name="Imagen 11" descr="Imagen que contiene juego, biombo, texto&#10;&#10;Descripción generada automáticamente">
            <a:extLst>
              <a:ext uri="{FF2B5EF4-FFF2-40B4-BE49-F238E27FC236}">
                <a16:creationId xmlns:a16="http://schemas.microsoft.com/office/drawing/2014/main" id="{B43E45DC-4A83-4C47-8D47-AA3730913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5421" y="3953673"/>
            <a:ext cx="2743200" cy="2767802"/>
          </a:xfrm>
          <a:prstGeom prst="rect">
            <a:avLst/>
          </a:prstGeom>
        </p:spPr>
      </p:pic>
      <p:pic>
        <p:nvPicPr>
          <p:cNvPr id="15" name="Imagen 14" descr="Imagen que contiene juego, biombo, texto&#10;&#10;Descripción generada automáticamente">
            <a:extLst>
              <a:ext uri="{FF2B5EF4-FFF2-40B4-BE49-F238E27FC236}">
                <a16:creationId xmlns:a16="http://schemas.microsoft.com/office/drawing/2014/main" id="{7B0D90F1-AD19-4F0C-933D-2CD43B5E4F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5421" y="936424"/>
            <a:ext cx="2818278" cy="2837235"/>
          </a:xfrm>
          <a:prstGeom prst="rect">
            <a:avLst/>
          </a:prstGeom>
        </p:spPr>
      </p:pic>
      <p:sp>
        <p:nvSpPr>
          <p:cNvPr id="18" name="Flecha: a la derecha 17">
            <a:extLst>
              <a:ext uri="{FF2B5EF4-FFF2-40B4-BE49-F238E27FC236}">
                <a16:creationId xmlns:a16="http://schemas.microsoft.com/office/drawing/2014/main" id="{DEEB0F77-9542-4E53-BC85-AEDD575D54F1}"/>
              </a:ext>
            </a:extLst>
          </p:cNvPr>
          <p:cNvSpPr/>
          <p:nvPr/>
        </p:nvSpPr>
        <p:spPr>
          <a:xfrm rot="19856113">
            <a:off x="4929731" y="2885971"/>
            <a:ext cx="2781398" cy="65565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19" name="Flecha: a la derecha 18">
            <a:extLst>
              <a:ext uri="{FF2B5EF4-FFF2-40B4-BE49-F238E27FC236}">
                <a16:creationId xmlns:a16="http://schemas.microsoft.com/office/drawing/2014/main" id="{F8B31589-D06F-4F80-BCEC-E0881F723A42}"/>
              </a:ext>
            </a:extLst>
          </p:cNvPr>
          <p:cNvSpPr/>
          <p:nvPr/>
        </p:nvSpPr>
        <p:spPr>
          <a:xfrm rot="1236498">
            <a:off x="5016921" y="4833780"/>
            <a:ext cx="2721548" cy="65565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pic>
        <p:nvPicPr>
          <p:cNvPr id="21" name="Imagen 20" descr="Icono&#10;&#10;Descripción generada automáticamente">
            <a:extLst>
              <a:ext uri="{FF2B5EF4-FFF2-40B4-BE49-F238E27FC236}">
                <a16:creationId xmlns:a16="http://schemas.microsoft.com/office/drawing/2014/main" id="{A6241F7C-30A6-41A4-9273-573F1CDD70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87680" y="2347686"/>
            <a:ext cx="1592721" cy="1473303"/>
          </a:xfrm>
          <a:prstGeom prst="rect">
            <a:avLst/>
          </a:prstGeom>
        </p:spPr>
      </p:pic>
      <p:pic>
        <p:nvPicPr>
          <p:cNvPr id="23" name="Gráfico 22">
            <a:extLst>
              <a:ext uri="{FF2B5EF4-FFF2-40B4-BE49-F238E27FC236}">
                <a16:creationId xmlns:a16="http://schemas.microsoft.com/office/drawing/2014/main" id="{45C3E8E9-0AF7-444D-97DA-5FDECEB265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83814" y="5161607"/>
            <a:ext cx="1200454" cy="1200454"/>
          </a:xfrm>
          <a:prstGeom prst="rect">
            <a:avLst/>
          </a:prstGeom>
        </p:spPr>
      </p:pic>
      <p:pic>
        <p:nvPicPr>
          <p:cNvPr id="25" name="Imagen 24">
            <a:extLst>
              <a:ext uri="{FF2B5EF4-FFF2-40B4-BE49-F238E27FC236}">
                <a16:creationId xmlns:a16="http://schemas.microsoft.com/office/drawing/2014/main" id="{E2C2658A-072E-480C-9222-135A9A86B80D}"/>
              </a:ext>
            </a:extLst>
          </p:cNvPr>
          <p:cNvPicPr>
            <a:picLocks noChangeAspect="1"/>
          </p:cNvPicPr>
          <p:nvPr/>
        </p:nvPicPr>
        <p:blipFill>
          <a:blip r:embed="rId8"/>
          <a:stretch>
            <a:fillRect/>
          </a:stretch>
        </p:blipFill>
        <p:spPr>
          <a:xfrm>
            <a:off x="838200" y="2225709"/>
            <a:ext cx="3699959" cy="3708163"/>
          </a:xfrm>
          <a:prstGeom prst="rect">
            <a:avLst/>
          </a:prstGeom>
        </p:spPr>
      </p:pic>
    </p:spTree>
    <p:extLst>
      <p:ext uri="{BB962C8B-B14F-4D97-AF65-F5344CB8AC3E}">
        <p14:creationId xmlns:p14="http://schemas.microsoft.com/office/powerpoint/2010/main" val="24760250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EFA10-9D4F-4643-B167-0F551CB67498}"/>
              </a:ext>
            </a:extLst>
          </p:cNvPr>
          <p:cNvSpPr>
            <a:spLocks noGrp="1"/>
          </p:cNvSpPr>
          <p:nvPr>
            <p:ph type="title"/>
          </p:nvPr>
        </p:nvSpPr>
        <p:spPr>
          <a:xfrm>
            <a:off x="838200" y="365126"/>
            <a:ext cx="10515600" cy="870288"/>
          </a:xfrm>
        </p:spPr>
        <p:txBody>
          <a:bodyPr>
            <a:normAutofit/>
          </a:bodyPr>
          <a:lstStyle/>
          <a:p>
            <a:r>
              <a:rPr lang="es-ES" altLang="ja-JP" sz="3600" dirty="0"/>
              <a:t>Reglas</a:t>
            </a:r>
            <a:endParaRPr lang="es-ES" sz="3600" dirty="0"/>
          </a:p>
        </p:txBody>
      </p:sp>
      <p:sp>
        <p:nvSpPr>
          <p:cNvPr id="3" name="Marcador de número de diapositiva 2">
            <a:extLst>
              <a:ext uri="{FF2B5EF4-FFF2-40B4-BE49-F238E27FC236}">
                <a16:creationId xmlns:a16="http://schemas.microsoft.com/office/drawing/2014/main" id="{7EEEF2E5-2E8E-49A1-BBA5-8B897003A961}"/>
              </a:ext>
            </a:extLst>
          </p:cNvPr>
          <p:cNvSpPr>
            <a:spLocks noGrp="1"/>
          </p:cNvSpPr>
          <p:nvPr>
            <p:ph type="sldNum" sz="quarter" idx="12"/>
          </p:nvPr>
        </p:nvSpPr>
        <p:spPr/>
        <p:txBody>
          <a:bodyPr/>
          <a:lstStyle/>
          <a:p>
            <a:fld id="{E6FEDCD8-91CE-4B45-8255-04A3CEE6CEF5}" type="slidenum">
              <a:rPr lang="es-ES" smtClean="0"/>
              <a:t>5</a:t>
            </a:fld>
            <a:endParaRPr lang="es-ES" dirty="0"/>
          </a:p>
        </p:txBody>
      </p:sp>
      <p:sp>
        <p:nvSpPr>
          <p:cNvPr id="7" name="Título 1">
            <a:extLst>
              <a:ext uri="{FF2B5EF4-FFF2-40B4-BE49-F238E27FC236}">
                <a16:creationId xmlns:a16="http://schemas.microsoft.com/office/drawing/2014/main" id="{33EE8A80-42D8-4776-A739-7E5A40A87089}"/>
              </a:ext>
            </a:extLst>
          </p:cNvPr>
          <p:cNvSpPr txBox="1">
            <a:spLocks/>
          </p:cNvSpPr>
          <p:nvPr/>
        </p:nvSpPr>
        <p:spPr>
          <a:xfrm>
            <a:off x="838200" y="1121280"/>
            <a:ext cx="10515600" cy="1218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ltLang="ja-JP" sz="2400" dirty="0"/>
              <a:t>Regla 2: Todas las casillas blancas deben estar </a:t>
            </a:r>
          </a:p>
          <a:p>
            <a:r>
              <a:rPr lang="es-ES" altLang="ja-JP" sz="2400" dirty="0"/>
              <a:t>	   interconectadas</a:t>
            </a:r>
            <a:endParaRPr lang="es-ES" sz="2400" dirty="0"/>
          </a:p>
        </p:txBody>
      </p:sp>
      <p:pic>
        <p:nvPicPr>
          <p:cNvPr id="12" name="Imagen 11" descr="Imagen que contiene juego, biombo, texto&#10;&#10;Descripción generada automáticamente">
            <a:extLst>
              <a:ext uri="{FF2B5EF4-FFF2-40B4-BE49-F238E27FC236}">
                <a16:creationId xmlns:a16="http://schemas.microsoft.com/office/drawing/2014/main" id="{B43E45DC-4A83-4C47-8D47-AA3730913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5421" y="3953673"/>
            <a:ext cx="2743200" cy="2767802"/>
          </a:xfrm>
          <a:prstGeom prst="rect">
            <a:avLst/>
          </a:prstGeom>
        </p:spPr>
      </p:pic>
      <p:pic>
        <p:nvPicPr>
          <p:cNvPr id="15" name="Imagen 14">
            <a:extLst>
              <a:ext uri="{FF2B5EF4-FFF2-40B4-BE49-F238E27FC236}">
                <a16:creationId xmlns:a16="http://schemas.microsoft.com/office/drawing/2014/main" id="{7B0D90F1-AD19-4F0C-933D-2CD43B5E4FA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055421" y="936424"/>
            <a:ext cx="2818277" cy="2837235"/>
          </a:xfrm>
          <a:prstGeom prst="rect">
            <a:avLst/>
          </a:prstGeom>
        </p:spPr>
      </p:pic>
      <p:sp>
        <p:nvSpPr>
          <p:cNvPr id="18" name="Flecha: a la derecha 17">
            <a:extLst>
              <a:ext uri="{FF2B5EF4-FFF2-40B4-BE49-F238E27FC236}">
                <a16:creationId xmlns:a16="http://schemas.microsoft.com/office/drawing/2014/main" id="{DEEB0F77-9542-4E53-BC85-AEDD575D54F1}"/>
              </a:ext>
            </a:extLst>
          </p:cNvPr>
          <p:cNvSpPr/>
          <p:nvPr/>
        </p:nvSpPr>
        <p:spPr>
          <a:xfrm rot="19856113">
            <a:off x="4929731" y="2885971"/>
            <a:ext cx="2781398" cy="65565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19" name="Flecha: a la derecha 18">
            <a:extLst>
              <a:ext uri="{FF2B5EF4-FFF2-40B4-BE49-F238E27FC236}">
                <a16:creationId xmlns:a16="http://schemas.microsoft.com/office/drawing/2014/main" id="{F8B31589-D06F-4F80-BCEC-E0881F723A42}"/>
              </a:ext>
            </a:extLst>
          </p:cNvPr>
          <p:cNvSpPr/>
          <p:nvPr/>
        </p:nvSpPr>
        <p:spPr>
          <a:xfrm rot="1236498">
            <a:off x="5016921" y="4833780"/>
            <a:ext cx="2721548" cy="65565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pic>
        <p:nvPicPr>
          <p:cNvPr id="21" name="Imagen 20" descr="Icono&#10;&#10;Descripción generada automáticamente">
            <a:extLst>
              <a:ext uri="{FF2B5EF4-FFF2-40B4-BE49-F238E27FC236}">
                <a16:creationId xmlns:a16="http://schemas.microsoft.com/office/drawing/2014/main" id="{A6241F7C-30A6-41A4-9273-573F1CDD70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87680" y="2339871"/>
            <a:ext cx="1592721" cy="1473303"/>
          </a:xfrm>
          <a:prstGeom prst="rect">
            <a:avLst/>
          </a:prstGeom>
        </p:spPr>
      </p:pic>
      <p:pic>
        <p:nvPicPr>
          <p:cNvPr id="23" name="Gráfico 22">
            <a:extLst>
              <a:ext uri="{FF2B5EF4-FFF2-40B4-BE49-F238E27FC236}">
                <a16:creationId xmlns:a16="http://schemas.microsoft.com/office/drawing/2014/main" id="{45C3E8E9-0AF7-444D-97DA-5FDECEB265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83814" y="5155896"/>
            <a:ext cx="1200454" cy="1200454"/>
          </a:xfrm>
          <a:prstGeom prst="rect">
            <a:avLst/>
          </a:prstGeom>
        </p:spPr>
      </p:pic>
      <p:pic>
        <p:nvPicPr>
          <p:cNvPr id="25" name="Imagen 24">
            <a:extLst>
              <a:ext uri="{FF2B5EF4-FFF2-40B4-BE49-F238E27FC236}">
                <a16:creationId xmlns:a16="http://schemas.microsoft.com/office/drawing/2014/main" id="{E2C2658A-072E-480C-9222-135A9A86B80D}"/>
              </a:ext>
            </a:extLst>
          </p:cNvPr>
          <p:cNvPicPr>
            <a:picLocks noChangeAspect="1"/>
          </p:cNvPicPr>
          <p:nvPr/>
        </p:nvPicPr>
        <p:blipFill>
          <a:blip r:embed="rId8"/>
          <a:stretch>
            <a:fillRect/>
          </a:stretch>
        </p:blipFill>
        <p:spPr>
          <a:xfrm>
            <a:off x="838200" y="2225709"/>
            <a:ext cx="3699959" cy="3708163"/>
          </a:xfrm>
          <a:prstGeom prst="rect">
            <a:avLst/>
          </a:prstGeom>
        </p:spPr>
      </p:pic>
    </p:spTree>
    <p:extLst>
      <p:ext uri="{BB962C8B-B14F-4D97-AF65-F5344CB8AC3E}">
        <p14:creationId xmlns:p14="http://schemas.microsoft.com/office/powerpoint/2010/main" val="15983200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EFA10-9D4F-4643-B167-0F551CB67498}"/>
              </a:ext>
            </a:extLst>
          </p:cNvPr>
          <p:cNvSpPr>
            <a:spLocks noGrp="1"/>
          </p:cNvSpPr>
          <p:nvPr>
            <p:ph type="title"/>
          </p:nvPr>
        </p:nvSpPr>
        <p:spPr>
          <a:xfrm>
            <a:off x="838200" y="365126"/>
            <a:ext cx="10515600" cy="870288"/>
          </a:xfrm>
        </p:spPr>
        <p:txBody>
          <a:bodyPr>
            <a:normAutofit/>
          </a:bodyPr>
          <a:lstStyle/>
          <a:p>
            <a:r>
              <a:rPr lang="es-ES" altLang="ja-JP" sz="3600" dirty="0"/>
              <a:t>Reglas</a:t>
            </a:r>
            <a:endParaRPr lang="es-ES" sz="3600" dirty="0"/>
          </a:p>
        </p:txBody>
      </p:sp>
      <p:sp>
        <p:nvSpPr>
          <p:cNvPr id="3" name="Marcador de número de diapositiva 2">
            <a:extLst>
              <a:ext uri="{FF2B5EF4-FFF2-40B4-BE49-F238E27FC236}">
                <a16:creationId xmlns:a16="http://schemas.microsoft.com/office/drawing/2014/main" id="{7EEEF2E5-2E8E-49A1-BBA5-8B897003A961}"/>
              </a:ext>
            </a:extLst>
          </p:cNvPr>
          <p:cNvSpPr>
            <a:spLocks noGrp="1"/>
          </p:cNvSpPr>
          <p:nvPr>
            <p:ph type="sldNum" sz="quarter" idx="12"/>
          </p:nvPr>
        </p:nvSpPr>
        <p:spPr/>
        <p:txBody>
          <a:bodyPr/>
          <a:lstStyle/>
          <a:p>
            <a:fld id="{E6FEDCD8-91CE-4B45-8255-04A3CEE6CEF5}" type="slidenum">
              <a:rPr lang="es-ES" smtClean="0"/>
              <a:t>6</a:t>
            </a:fld>
            <a:endParaRPr lang="es-ES" dirty="0"/>
          </a:p>
        </p:txBody>
      </p:sp>
      <p:sp>
        <p:nvSpPr>
          <p:cNvPr id="7" name="Título 1">
            <a:extLst>
              <a:ext uri="{FF2B5EF4-FFF2-40B4-BE49-F238E27FC236}">
                <a16:creationId xmlns:a16="http://schemas.microsoft.com/office/drawing/2014/main" id="{33EE8A80-42D8-4776-A739-7E5A40A87089}"/>
              </a:ext>
            </a:extLst>
          </p:cNvPr>
          <p:cNvSpPr txBox="1">
            <a:spLocks/>
          </p:cNvSpPr>
          <p:nvPr/>
        </p:nvSpPr>
        <p:spPr>
          <a:xfrm>
            <a:off x="838200" y="975275"/>
            <a:ext cx="10515600" cy="1218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ltLang="ja-JP" sz="2400" dirty="0"/>
              <a:t>Regla 3: Cada habitación debe tener N casillas negras</a:t>
            </a:r>
            <a:endParaRPr lang="es-ES" sz="2400" dirty="0"/>
          </a:p>
        </p:txBody>
      </p:sp>
      <p:pic>
        <p:nvPicPr>
          <p:cNvPr id="12" name="Imagen 11">
            <a:extLst>
              <a:ext uri="{FF2B5EF4-FFF2-40B4-BE49-F238E27FC236}">
                <a16:creationId xmlns:a16="http://schemas.microsoft.com/office/drawing/2014/main" id="{B43E45DC-4A83-4C47-8D47-AA3730913F4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055421" y="3956748"/>
            <a:ext cx="2743200" cy="2761652"/>
          </a:xfrm>
          <a:prstGeom prst="rect">
            <a:avLst/>
          </a:prstGeom>
        </p:spPr>
      </p:pic>
      <p:pic>
        <p:nvPicPr>
          <p:cNvPr id="15" name="Imagen 14">
            <a:extLst>
              <a:ext uri="{FF2B5EF4-FFF2-40B4-BE49-F238E27FC236}">
                <a16:creationId xmlns:a16="http://schemas.microsoft.com/office/drawing/2014/main" id="{7B0D90F1-AD19-4F0C-933D-2CD43B5E4FA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055421" y="936424"/>
            <a:ext cx="2818277" cy="2837234"/>
          </a:xfrm>
          <a:prstGeom prst="rect">
            <a:avLst/>
          </a:prstGeom>
        </p:spPr>
      </p:pic>
      <p:sp>
        <p:nvSpPr>
          <p:cNvPr id="18" name="Flecha: a la derecha 17">
            <a:extLst>
              <a:ext uri="{FF2B5EF4-FFF2-40B4-BE49-F238E27FC236}">
                <a16:creationId xmlns:a16="http://schemas.microsoft.com/office/drawing/2014/main" id="{DEEB0F77-9542-4E53-BC85-AEDD575D54F1}"/>
              </a:ext>
            </a:extLst>
          </p:cNvPr>
          <p:cNvSpPr/>
          <p:nvPr/>
        </p:nvSpPr>
        <p:spPr>
          <a:xfrm rot="19856113">
            <a:off x="4929731" y="2885971"/>
            <a:ext cx="2781398" cy="65565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19" name="Flecha: a la derecha 18">
            <a:extLst>
              <a:ext uri="{FF2B5EF4-FFF2-40B4-BE49-F238E27FC236}">
                <a16:creationId xmlns:a16="http://schemas.microsoft.com/office/drawing/2014/main" id="{F8B31589-D06F-4F80-BCEC-E0881F723A42}"/>
              </a:ext>
            </a:extLst>
          </p:cNvPr>
          <p:cNvSpPr/>
          <p:nvPr/>
        </p:nvSpPr>
        <p:spPr>
          <a:xfrm rot="1236498">
            <a:off x="5016921" y="4833780"/>
            <a:ext cx="2721548" cy="65565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pic>
        <p:nvPicPr>
          <p:cNvPr id="21" name="Imagen 20" descr="Icono&#10;&#10;Descripción generada automáticamente">
            <a:extLst>
              <a:ext uri="{FF2B5EF4-FFF2-40B4-BE49-F238E27FC236}">
                <a16:creationId xmlns:a16="http://schemas.microsoft.com/office/drawing/2014/main" id="{A6241F7C-30A6-41A4-9273-573F1CDD70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87680" y="2328934"/>
            <a:ext cx="1592721" cy="1473303"/>
          </a:xfrm>
          <a:prstGeom prst="rect">
            <a:avLst/>
          </a:prstGeom>
        </p:spPr>
      </p:pic>
      <p:pic>
        <p:nvPicPr>
          <p:cNvPr id="23" name="Gráfico 22">
            <a:extLst>
              <a:ext uri="{FF2B5EF4-FFF2-40B4-BE49-F238E27FC236}">
                <a16:creationId xmlns:a16="http://schemas.microsoft.com/office/drawing/2014/main" id="{45C3E8E9-0AF7-444D-97DA-5FDECEB265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83814" y="5155896"/>
            <a:ext cx="1200454" cy="1200454"/>
          </a:xfrm>
          <a:prstGeom prst="rect">
            <a:avLst/>
          </a:prstGeom>
        </p:spPr>
      </p:pic>
      <p:pic>
        <p:nvPicPr>
          <p:cNvPr id="25" name="Imagen 24">
            <a:extLst>
              <a:ext uri="{FF2B5EF4-FFF2-40B4-BE49-F238E27FC236}">
                <a16:creationId xmlns:a16="http://schemas.microsoft.com/office/drawing/2014/main" id="{E2C2658A-072E-480C-9222-135A9A86B80D}"/>
              </a:ext>
            </a:extLst>
          </p:cNvPr>
          <p:cNvPicPr>
            <a:picLocks noChangeAspect="1"/>
          </p:cNvPicPr>
          <p:nvPr/>
        </p:nvPicPr>
        <p:blipFill>
          <a:blip r:embed="rId8"/>
          <a:stretch>
            <a:fillRect/>
          </a:stretch>
        </p:blipFill>
        <p:spPr>
          <a:xfrm>
            <a:off x="838200" y="2225709"/>
            <a:ext cx="3699959" cy="3708163"/>
          </a:xfrm>
          <a:prstGeom prst="rect">
            <a:avLst/>
          </a:prstGeom>
        </p:spPr>
      </p:pic>
    </p:spTree>
    <p:extLst>
      <p:ext uri="{BB962C8B-B14F-4D97-AF65-F5344CB8AC3E}">
        <p14:creationId xmlns:p14="http://schemas.microsoft.com/office/powerpoint/2010/main" val="2261007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EFA10-9D4F-4643-B167-0F551CB67498}"/>
              </a:ext>
            </a:extLst>
          </p:cNvPr>
          <p:cNvSpPr>
            <a:spLocks noGrp="1"/>
          </p:cNvSpPr>
          <p:nvPr>
            <p:ph type="title"/>
          </p:nvPr>
        </p:nvSpPr>
        <p:spPr>
          <a:xfrm>
            <a:off x="838200" y="365126"/>
            <a:ext cx="10515600" cy="870288"/>
          </a:xfrm>
        </p:spPr>
        <p:txBody>
          <a:bodyPr>
            <a:normAutofit/>
          </a:bodyPr>
          <a:lstStyle/>
          <a:p>
            <a:r>
              <a:rPr lang="es-ES" altLang="ja-JP" sz="3600" dirty="0"/>
              <a:t>Reglas</a:t>
            </a:r>
            <a:endParaRPr lang="es-ES" sz="3600" dirty="0"/>
          </a:p>
        </p:txBody>
      </p:sp>
      <p:sp>
        <p:nvSpPr>
          <p:cNvPr id="3" name="Marcador de número de diapositiva 2">
            <a:extLst>
              <a:ext uri="{FF2B5EF4-FFF2-40B4-BE49-F238E27FC236}">
                <a16:creationId xmlns:a16="http://schemas.microsoft.com/office/drawing/2014/main" id="{7EEEF2E5-2E8E-49A1-BBA5-8B897003A961}"/>
              </a:ext>
            </a:extLst>
          </p:cNvPr>
          <p:cNvSpPr>
            <a:spLocks noGrp="1"/>
          </p:cNvSpPr>
          <p:nvPr>
            <p:ph type="sldNum" sz="quarter" idx="12"/>
          </p:nvPr>
        </p:nvSpPr>
        <p:spPr/>
        <p:txBody>
          <a:bodyPr/>
          <a:lstStyle/>
          <a:p>
            <a:fld id="{E6FEDCD8-91CE-4B45-8255-04A3CEE6CEF5}" type="slidenum">
              <a:rPr lang="es-ES" smtClean="0"/>
              <a:t>7</a:t>
            </a:fld>
            <a:endParaRPr lang="es-ES" dirty="0"/>
          </a:p>
        </p:txBody>
      </p:sp>
      <p:sp>
        <p:nvSpPr>
          <p:cNvPr id="7" name="Título 1">
            <a:extLst>
              <a:ext uri="{FF2B5EF4-FFF2-40B4-BE49-F238E27FC236}">
                <a16:creationId xmlns:a16="http://schemas.microsoft.com/office/drawing/2014/main" id="{33EE8A80-42D8-4776-A739-7E5A40A87089}"/>
              </a:ext>
            </a:extLst>
          </p:cNvPr>
          <p:cNvSpPr txBox="1">
            <a:spLocks/>
          </p:cNvSpPr>
          <p:nvPr/>
        </p:nvSpPr>
        <p:spPr>
          <a:xfrm>
            <a:off x="838200" y="975275"/>
            <a:ext cx="6928579" cy="1218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ltLang="ja-JP" sz="2400" dirty="0"/>
              <a:t>Regla 4:  No puede haber un camino recto de casillas 	   blancas que atraviese 3 o más habitaciones</a:t>
            </a:r>
            <a:endParaRPr lang="es-ES" sz="2400" dirty="0"/>
          </a:p>
        </p:txBody>
      </p:sp>
      <p:pic>
        <p:nvPicPr>
          <p:cNvPr id="12" name="Imagen 11">
            <a:extLst>
              <a:ext uri="{FF2B5EF4-FFF2-40B4-BE49-F238E27FC236}">
                <a16:creationId xmlns:a16="http://schemas.microsoft.com/office/drawing/2014/main" id="{B43E45DC-4A83-4C47-8D47-AA3730913F4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102701" y="1019129"/>
            <a:ext cx="2743200" cy="2761652"/>
          </a:xfrm>
          <a:prstGeom prst="rect">
            <a:avLst/>
          </a:prstGeom>
        </p:spPr>
      </p:pic>
      <p:sp>
        <p:nvSpPr>
          <p:cNvPr id="18" name="Flecha: a la derecha 17">
            <a:extLst>
              <a:ext uri="{FF2B5EF4-FFF2-40B4-BE49-F238E27FC236}">
                <a16:creationId xmlns:a16="http://schemas.microsoft.com/office/drawing/2014/main" id="{DEEB0F77-9542-4E53-BC85-AEDD575D54F1}"/>
              </a:ext>
            </a:extLst>
          </p:cNvPr>
          <p:cNvSpPr/>
          <p:nvPr/>
        </p:nvSpPr>
        <p:spPr>
          <a:xfrm rot="19856113">
            <a:off x="4929731" y="2885971"/>
            <a:ext cx="2781398" cy="65565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19" name="Flecha: a la derecha 18">
            <a:extLst>
              <a:ext uri="{FF2B5EF4-FFF2-40B4-BE49-F238E27FC236}">
                <a16:creationId xmlns:a16="http://schemas.microsoft.com/office/drawing/2014/main" id="{F8B31589-D06F-4F80-BCEC-E0881F723A42}"/>
              </a:ext>
            </a:extLst>
          </p:cNvPr>
          <p:cNvSpPr/>
          <p:nvPr/>
        </p:nvSpPr>
        <p:spPr>
          <a:xfrm rot="1236498">
            <a:off x="5016921" y="4833780"/>
            <a:ext cx="2721548" cy="65565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pic>
        <p:nvPicPr>
          <p:cNvPr id="25" name="Imagen 24">
            <a:extLst>
              <a:ext uri="{FF2B5EF4-FFF2-40B4-BE49-F238E27FC236}">
                <a16:creationId xmlns:a16="http://schemas.microsoft.com/office/drawing/2014/main" id="{E2C2658A-072E-480C-9222-135A9A86B80D}"/>
              </a:ext>
            </a:extLst>
          </p:cNvPr>
          <p:cNvPicPr>
            <a:picLocks noChangeAspect="1"/>
          </p:cNvPicPr>
          <p:nvPr/>
        </p:nvPicPr>
        <p:blipFill>
          <a:blip r:embed="rId4"/>
          <a:stretch>
            <a:fillRect/>
          </a:stretch>
        </p:blipFill>
        <p:spPr>
          <a:xfrm>
            <a:off x="838200" y="2225709"/>
            <a:ext cx="3699959" cy="3708163"/>
          </a:xfrm>
          <a:prstGeom prst="rect">
            <a:avLst/>
          </a:prstGeom>
        </p:spPr>
      </p:pic>
      <p:pic>
        <p:nvPicPr>
          <p:cNvPr id="14" name="Imagen 13" descr="Icono&#10;&#10;Descripción generada automáticamente">
            <a:extLst>
              <a:ext uri="{FF2B5EF4-FFF2-40B4-BE49-F238E27FC236}">
                <a16:creationId xmlns:a16="http://schemas.microsoft.com/office/drawing/2014/main" id="{3A80A235-8AC9-4263-9D29-48CAFE5D83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87680" y="2328934"/>
            <a:ext cx="1592721" cy="1473303"/>
          </a:xfrm>
          <a:prstGeom prst="rect">
            <a:avLst/>
          </a:prstGeom>
        </p:spPr>
      </p:pic>
      <p:pic>
        <p:nvPicPr>
          <p:cNvPr id="17" name="Imagen 16">
            <a:extLst>
              <a:ext uri="{FF2B5EF4-FFF2-40B4-BE49-F238E27FC236}">
                <a16:creationId xmlns:a16="http://schemas.microsoft.com/office/drawing/2014/main" id="{E17CC5AC-7B66-4B3E-BCDF-F24DA9863C9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055421" y="3975262"/>
            <a:ext cx="2743200" cy="2724623"/>
          </a:xfrm>
          <a:prstGeom prst="rect">
            <a:avLst/>
          </a:prstGeom>
        </p:spPr>
      </p:pic>
      <p:pic>
        <p:nvPicPr>
          <p:cNvPr id="16" name="Gráfico 15">
            <a:extLst>
              <a:ext uri="{FF2B5EF4-FFF2-40B4-BE49-F238E27FC236}">
                <a16:creationId xmlns:a16="http://schemas.microsoft.com/office/drawing/2014/main" id="{2B9DF64D-FCCE-4C1C-9159-4E0C2161132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83814" y="5155896"/>
            <a:ext cx="1200454" cy="1200454"/>
          </a:xfrm>
          <a:prstGeom prst="rect">
            <a:avLst/>
          </a:prstGeom>
        </p:spPr>
      </p:pic>
    </p:spTree>
    <p:extLst>
      <p:ext uri="{BB962C8B-B14F-4D97-AF65-F5344CB8AC3E}">
        <p14:creationId xmlns:p14="http://schemas.microsoft.com/office/powerpoint/2010/main" val="5500955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528D95-684E-4691-9EF9-6C3F3BCE8991}"/>
              </a:ext>
            </a:extLst>
          </p:cNvPr>
          <p:cNvSpPr>
            <a:spLocks noGrp="1"/>
          </p:cNvSpPr>
          <p:nvPr>
            <p:ph type="title"/>
          </p:nvPr>
        </p:nvSpPr>
        <p:spPr>
          <a:xfrm>
            <a:off x="838200" y="2766218"/>
            <a:ext cx="10515600" cy="1325563"/>
          </a:xfrm>
        </p:spPr>
        <p:txBody>
          <a:bodyPr>
            <a:normAutofit/>
          </a:bodyPr>
          <a:lstStyle/>
          <a:p>
            <a:pPr algn="ctr"/>
            <a:r>
              <a:rPr lang="es-ES" altLang="ja-JP" sz="6000" dirty="0"/>
              <a:t>Implementación en ASP</a:t>
            </a:r>
            <a:endParaRPr lang="en-GB" sz="6000" dirty="0"/>
          </a:p>
        </p:txBody>
      </p:sp>
      <p:sp>
        <p:nvSpPr>
          <p:cNvPr id="4" name="Marcador de número de diapositiva 3">
            <a:extLst>
              <a:ext uri="{FF2B5EF4-FFF2-40B4-BE49-F238E27FC236}">
                <a16:creationId xmlns:a16="http://schemas.microsoft.com/office/drawing/2014/main" id="{BDE8B473-0BAB-4D1B-A2E9-220653EF7D7B}"/>
              </a:ext>
            </a:extLst>
          </p:cNvPr>
          <p:cNvSpPr>
            <a:spLocks noGrp="1"/>
          </p:cNvSpPr>
          <p:nvPr>
            <p:ph type="sldNum" sz="quarter" idx="12"/>
          </p:nvPr>
        </p:nvSpPr>
        <p:spPr/>
        <p:txBody>
          <a:bodyPr/>
          <a:lstStyle/>
          <a:p>
            <a:fld id="{E6FEDCD8-91CE-4B45-8255-04A3CEE6CEF5}" type="slidenum">
              <a:rPr lang="es-ES" smtClean="0"/>
              <a:t>8</a:t>
            </a:fld>
            <a:endParaRPr lang="es-ES" dirty="0"/>
          </a:p>
        </p:txBody>
      </p:sp>
    </p:spTree>
    <p:extLst>
      <p:ext uri="{BB962C8B-B14F-4D97-AF65-F5344CB8AC3E}">
        <p14:creationId xmlns:p14="http://schemas.microsoft.com/office/powerpoint/2010/main" val="29426465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BBFE1CA-393C-4920-AD8E-738712707D2C}"/>
              </a:ext>
            </a:extLst>
          </p:cNvPr>
          <p:cNvSpPr>
            <a:spLocks noGrp="1"/>
          </p:cNvSpPr>
          <p:nvPr>
            <p:ph type="sldNum" sz="quarter" idx="12"/>
          </p:nvPr>
        </p:nvSpPr>
        <p:spPr/>
        <p:txBody>
          <a:bodyPr/>
          <a:lstStyle/>
          <a:p>
            <a:fld id="{E6FEDCD8-91CE-4B45-8255-04A3CEE6CEF5}" type="slidenum">
              <a:rPr lang="es-ES" smtClean="0"/>
              <a:t>9</a:t>
            </a:fld>
            <a:endParaRPr lang="es-ES" dirty="0"/>
          </a:p>
        </p:txBody>
      </p:sp>
      <p:sp>
        <p:nvSpPr>
          <p:cNvPr id="5" name="Título 1">
            <a:extLst>
              <a:ext uri="{FF2B5EF4-FFF2-40B4-BE49-F238E27FC236}">
                <a16:creationId xmlns:a16="http://schemas.microsoft.com/office/drawing/2014/main" id="{0114DA09-4DDE-4619-A111-AF3F1F792773}"/>
              </a:ext>
            </a:extLst>
          </p:cNvPr>
          <p:cNvSpPr>
            <a:spLocks noGrp="1"/>
          </p:cNvSpPr>
          <p:nvPr>
            <p:ph type="title"/>
          </p:nvPr>
        </p:nvSpPr>
        <p:spPr>
          <a:xfrm>
            <a:off x="838200" y="365126"/>
            <a:ext cx="10515600" cy="870288"/>
          </a:xfrm>
        </p:spPr>
        <p:txBody>
          <a:bodyPr>
            <a:normAutofit/>
          </a:bodyPr>
          <a:lstStyle/>
          <a:p>
            <a:r>
              <a:rPr lang="es-ES" altLang="ja-JP" sz="3600" dirty="0"/>
              <a:t>Implementación en ASP</a:t>
            </a:r>
            <a:endParaRPr lang="es-ES" sz="3600" dirty="0"/>
          </a:p>
        </p:txBody>
      </p:sp>
      <p:sp>
        <p:nvSpPr>
          <p:cNvPr id="6" name="Título 1">
            <a:extLst>
              <a:ext uri="{FF2B5EF4-FFF2-40B4-BE49-F238E27FC236}">
                <a16:creationId xmlns:a16="http://schemas.microsoft.com/office/drawing/2014/main" id="{30BFF2B9-0275-4914-B864-C079851BBE5B}"/>
              </a:ext>
            </a:extLst>
          </p:cNvPr>
          <p:cNvSpPr txBox="1">
            <a:spLocks/>
          </p:cNvSpPr>
          <p:nvPr/>
        </p:nvSpPr>
        <p:spPr>
          <a:xfrm>
            <a:off x="838200" y="975275"/>
            <a:ext cx="7673502" cy="1218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ltLang="ja-JP" sz="2400" dirty="0"/>
              <a:t>Instanciación del problema</a:t>
            </a:r>
            <a:endParaRPr lang="es-ES" sz="2400" dirty="0"/>
          </a:p>
        </p:txBody>
      </p:sp>
      <p:pic>
        <p:nvPicPr>
          <p:cNvPr id="7" name="Imagen 6">
            <a:extLst>
              <a:ext uri="{FF2B5EF4-FFF2-40B4-BE49-F238E27FC236}">
                <a16:creationId xmlns:a16="http://schemas.microsoft.com/office/drawing/2014/main" id="{27EC1DC1-103D-42B3-9CC3-B2DA00B24061}"/>
              </a:ext>
            </a:extLst>
          </p:cNvPr>
          <p:cNvPicPr>
            <a:picLocks noChangeAspect="1"/>
          </p:cNvPicPr>
          <p:nvPr/>
        </p:nvPicPr>
        <p:blipFill>
          <a:blip r:embed="rId2"/>
          <a:stretch>
            <a:fillRect/>
          </a:stretch>
        </p:blipFill>
        <p:spPr>
          <a:xfrm>
            <a:off x="838200" y="2225709"/>
            <a:ext cx="3699959" cy="3708163"/>
          </a:xfrm>
          <a:prstGeom prst="rect">
            <a:avLst/>
          </a:prstGeom>
        </p:spPr>
      </p:pic>
      <p:sp>
        <p:nvSpPr>
          <p:cNvPr id="8" name="Abrir llave 7">
            <a:extLst>
              <a:ext uri="{FF2B5EF4-FFF2-40B4-BE49-F238E27FC236}">
                <a16:creationId xmlns:a16="http://schemas.microsoft.com/office/drawing/2014/main" id="{8BCB2CE8-20E5-45A3-A85A-CA32DC703BCA}"/>
              </a:ext>
            </a:extLst>
          </p:cNvPr>
          <p:cNvSpPr/>
          <p:nvPr/>
        </p:nvSpPr>
        <p:spPr>
          <a:xfrm>
            <a:off x="4834647" y="2383277"/>
            <a:ext cx="544749" cy="349944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0" name="CuadroTexto 9">
            <a:extLst>
              <a:ext uri="{FF2B5EF4-FFF2-40B4-BE49-F238E27FC236}">
                <a16:creationId xmlns:a16="http://schemas.microsoft.com/office/drawing/2014/main" id="{145768F3-0689-4546-A072-47228896DF79}"/>
              </a:ext>
            </a:extLst>
          </p:cNvPr>
          <p:cNvSpPr txBox="1"/>
          <p:nvPr/>
        </p:nvSpPr>
        <p:spPr>
          <a:xfrm>
            <a:off x="5365718" y="2679406"/>
            <a:ext cx="6337776" cy="2800767"/>
          </a:xfrm>
          <a:prstGeom prst="rect">
            <a:avLst/>
          </a:prstGeom>
          <a:noFill/>
        </p:spPr>
        <p:txBody>
          <a:bodyPr wrap="square">
            <a:spAutoFit/>
          </a:bodyPr>
          <a:lstStyle/>
          <a:p>
            <a:r>
              <a:rPr lang="pt-BR" sz="1600" dirty="0">
                <a:latin typeface="Consolas" panose="020B0609020204030204" pitchFamily="49" charset="0"/>
              </a:rPr>
              <a:t>col(1..m).</a:t>
            </a:r>
          </a:p>
          <a:p>
            <a:r>
              <a:rPr lang="pt-BR" sz="1600" dirty="0">
                <a:latin typeface="Consolas" panose="020B0609020204030204" pitchFamily="49" charset="0"/>
              </a:rPr>
              <a:t>row(1..n).</a:t>
            </a:r>
          </a:p>
          <a:p>
            <a:r>
              <a:rPr lang="pt-BR" sz="1600" dirty="0">
                <a:latin typeface="Consolas" panose="020B0609020204030204" pitchFamily="49" charset="0"/>
              </a:rPr>
              <a:t>num(0..r-1).</a:t>
            </a:r>
            <a:endParaRPr lang="en-GB" sz="1600" dirty="0">
              <a:latin typeface="Consolas" panose="020B0609020204030204" pitchFamily="49" charset="0"/>
            </a:endParaRPr>
          </a:p>
          <a:p>
            <a:endParaRPr lang="en-GB" sz="1600" dirty="0">
              <a:latin typeface="Consolas" panose="020B0609020204030204" pitchFamily="49" charset="0"/>
            </a:endParaRPr>
          </a:p>
          <a:p>
            <a:r>
              <a:rPr lang="en-GB" sz="1600" dirty="0">
                <a:latin typeface="Consolas" panose="020B0609020204030204" pitchFamily="49" charset="0"/>
              </a:rPr>
              <a:t>room(0,1,1,4,1).  room(1,1,2,3,3).  room(2,1,4,3,4).</a:t>
            </a:r>
          </a:p>
          <a:p>
            <a:r>
              <a:rPr lang="en-GB" sz="1600" dirty="0">
                <a:latin typeface="Consolas" panose="020B0609020204030204" pitchFamily="49" charset="0"/>
              </a:rPr>
              <a:t>room(3,1,5,3,6).  room(4,5,1,6,2).  room(5,4,2,4,2).</a:t>
            </a:r>
          </a:p>
          <a:p>
            <a:r>
              <a:rPr lang="en-GB" sz="1600" dirty="0">
                <a:latin typeface="Consolas" panose="020B0609020204030204" pitchFamily="49" charset="0"/>
              </a:rPr>
              <a:t>room(6,4,3,5,4).  room(7,6,3,6,4).  room(8,4,5,6,6).</a:t>
            </a:r>
          </a:p>
          <a:p>
            <a:endParaRPr lang="en-GB" sz="1600" dirty="0">
              <a:latin typeface="Consolas" panose="020B0609020204030204" pitchFamily="49" charset="0"/>
            </a:endParaRPr>
          </a:p>
          <a:p>
            <a:r>
              <a:rPr lang="en-GB" sz="1600" dirty="0">
                <a:latin typeface="Consolas" panose="020B0609020204030204" pitchFamily="49" charset="0"/>
              </a:rPr>
              <a:t>has(0,2).	  has(1,1).	    has(2,2).</a:t>
            </a:r>
          </a:p>
          <a:p>
            <a:r>
              <a:rPr lang="en-GB" sz="1600" dirty="0">
                <a:latin typeface="Consolas" panose="020B0609020204030204" pitchFamily="49" charset="0"/>
              </a:rPr>
              <a:t>has(3,2).	  has(4,0).	    has(5,-1).</a:t>
            </a:r>
          </a:p>
          <a:p>
            <a:r>
              <a:rPr lang="en-GB" sz="1600" dirty="0">
                <a:latin typeface="Consolas" panose="020B0609020204030204" pitchFamily="49" charset="0"/>
              </a:rPr>
              <a:t>has(6,0).	  has(7,-1).	    has(8,2).</a:t>
            </a:r>
          </a:p>
        </p:txBody>
      </p:sp>
      <p:sp>
        <p:nvSpPr>
          <p:cNvPr id="11" name="CuadroTexto 10">
            <a:extLst>
              <a:ext uri="{FF2B5EF4-FFF2-40B4-BE49-F238E27FC236}">
                <a16:creationId xmlns:a16="http://schemas.microsoft.com/office/drawing/2014/main" id="{CB151DCD-CFB4-43B5-9900-FCCA522F1421}"/>
              </a:ext>
            </a:extLst>
          </p:cNvPr>
          <p:cNvSpPr txBox="1"/>
          <p:nvPr/>
        </p:nvSpPr>
        <p:spPr>
          <a:xfrm>
            <a:off x="532701" y="2340851"/>
            <a:ext cx="314510" cy="3477875"/>
          </a:xfrm>
          <a:prstGeom prst="rect">
            <a:avLst/>
          </a:prstGeom>
          <a:noFill/>
        </p:spPr>
        <p:txBody>
          <a:bodyPr wrap="none" rtlCol="0">
            <a:spAutoFit/>
          </a:bodyPr>
          <a:lstStyle/>
          <a:p>
            <a:r>
              <a:rPr lang="es-ES" sz="2000" dirty="0"/>
              <a:t>6</a:t>
            </a:r>
          </a:p>
          <a:p>
            <a:endParaRPr lang="es-ES" sz="2000" dirty="0"/>
          </a:p>
          <a:p>
            <a:r>
              <a:rPr lang="es-ES" sz="2000" dirty="0"/>
              <a:t>5</a:t>
            </a:r>
          </a:p>
          <a:p>
            <a:endParaRPr lang="es-ES" sz="2000" dirty="0"/>
          </a:p>
          <a:p>
            <a:r>
              <a:rPr lang="es-ES" sz="2000" dirty="0"/>
              <a:t>4</a:t>
            </a:r>
          </a:p>
          <a:p>
            <a:endParaRPr lang="es-ES" sz="2000" dirty="0"/>
          </a:p>
          <a:p>
            <a:r>
              <a:rPr lang="es-ES" sz="2000" dirty="0"/>
              <a:t>3</a:t>
            </a:r>
          </a:p>
          <a:p>
            <a:endParaRPr lang="es-ES" sz="2000" dirty="0"/>
          </a:p>
          <a:p>
            <a:r>
              <a:rPr lang="es-ES" sz="2000" dirty="0"/>
              <a:t>2</a:t>
            </a:r>
          </a:p>
          <a:p>
            <a:endParaRPr lang="es-ES" sz="2000" dirty="0"/>
          </a:p>
          <a:p>
            <a:r>
              <a:rPr lang="es-ES" sz="2000" dirty="0"/>
              <a:t>1</a:t>
            </a:r>
          </a:p>
        </p:txBody>
      </p:sp>
      <p:sp>
        <p:nvSpPr>
          <p:cNvPr id="12" name="CuadroTexto 11">
            <a:extLst>
              <a:ext uri="{FF2B5EF4-FFF2-40B4-BE49-F238E27FC236}">
                <a16:creationId xmlns:a16="http://schemas.microsoft.com/office/drawing/2014/main" id="{643DE45F-1643-4874-A558-FE4C6848FD49}"/>
              </a:ext>
            </a:extLst>
          </p:cNvPr>
          <p:cNvSpPr txBox="1"/>
          <p:nvPr/>
        </p:nvSpPr>
        <p:spPr>
          <a:xfrm>
            <a:off x="1054752" y="5818726"/>
            <a:ext cx="3390788" cy="400110"/>
          </a:xfrm>
          <a:prstGeom prst="rect">
            <a:avLst/>
          </a:prstGeom>
          <a:noFill/>
        </p:spPr>
        <p:txBody>
          <a:bodyPr wrap="square" rtlCol="0">
            <a:spAutoFit/>
          </a:bodyPr>
          <a:lstStyle/>
          <a:p>
            <a:r>
              <a:rPr lang="es-ES" sz="2000" dirty="0"/>
              <a:t>1        2        3        4         5       6</a:t>
            </a:r>
          </a:p>
        </p:txBody>
      </p:sp>
    </p:spTree>
    <p:extLst>
      <p:ext uri="{BB962C8B-B14F-4D97-AF65-F5344CB8AC3E}">
        <p14:creationId xmlns:p14="http://schemas.microsoft.com/office/powerpoint/2010/main" val="2534346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P spid="12"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2169</TotalTime>
  <Words>1961</Words>
  <Application>Microsoft Office PowerPoint</Application>
  <PresentationFormat>Panorámica</PresentationFormat>
  <Paragraphs>154</Paragraphs>
  <Slides>20</Slides>
  <Notes>17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Calibri Light</vt:lpstr>
      <vt:lpstr>Consolas</vt:lpstr>
      <vt:lpstr>Tema de Office</vt:lpstr>
      <vt:lpstr>Resolución de puzles Heyawake mediante Answer Set Programming</vt:lpstr>
      <vt:lpstr>¿Qué es Heyawake (へ や わ け)? </vt:lpstr>
      <vt:lpstr>REGLAS</vt:lpstr>
      <vt:lpstr>Reglas</vt:lpstr>
      <vt:lpstr>Reglas</vt:lpstr>
      <vt:lpstr>Reglas</vt:lpstr>
      <vt:lpstr>Reglas</vt:lpstr>
      <vt:lpstr>Implementación en ASP</vt:lpstr>
      <vt:lpstr>Implementación en ASP</vt:lpstr>
      <vt:lpstr>Implementación en ASP</vt:lpstr>
      <vt:lpstr>Implementación en ASP</vt:lpstr>
      <vt:lpstr>Implementación en ASP</vt:lpstr>
      <vt:lpstr>Implementación en ASP</vt:lpstr>
      <vt:lpstr>Implementación en ASP</vt:lpstr>
      <vt:lpstr>Implementación en ASP</vt:lpstr>
      <vt:lpstr>Implementación en ASP</vt:lpstr>
      <vt:lpstr>Modulo de clingo para python</vt:lpstr>
      <vt:lpstr>Modulo de clingo para python</vt:lpstr>
      <vt:lpstr>DEMO</vt:lpstr>
      <vt:lpstr>Muchas gracias  ¿Alguna Pregunta?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Solución del problema  3-COL mediante modelos de computación molecular basados en ADN.</dc:title>
  <dc:creator>ARTURO PEREZ SANCHEZ</dc:creator>
  <cp:lastModifiedBy>ARTURO PEREZ SANCHEZ</cp:lastModifiedBy>
  <cp:revision>75</cp:revision>
  <dcterms:created xsi:type="dcterms:W3CDTF">2021-02-23T09:00:23Z</dcterms:created>
  <dcterms:modified xsi:type="dcterms:W3CDTF">2021-06-23T04:18:17Z</dcterms:modified>
</cp:coreProperties>
</file>