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Montserrat SemiBold"/>
      <p:regular r:id="rId40"/>
      <p:bold r:id="rId41"/>
      <p:italic r:id="rId42"/>
      <p:boldItalic r:id="rId43"/>
    </p:embeddedFont>
    <p:embeddedFont>
      <p:font typeface="Montserrat"/>
      <p:regular r:id="rId44"/>
      <p:bold r:id="rId45"/>
      <p:italic r:id="rId46"/>
      <p:boldItalic r:id="rId47"/>
    </p:embeddedFont>
    <p:embeddedFont>
      <p:font typeface="Montserrat Medium"/>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3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37"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SemiBold-regular.fntdata"/><Relationship Id="rId42" Type="http://schemas.openxmlformats.org/officeDocument/2006/relationships/font" Target="fonts/MontserratSemiBold-italic.fntdata"/><Relationship Id="rId41" Type="http://schemas.openxmlformats.org/officeDocument/2006/relationships/font" Target="fonts/MontserratSemiBold-bold.fntdata"/><Relationship Id="rId44" Type="http://schemas.openxmlformats.org/officeDocument/2006/relationships/font" Target="fonts/Montserrat-regular.fntdata"/><Relationship Id="rId43" Type="http://schemas.openxmlformats.org/officeDocument/2006/relationships/font" Target="fonts/MontserratSemiBold-boldItalic.fntdata"/><Relationship Id="rId46" Type="http://schemas.openxmlformats.org/officeDocument/2006/relationships/font" Target="fonts/Montserrat-italic.fntdata"/><Relationship Id="rId45"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Medium-regular.fntdata"/><Relationship Id="rId47" Type="http://schemas.openxmlformats.org/officeDocument/2006/relationships/font" Target="fonts/Montserrat-boldItalic.fntdata"/><Relationship Id="rId49" Type="http://schemas.openxmlformats.org/officeDocument/2006/relationships/font" Target="fonts/MontserratMedium-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Medium-boldItalic.fntdata"/><Relationship Id="rId50" Type="http://schemas.openxmlformats.org/officeDocument/2006/relationships/font" Target="fonts/MontserratMedium-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s.linkedin.com/learning/vue-avanzado-1/como-funciona-la-reactividad-en-vue"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vuejs.org/guide/extras/rendering-mechanism.html#templates-vs-render-functions"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vuejs.org/guide/extras/rendering-mechanism.html#virtual-dom"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49592eaf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49592eaf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41a06b8ee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41a06b8ee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Fuente: </a:t>
            </a:r>
            <a:r>
              <a:rPr lang="es" u="sng">
                <a:solidFill>
                  <a:schemeClr val="hlink"/>
                </a:solidFill>
                <a:hlinkClick r:id="rId2"/>
              </a:rPr>
              <a:t>https://es.linkedin.com/learning/vue-avanzado-1/como-funciona-la-reactividad-en-vue</a:t>
            </a:r>
            <a:r>
              <a:rPr lang="es"/>
              <a: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41a06b8ee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41a06b8ee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41a06b8eec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41a06b8eec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5c3d4daf6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5c3d4daf6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5c3d4daf6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5c3d4daf6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5c3d4daf6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5c3d4daf6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5c3d4daf6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5c3d4daf6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Ver más info en: </a:t>
            </a:r>
            <a:r>
              <a:rPr lang="es" u="sng">
                <a:solidFill>
                  <a:schemeClr val="hlink"/>
                </a:solidFill>
                <a:hlinkClick r:id="rId2"/>
              </a:rPr>
              <a:t>https://vuejs.org/guide/extras/rendering-mechanism.html#templates-vs-render-functions</a:t>
            </a:r>
            <a:r>
              <a:rPr lang="es"/>
              <a:t>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5c3d4daf6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5c3d4daf6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62a851ed64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62a851ed64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5c3d4daf6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5c3d4daf6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49592eaf8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49592eaf8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62a851ed64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62a851ed64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414763825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414763825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41a06b8eec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41a06b8ee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414763825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414763825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4147638258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4147638258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5c3d4daf6d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5c3d4daf6d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4147638258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4147638258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5c6852dab0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5c6852dab0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4147638258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4147638258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41a06b8ee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41a06b8ee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49592eaf8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49592eaf8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49592eaf8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49592eaf8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fea8c8a20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fea8c8a20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49592eaf8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49592eaf8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49592eaf8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49592eaf8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49592eaf8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49592eaf8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49592eaf8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49592eaf8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41a06b8ee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41a06b8ee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41a06b8ee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41a06b8ee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Fuente: </a:t>
            </a:r>
            <a:r>
              <a:rPr lang="es" u="sng">
                <a:solidFill>
                  <a:schemeClr val="hlink"/>
                </a:solidFill>
                <a:hlinkClick r:id="rId2"/>
              </a:rPr>
              <a:t>https://vuejs.org/guide/extras/rendering-mechanism.html#virtual-dom</a:t>
            </a:r>
            <a:r>
              <a:rPr lang="es"/>
              <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41a06b8ee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41a06b8ee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41a06b8ee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41a06b8ee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41a06b8ee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41a06b8ee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7.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y subtítulo" type="title">
  <p:cSld name="TITLE">
    <p:spTree>
      <p:nvGrpSpPr>
        <p:cNvPr id="9" name="Shape 9"/>
        <p:cNvGrpSpPr/>
        <p:nvPr/>
      </p:nvGrpSpPr>
      <p:grpSpPr>
        <a:xfrm>
          <a:off x="0" y="0"/>
          <a:ext cx="0" cy="0"/>
          <a:chOff x="0" y="0"/>
          <a:chExt cx="0" cy="0"/>
        </a:xfrm>
      </p:grpSpPr>
      <p:sp>
        <p:nvSpPr>
          <p:cNvPr id="10" name="Google Shape;10;p2"/>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1226800"/>
            <a:ext cx="8520600" cy="1570500"/>
          </a:xfrm>
          <a:prstGeom prst="rect">
            <a:avLst/>
          </a:prstGeom>
        </p:spPr>
        <p:txBody>
          <a:bodyPr anchorCtr="0" anchor="b" bIns="91425" lIns="91425" spcFirstLastPara="1" rIns="91425" wrap="square" tIns="91425">
            <a:normAutofit/>
          </a:bodyPr>
          <a:lstStyle>
            <a:lvl1pPr lvl="0" algn="ctr">
              <a:spcBef>
                <a:spcPts val="0"/>
              </a:spcBef>
              <a:spcAft>
                <a:spcPts val="0"/>
              </a:spcAft>
              <a:buClr>
                <a:srgbClr val="333333"/>
              </a:buClr>
              <a:buSzPts val="4900"/>
              <a:buFont typeface="Montserrat"/>
              <a:buNone/>
              <a:defRPr b="1" sz="4900">
                <a:solidFill>
                  <a:srgbClr val="333333"/>
                </a:solidFill>
                <a:latin typeface="Montserrat"/>
                <a:ea typeface="Montserrat"/>
                <a:cs typeface="Montserrat"/>
                <a:sym typeface="Montserra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3" name="Google Shape;13;p2"/>
          <p:cNvPicPr preferRelativeResize="0"/>
          <p:nvPr/>
        </p:nvPicPr>
        <p:blipFill>
          <a:blip r:embed="rId2">
            <a:alphaModFix/>
          </a:blip>
          <a:stretch>
            <a:fillRect/>
          </a:stretch>
        </p:blipFill>
        <p:spPr>
          <a:xfrm>
            <a:off x="7910675" y="4073939"/>
            <a:ext cx="1365875" cy="1365875"/>
          </a:xfrm>
          <a:prstGeom prst="rect">
            <a:avLst/>
          </a:prstGeom>
          <a:noFill/>
          <a:ln>
            <a:noFill/>
          </a:ln>
        </p:spPr>
      </p:pic>
      <p:sp>
        <p:nvSpPr>
          <p:cNvPr id="14" name="Google Shape;14;p2"/>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 name="Google Shape;15;p2"/>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16" name="Google Shape;16;p2"/>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area y consigna">
  <p:cSld name="BIG_NUMBER">
    <p:spTree>
      <p:nvGrpSpPr>
        <p:cNvPr id="79" name="Shape 79"/>
        <p:cNvGrpSpPr/>
        <p:nvPr/>
      </p:nvGrpSpPr>
      <p:grpSpPr>
        <a:xfrm>
          <a:off x="0" y="0"/>
          <a:ext cx="0" cy="0"/>
          <a:chOff x="0" y="0"/>
          <a:chExt cx="0" cy="0"/>
        </a:xfrm>
      </p:grpSpPr>
      <p:sp>
        <p:nvSpPr>
          <p:cNvPr id="80" name="Google Shape;80;p11"/>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pic>
        <p:nvPicPr>
          <p:cNvPr id="82" name="Google Shape;82;p11"/>
          <p:cNvPicPr preferRelativeResize="0"/>
          <p:nvPr/>
        </p:nvPicPr>
        <p:blipFill>
          <a:blip r:embed="rId2">
            <a:alphaModFix/>
          </a:blip>
          <a:stretch>
            <a:fillRect/>
          </a:stretch>
        </p:blipFill>
        <p:spPr>
          <a:xfrm>
            <a:off x="4026135" y="4508338"/>
            <a:ext cx="1091725" cy="497100"/>
          </a:xfrm>
          <a:prstGeom prst="rect">
            <a:avLst/>
          </a:prstGeom>
          <a:noFill/>
          <a:ln>
            <a:noFill/>
          </a:ln>
        </p:spPr>
      </p:pic>
      <p:pic>
        <p:nvPicPr>
          <p:cNvPr id="83" name="Google Shape;83;p11"/>
          <p:cNvPicPr preferRelativeResize="0"/>
          <p:nvPr/>
        </p:nvPicPr>
        <p:blipFill>
          <a:blip r:embed="rId3">
            <a:alphaModFix/>
          </a:blip>
          <a:stretch>
            <a:fillRect/>
          </a:stretch>
        </p:blipFill>
        <p:spPr>
          <a:xfrm>
            <a:off x="0" y="4264238"/>
            <a:ext cx="1163080" cy="792599"/>
          </a:xfrm>
          <a:prstGeom prst="rect">
            <a:avLst/>
          </a:prstGeom>
          <a:noFill/>
          <a:ln>
            <a:noFill/>
          </a:ln>
        </p:spPr>
      </p:pic>
      <p:pic>
        <p:nvPicPr>
          <p:cNvPr id="84" name="Google Shape;84;p11"/>
          <p:cNvPicPr preferRelativeResize="0"/>
          <p:nvPr/>
        </p:nvPicPr>
        <p:blipFill>
          <a:blip r:embed="rId4">
            <a:alphaModFix/>
          </a:blip>
          <a:stretch>
            <a:fillRect/>
          </a:stretch>
        </p:blipFill>
        <p:spPr>
          <a:xfrm>
            <a:off x="7910675" y="4073939"/>
            <a:ext cx="1365875" cy="1365875"/>
          </a:xfrm>
          <a:prstGeom prst="rect">
            <a:avLst/>
          </a:prstGeom>
          <a:noFill/>
          <a:ln>
            <a:noFill/>
          </a:ln>
        </p:spPr>
      </p:pic>
      <p:sp>
        <p:nvSpPr>
          <p:cNvPr id="85" name="Google Shape;85;p11"/>
          <p:cNvSpPr txBox="1"/>
          <p:nvPr>
            <p:ph type="title"/>
          </p:nvPr>
        </p:nvSpPr>
        <p:spPr>
          <a:xfrm>
            <a:off x="432025" y="187325"/>
            <a:ext cx="7982100" cy="497100"/>
          </a:xfrm>
          <a:prstGeom prst="rect">
            <a:avLst/>
          </a:prstGeom>
        </p:spPr>
        <p:txBody>
          <a:bodyPr anchorCtr="0" anchor="ctr" bIns="91425" lIns="91425" spcFirstLastPara="1" rIns="91425" wrap="square" tIns="91425">
            <a:normAutofit/>
          </a:bodyPr>
          <a:lstStyle>
            <a:lvl1pPr lvl="0" rtl="0">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6" name="Google Shape;86;p11"/>
          <p:cNvSpPr txBox="1"/>
          <p:nvPr>
            <p:ph idx="1" type="body"/>
          </p:nvPr>
        </p:nvSpPr>
        <p:spPr>
          <a:xfrm>
            <a:off x="432025" y="847675"/>
            <a:ext cx="8280000" cy="3318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Font typeface="Montserrat"/>
              <a:buChar char="●"/>
              <a:defRPr>
                <a:latin typeface="Montserrat"/>
                <a:ea typeface="Montserrat"/>
                <a:cs typeface="Montserrat"/>
                <a:sym typeface="Montserrat"/>
              </a:defRPr>
            </a:lvl1pPr>
            <a:lvl2pPr indent="-317500" lvl="1" marL="914400" rtl="0">
              <a:spcBef>
                <a:spcPts val="0"/>
              </a:spcBef>
              <a:spcAft>
                <a:spcPts val="0"/>
              </a:spcAft>
              <a:buSzPts val="1400"/>
              <a:buFont typeface="Montserrat"/>
              <a:buChar char="○"/>
              <a:defRPr>
                <a:latin typeface="Montserrat"/>
                <a:ea typeface="Montserrat"/>
                <a:cs typeface="Montserrat"/>
                <a:sym typeface="Montserrat"/>
              </a:defRPr>
            </a:lvl2pPr>
            <a:lvl3pPr indent="-317500" lvl="2" marL="1371600" rtl="0">
              <a:spcBef>
                <a:spcPts val="0"/>
              </a:spcBef>
              <a:spcAft>
                <a:spcPts val="0"/>
              </a:spcAft>
              <a:buSzPts val="1400"/>
              <a:buFont typeface="Montserrat"/>
              <a:buChar char="■"/>
              <a:defRPr>
                <a:latin typeface="Montserrat"/>
                <a:ea typeface="Montserrat"/>
                <a:cs typeface="Montserrat"/>
                <a:sym typeface="Montserrat"/>
              </a:defRPr>
            </a:lvl3pPr>
            <a:lvl4pPr indent="-317500" lvl="3" marL="1828800" rtl="0">
              <a:spcBef>
                <a:spcPts val="0"/>
              </a:spcBef>
              <a:spcAft>
                <a:spcPts val="0"/>
              </a:spcAft>
              <a:buSzPts val="1400"/>
              <a:buFont typeface="Montserrat"/>
              <a:buChar char="●"/>
              <a:defRPr>
                <a:latin typeface="Montserrat"/>
                <a:ea typeface="Montserrat"/>
                <a:cs typeface="Montserrat"/>
                <a:sym typeface="Montserrat"/>
              </a:defRPr>
            </a:lvl4pPr>
            <a:lvl5pPr indent="-317500" lvl="4" marL="2286000" rtl="0">
              <a:spcBef>
                <a:spcPts val="0"/>
              </a:spcBef>
              <a:spcAft>
                <a:spcPts val="0"/>
              </a:spcAft>
              <a:buSzPts val="1400"/>
              <a:buFont typeface="Montserrat"/>
              <a:buChar char="○"/>
              <a:defRPr>
                <a:latin typeface="Montserrat"/>
                <a:ea typeface="Montserrat"/>
                <a:cs typeface="Montserrat"/>
                <a:sym typeface="Montserrat"/>
              </a:defRPr>
            </a:lvl5pPr>
            <a:lvl6pPr indent="-317500" lvl="5" marL="2743200" rtl="0">
              <a:spcBef>
                <a:spcPts val="0"/>
              </a:spcBef>
              <a:spcAft>
                <a:spcPts val="0"/>
              </a:spcAft>
              <a:buSzPts val="1400"/>
              <a:buFont typeface="Montserrat"/>
              <a:buChar char="■"/>
              <a:defRPr>
                <a:latin typeface="Montserrat"/>
                <a:ea typeface="Montserrat"/>
                <a:cs typeface="Montserrat"/>
                <a:sym typeface="Montserrat"/>
              </a:defRPr>
            </a:lvl6pPr>
            <a:lvl7pPr indent="-317500" lvl="6" marL="3200400" rtl="0">
              <a:spcBef>
                <a:spcPts val="0"/>
              </a:spcBef>
              <a:spcAft>
                <a:spcPts val="0"/>
              </a:spcAft>
              <a:buSzPts val="1400"/>
              <a:buFont typeface="Montserrat"/>
              <a:buChar char="●"/>
              <a:defRPr>
                <a:latin typeface="Montserrat"/>
                <a:ea typeface="Montserrat"/>
                <a:cs typeface="Montserrat"/>
                <a:sym typeface="Montserrat"/>
              </a:defRPr>
            </a:lvl7pPr>
            <a:lvl8pPr indent="-317500" lvl="7" marL="3657600" rtl="0">
              <a:spcBef>
                <a:spcPts val="0"/>
              </a:spcBef>
              <a:spcAft>
                <a:spcPts val="0"/>
              </a:spcAft>
              <a:buSzPts val="1400"/>
              <a:buFont typeface="Montserrat"/>
              <a:buChar char="○"/>
              <a:defRPr>
                <a:latin typeface="Montserrat"/>
                <a:ea typeface="Montserrat"/>
                <a:cs typeface="Montserrat"/>
                <a:sym typeface="Montserrat"/>
              </a:defRPr>
            </a:lvl8pPr>
            <a:lvl9pPr indent="-317500" lvl="8" marL="4114800" rtl="0">
              <a:spcBef>
                <a:spcPts val="0"/>
              </a:spcBef>
              <a:spcAft>
                <a:spcPts val="0"/>
              </a:spcAft>
              <a:buSzPts val="1400"/>
              <a:buFont typeface="Montserrat"/>
              <a:buChar char="■"/>
              <a:defRPr>
                <a:latin typeface="Montserrat"/>
                <a:ea typeface="Montserrat"/>
                <a:cs typeface="Montserrat"/>
                <a:sym typeface="Montserra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portante o recordatorio" type="blank">
  <p:cSld name="BLANK">
    <p:spTree>
      <p:nvGrpSpPr>
        <p:cNvPr id="87" name="Shape 87"/>
        <p:cNvGrpSpPr/>
        <p:nvPr/>
      </p:nvGrpSpPr>
      <p:grpSpPr>
        <a:xfrm>
          <a:off x="0" y="0"/>
          <a:ext cx="0" cy="0"/>
          <a:chOff x="0" y="0"/>
          <a:chExt cx="0" cy="0"/>
        </a:xfrm>
      </p:grpSpPr>
      <p:sp>
        <p:nvSpPr>
          <p:cNvPr id="88" name="Google Shape;88;p12"/>
          <p:cNvSpPr/>
          <p:nvPr/>
        </p:nvSpPr>
        <p:spPr>
          <a:xfrm>
            <a:off x="-13650" y="-577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9" name="Google Shape;89;p12"/>
          <p:cNvPicPr preferRelativeResize="0"/>
          <p:nvPr/>
        </p:nvPicPr>
        <p:blipFill>
          <a:blip r:embed="rId2">
            <a:alphaModFix/>
          </a:blip>
          <a:stretch>
            <a:fillRect/>
          </a:stretch>
        </p:blipFill>
        <p:spPr>
          <a:xfrm>
            <a:off x="7910675" y="-260761"/>
            <a:ext cx="1365875" cy="1365875"/>
          </a:xfrm>
          <a:prstGeom prst="rect">
            <a:avLst/>
          </a:prstGeom>
          <a:noFill/>
          <a:ln>
            <a:noFill/>
          </a:ln>
        </p:spPr>
      </p:pic>
      <p:pic>
        <p:nvPicPr>
          <p:cNvPr id="90" name="Google Shape;90;p12"/>
          <p:cNvPicPr preferRelativeResize="0"/>
          <p:nvPr/>
        </p:nvPicPr>
        <p:blipFill>
          <a:blip r:embed="rId3">
            <a:alphaModFix/>
          </a:blip>
          <a:stretch>
            <a:fillRect/>
          </a:stretch>
        </p:blipFill>
        <p:spPr>
          <a:xfrm>
            <a:off x="0" y="5738"/>
            <a:ext cx="1163080" cy="792599"/>
          </a:xfrm>
          <a:prstGeom prst="rect">
            <a:avLst/>
          </a:prstGeom>
          <a:noFill/>
          <a:ln>
            <a:noFill/>
          </a:ln>
        </p:spPr>
      </p:pic>
      <p:pic>
        <p:nvPicPr>
          <p:cNvPr id="91" name="Google Shape;91;p12"/>
          <p:cNvPicPr preferRelativeResize="0"/>
          <p:nvPr/>
        </p:nvPicPr>
        <p:blipFill>
          <a:blip r:embed="rId4">
            <a:alphaModFix/>
          </a:blip>
          <a:stretch>
            <a:fillRect/>
          </a:stretch>
        </p:blipFill>
        <p:spPr>
          <a:xfrm>
            <a:off x="4026135" y="164938"/>
            <a:ext cx="1091725" cy="497100"/>
          </a:xfrm>
          <a:prstGeom prst="rect">
            <a:avLst/>
          </a:prstGeom>
          <a:noFill/>
          <a:ln>
            <a:noFill/>
          </a:ln>
        </p:spPr>
      </p:pic>
      <p:sp>
        <p:nvSpPr>
          <p:cNvPr id="92" name="Google Shape;92;p12"/>
          <p:cNvSpPr txBox="1"/>
          <p:nvPr>
            <p:ph type="title"/>
          </p:nvPr>
        </p:nvSpPr>
        <p:spPr>
          <a:xfrm>
            <a:off x="490250" y="1135950"/>
            <a:ext cx="8097300" cy="3623700"/>
          </a:xfrm>
          <a:prstGeom prst="rect">
            <a:avLst/>
          </a:prstGeom>
        </p:spPr>
        <p:txBody>
          <a:bodyPr anchorCtr="0" anchor="ctr" bIns="91425" lIns="91425" spcFirstLastPara="1" rIns="91425" wrap="square" tIns="91425">
            <a:normAutofit/>
          </a:bodyPr>
          <a:lstStyle>
            <a:lvl1pPr lvl="0" rtl="0">
              <a:spcBef>
                <a:spcPts val="0"/>
              </a:spcBef>
              <a:spcAft>
                <a:spcPts val="0"/>
              </a:spcAft>
              <a:buClr>
                <a:srgbClr val="333333"/>
              </a:buClr>
              <a:buSzPts val="3700"/>
              <a:buFont typeface="Montserrat"/>
              <a:buNone/>
              <a:defRPr b="1" sz="3700">
                <a:solidFill>
                  <a:srgbClr val="333333"/>
                </a:solidFill>
                <a:latin typeface="Montserrat"/>
                <a:ea typeface="Montserrat"/>
                <a:cs typeface="Montserrat"/>
                <a:sym typeface="Montserrat"/>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0">
  <p:cSld name="BLANK_1">
    <p:spTree>
      <p:nvGrpSpPr>
        <p:cNvPr id="93" name="Shape 93"/>
        <p:cNvGrpSpPr/>
        <p:nvPr/>
      </p:nvGrpSpPr>
      <p:grpSpPr>
        <a:xfrm>
          <a:off x="0" y="0"/>
          <a:ext cx="0" cy="0"/>
          <a:chOff x="0" y="0"/>
          <a:chExt cx="0" cy="0"/>
        </a:xfrm>
      </p:grpSpPr>
      <p:sp>
        <p:nvSpPr>
          <p:cNvPr id="94" name="Google Shape;94;p13"/>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95" name="Google Shape;95;p13"/>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3"/>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3"/>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98" name="Google Shape;98;p13"/>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99" name="Google Shape;99;p13"/>
          <p:cNvSpPr txBox="1"/>
          <p:nvPr>
            <p:ph type="title"/>
          </p:nvPr>
        </p:nvSpPr>
        <p:spPr>
          <a:xfrm>
            <a:off x="3331525" y="2159925"/>
            <a:ext cx="2397900" cy="21216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0" name="Google Shape;100;p13"/>
          <p:cNvSpPr txBox="1"/>
          <p:nvPr>
            <p:ph idx="2" type="title"/>
          </p:nvPr>
        </p:nvSpPr>
        <p:spPr>
          <a:xfrm>
            <a:off x="6134350" y="2196275"/>
            <a:ext cx="2397900" cy="20757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1" name="Google Shape;101;p13"/>
          <p:cNvSpPr txBox="1"/>
          <p:nvPr>
            <p:ph idx="3" type="title"/>
          </p:nvPr>
        </p:nvSpPr>
        <p:spPr>
          <a:xfrm>
            <a:off x="4039950" y="1164225"/>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Font typeface="Montserrat"/>
              <a:buNone/>
              <a:defRPr b="1" sz="14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2" name="Google Shape;102;p13"/>
          <p:cNvSpPr txBox="1"/>
          <p:nvPr>
            <p:ph idx="4" type="title"/>
          </p:nvPr>
        </p:nvSpPr>
        <p:spPr>
          <a:xfrm>
            <a:off x="6877450" y="1164225"/>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3"/>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4" name="Google Shape;104;p13"/>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105" name="Google Shape;105;p13"/>
          <p:cNvPicPr preferRelativeResize="0"/>
          <p:nvPr/>
        </p:nvPicPr>
        <p:blipFill>
          <a:blip r:embed="rId3">
            <a:alphaModFix/>
          </a:blip>
          <a:stretch>
            <a:fillRect/>
          </a:stretch>
        </p:blipFill>
        <p:spPr>
          <a:xfrm>
            <a:off x="8078975" y="4699100"/>
            <a:ext cx="558475" cy="300725"/>
          </a:xfrm>
          <a:prstGeom prst="rect">
            <a:avLst/>
          </a:prstGeom>
          <a:noFill/>
          <a:ln>
            <a:noFill/>
          </a:ln>
        </p:spPr>
      </p:pic>
      <p:pic>
        <p:nvPicPr>
          <p:cNvPr id="106" name="Google Shape;106;p13"/>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2 - 37">
  <p:cSld name="BLANK_1_1">
    <p:spTree>
      <p:nvGrpSpPr>
        <p:cNvPr id="107" name="Shape 107"/>
        <p:cNvGrpSpPr/>
        <p:nvPr/>
      </p:nvGrpSpPr>
      <p:grpSpPr>
        <a:xfrm>
          <a:off x="0" y="0"/>
          <a:ext cx="0" cy="0"/>
          <a:chOff x="0" y="0"/>
          <a:chExt cx="0" cy="0"/>
        </a:xfrm>
      </p:grpSpPr>
      <p:sp>
        <p:nvSpPr>
          <p:cNvPr id="108" name="Google Shape;108;p14"/>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09" name="Google Shape;109;p14"/>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4"/>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4"/>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4"/>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3" name="Google Shape;113;p14"/>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4" name="Google Shape;114;p14"/>
          <p:cNvSpPr txBox="1"/>
          <p:nvPr>
            <p:ph type="title"/>
          </p:nvPr>
        </p:nvSpPr>
        <p:spPr>
          <a:xfrm>
            <a:off x="1271800" y="1159375"/>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15" name="Google Shape;115;p14"/>
          <p:cNvSpPr txBox="1"/>
          <p:nvPr>
            <p:ph idx="2" type="title"/>
          </p:nvPr>
        </p:nvSpPr>
        <p:spPr>
          <a:xfrm>
            <a:off x="3938175" y="1159375"/>
            <a:ext cx="109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Font typeface="Montserrat"/>
              <a:buNone/>
              <a:defRPr b="1" sz="1400">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16" name="Google Shape;116;p14"/>
          <p:cNvSpPr txBox="1"/>
          <p:nvPr>
            <p:ph idx="3" type="title"/>
          </p:nvPr>
        </p:nvSpPr>
        <p:spPr>
          <a:xfrm>
            <a:off x="6877450" y="1159388"/>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17" name="Google Shape;117;p14"/>
          <p:cNvSpPr txBox="1"/>
          <p:nvPr>
            <p:ph idx="4" type="title"/>
          </p:nvPr>
        </p:nvSpPr>
        <p:spPr>
          <a:xfrm>
            <a:off x="532575" y="2150850"/>
            <a:ext cx="2397900" cy="21120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8" name="Google Shape;118;p14"/>
          <p:cNvSpPr txBox="1"/>
          <p:nvPr>
            <p:ph idx="5" type="title"/>
          </p:nvPr>
        </p:nvSpPr>
        <p:spPr>
          <a:xfrm>
            <a:off x="6130475" y="2159925"/>
            <a:ext cx="2397900" cy="21120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9" name="Google Shape;119;p14"/>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0" name="Google Shape;120;p14"/>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121" name="Google Shape;121;p14"/>
          <p:cNvPicPr preferRelativeResize="0"/>
          <p:nvPr/>
        </p:nvPicPr>
        <p:blipFill>
          <a:blip r:embed="rId3">
            <a:alphaModFix/>
          </a:blip>
          <a:stretch>
            <a:fillRect/>
          </a:stretch>
        </p:blipFill>
        <p:spPr>
          <a:xfrm>
            <a:off x="8078975" y="4699100"/>
            <a:ext cx="558475" cy="300725"/>
          </a:xfrm>
          <a:prstGeom prst="rect">
            <a:avLst/>
          </a:prstGeom>
          <a:noFill/>
          <a:ln>
            <a:noFill/>
          </a:ln>
        </p:spPr>
      </p:pic>
      <p:sp>
        <p:nvSpPr>
          <p:cNvPr id="122" name="Google Shape;122;p14"/>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23" name="Google Shape;123;p14"/>
          <p:cNvSpPr txBox="1"/>
          <p:nvPr>
            <p:ph idx="6" type="title"/>
          </p:nvPr>
        </p:nvSpPr>
        <p:spPr>
          <a:xfrm>
            <a:off x="3331525" y="2159925"/>
            <a:ext cx="2397900" cy="21216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24" name="Google Shape;124;p14"/>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Última clase">
  <p:cSld name="BLANK_1_1_1">
    <p:spTree>
      <p:nvGrpSpPr>
        <p:cNvPr id="125" name="Shape 125"/>
        <p:cNvGrpSpPr/>
        <p:nvPr/>
      </p:nvGrpSpPr>
      <p:grpSpPr>
        <a:xfrm>
          <a:off x="0" y="0"/>
          <a:ext cx="0" cy="0"/>
          <a:chOff x="0" y="0"/>
          <a:chExt cx="0" cy="0"/>
        </a:xfrm>
      </p:grpSpPr>
      <p:sp>
        <p:nvSpPr>
          <p:cNvPr id="126" name="Google Shape;126;p15"/>
          <p:cNvSpPr/>
          <p:nvPr/>
        </p:nvSpPr>
        <p:spPr>
          <a:xfrm>
            <a:off x="212425" y="1172325"/>
            <a:ext cx="4818000" cy="436800"/>
          </a:xfrm>
          <a:prstGeom prst="chevron">
            <a:avLst>
              <a:gd fmla="val 45084"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27" name="Google Shape;127;p15"/>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5"/>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5"/>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0" name="Google Shape;130;p15"/>
          <p:cNvSpPr txBox="1"/>
          <p:nvPr>
            <p:ph type="title"/>
          </p:nvPr>
        </p:nvSpPr>
        <p:spPr>
          <a:xfrm>
            <a:off x="1271800" y="1159375"/>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31" name="Google Shape;131;p15"/>
          <p:cNvSpPr txBox="1"/>
          <p:nvPr>
            <p:ph idx="2" type="title"/>
          </p:nvPr>
        </p:nvSpPr>
        <p:spPr>
          <a:xfrm>
            <a:off x="3938175" y="1159375"/>
            <a:ext cx="109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Font typeface="Montserrat"/>
              <a:buNone/>
              <a:defRPr b="1" sz="1400">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32" name="Google Shape;132;p15"/>
          <p:cNvSpPr txBox="1"/>
          <p:nvPr>
            <p:ph idx="3" type="title"/>
          </p:nvPr>
        </p:nvSpPr>
        <p:spPr>
          <a:xfrm>
            <a:off x="532575" y="2150850"/>
            <a:ext cx="2397900" cy="21120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3" name="Google Shape;133;p15"/>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4" name="Google Shape;134;p15"/>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135" name="Google Shape;135;p15"/>
          <p:cNvPicPr preferRelativeResize="0"/>
          <p:nvPr/>
        </p:nvPicPr>
        <p:blipFill>
          <a:blip r:embed="rId3">
            <a:alphaModFix/>
          </a:blip>
          <a:stretch>
            <a:fillRect/>
          </a:stretch>
        </p:blipFill>
        <p:spPr>
          <a:xfrm>
            <a:off x="8078975" y="4699100"/>
            <a:ext cx="558475" cy="300725"/>
          </a:xfrm>
          <a:prstGeom prst="rect">
            <a:avLst/>
          </a:prstGeom>
          <a:noFill/>
          <a:ln>
            <a:noFill/>
          </a:ln>
        </p:spPr>
      </p:pic>
      <p:sp>
        <p:nvSpPr>
          <p:cNvPr id="136" name="Google Shape;136;p15"/>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7" name="Google Shape;137;p15"/>
          <p:cNvSpPr txBox="1"/>
          <p:nvPr>
            <p:ph idx="4" type="title"/>
          </p:nvPr>
        </p:nvSpPr>
        <p:spPr>
          <a:xfrm>
            <a:off x="3331525" y="2159925"/>
            <a:ext cx="2397900" cy="21216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38" name="Google Shape;138;p15"/>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o destacado y explicación">
  <p:cSld name="TITLE_1">
    <p:spTree>
      <p:nvGrpSpPr>
        <p:cNvPr id="17" name="Shape 17"/>
        <p:cNvGrpSpPr/>
        <p:nvPr/>
      </p:nvGrpSpPr>
      <p:grpSpPr>
        <a:xfrm>
          <a:off x="0" y="0"/>
          <a:ext cx="0" cy="0"/>
          <a:chOff x="0" y="0"/>
          <a:chExt cx="0" cy="0"/>
        </a:xfrm>
      </p:grpSpPr>
      <p:sp>
        <p:nvSpPr>
          <p:cNvPr id="18" name="Google Shape;18;p3"/>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ctrTitle"/>
          </p:nvPr>
        </p:nvSpPr>
        <p:spPr>
          <a:xfrm>
            <a:off x="550375" y="7600"/>
            <a:ext cx="8043300" cy="15705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000"/>
              <a:buFont typeface="Montserrat"/>
              <a:buNone/>
              <a:defRPr b="1" sz="4000">
                <a:solidFill>
                  <a:schemeClr val="lt1"/>
                </a:solidFill>
                <a:latin typeface="Montserrat"/>
                <a:ea typeface="Montserrat"/>
                <a:cs typeface="Montserrat"/>
                <a:sym typeface="Montserrat"/>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0" name="Google Shape;20;p3"/>
          <p:cNvSpPr txBox="1"/>
          <p:nvPr>
            <p:ph idx="1" type="subTitle"/>
          </p:nvPr>
        </p:nvSpPr>
        <p:spPr>
          <a:xfrm>
            <a:off x="550375" y="1614925"/>
            <a:ext cx="8043300" cy="2649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pic>
        <p:nvPicPr>
          <p:cNvPr id="21" name="Google Shape;21;p3"/>
          <p:cNvPicPr preferRelativeResize="0"/>
          <p:nvPr/>
        </p:nvPicPr>
        <p:blipFill>
          <a:blip r:embed="rId2">
            <a:alphaModFix/>
          </a:blip>
          <a:stretch>
            <a:fillRect/>
          </a:stretch>
        </p:blipFill>
        <p:spPr>
          <a:xfrm>
            <a:off x="7910675" y="4073939"/>
            <a:ext cx="1365875" cy="1365875"/>
          </a:xfrm>
          <a:prstGeom prst="rect">
            <a:avLst/>
          </a:prstGeom>
          <a:noFill/>
          <a:ln>
            <a:noFill/>
          </a:ln>
        </p:spPr>
      </p:pic>
      <p:pic>
        <p:nvPicPr>
          <p:cNvPr id="22" name="Google Shape;22;p3"/>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23" name="Google Shape;23;p3"/>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4"/>
          <p:cNvSpPr txBox="1"/>
          <p:nvPr>
            <p:ph type="title"/>
          </p:nvPr>
        </p:nvSpPr>
        <p:spPr>
          <a:xfrm>
            <a:off x="3335100" y="1617575"/>
            <a:ext cx="5497200" cy="1375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700"/>
              <a:buFont typeface="Montserrat"/>
              <a:buNone/>
              <a:defRPr b="1" sz="3700">
                <a:latin typeface="Montserrat"/>
                <a:ea typeface="Montserrat"/>
                <a:cs typeface="Montserrat"/>
                <a:sym typeface="Montserrat"/>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pic>
        <p:nvPicPr>
          <p:cNvPr id="26" name="Google Shape;26;p4"/>
          <p:cNvPicPr preferRelativeResize="0"/>
          <p:nvPr/>
        </p:nvPicPr>
        <p:blipFill>
          <a:blip r:embed="rId2">
            <a:alphaModFix/>
          </a:blip>
          <a:stretch>
            <a:fillRect/>
          </a:stretch>
        </p:blipFill>
        <p:spPr>
          <a:xfrm>
            <a:off x="0" y="1290050"/>
            <a:ext cx="3040999" cy="2072300"/>
          </a:xfrm>
          <a:prstGeom prst="rect">
            <a:avLst/>
          </a:prstGeom>
          <a:noFill/>
          <a:ln>
            <a:noFill/>
          </a:ln>
        </p:spPr>
      </p:pic>
      <p:pic>
        <p:nvPicPr>
          <p:cNvPr id="27" name="Google Shape;27;p4"/>
          <p:cNvPicPr preferRelativeResize="0"/>
          <p:nvPr/>
        </p:nvPicPr>
        <p:blipFill>
          <a:blip r:embed="rId3">
            <a:alphaModFix/>
          </a:blip>
          <a:stretch>
            <a:fillRect/>
          </a:stretch>
        </p:blipFill>
        <p:spPr>
          <a:xfrm>
            <a:off x="8222877" y="4573625"/>
            <a:ext cx="741498" cy="399274"/>
          </a:xfrm>
          <a:prstGeom prst="rect">
            <a:avLst/>
          </a:prstGeom>
          <a:noFill/>
          <a:ln>
            <a:noFill/>
          </a:ln>
        </p:spPr>
      </p:pic>
      <p:sp>
        <p:nvSpPr>
          <p:cNvPr id="28" name="Google Shape;28;p4"/>
          <p:cNvSpPr txBox="1"/>
          <p:nvPr/>
        </p:nvSpPr>
        <p:spPr>
          <a:xfrm>
            <a:off x="3326000" y="3062475"/>
            <a:ext cx="55344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latin typeface="Montserrat Medium"/>
              <a:ea typeface="Montserrat Medium"/>
              <a:cs typeface="Montserrat Medium"/>
              <a:sym typeface="Montserrat Medium"/>
            </a:endParaRPr>
          </a:p>
        </p:txBody>
      </p:sp>
      <p:sp>
        <p:nvSpPr>
          <p:cNvPr id="29" name="Google Shape;29;p4"/>
          <p:cNvSpPr txBox="1"/>
          <p:nvPr>
            <p:ph idx="1" type="subTitle"/>
          </p:nvPr>
        </p:nvSpPr>
        <p:spPr>
          <a:xfrm>
            <a:off x="3335025" y="2986525"/>
            <a:ext cx="55344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0" name="Google Shape;30;p4"/>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 name="Google Shape;31;p4"/>
          <p:cNvPicPr preferRelativeResize="0"/>
          <p:nvPr/>
        </p:nvPicPr>
        <p:blipFill>
          <a:blip r:embed="rId4">
            <a:alphaModFix/>
          </a:blip>
          <a:stretch>
            <a:fillRect/>
          </a:stretch>
        </p:blipFill>
        <p:spPr>
          <a:xfrm>
            <a:off x="8155184" y="33947"/>
            <a:ext cx="876879" cy="3992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sp>
        <p:nvSpPr>
          <p:cNvPr id="33" name="Google Shape;33;p5"/>
          <p:cNvSpPr txBox="1"/>
          <p:nvPr>
            <p:ph type="title"/>
          </p:nvPr>
        </p:nvSpPr>
        <p:spPr>
          <a:xfrm>
            <a:off x="311700" y="597425"/>
            <a:ext cx="85032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4" name="Google Shape;34;p5"/>
          <p:cNvSpPr txBox="1"/>
          <p:nvPr>
            <p:ph idx="1" type="body"/>
          </p:nvPr>
        </p:nvSpPr>
        <p:spPr>
          <a:xfrm>
            <a:off x="432025" y="1304875"/>
            <a:ext cx="8280000" cy="3318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Font typeface="Montserrat"/>
              <a:buChar char="●"/>
              <a:defRPr>
                <a:latin typeface="Montserrat"/>
                <a:ea typeface="Montserrat"/>
                <a:cs typeface="Montserrat"/>
                <a:sym typeface="Montserrat"/>
              </a:defRPr>
            </a:lvl1pPr>
            <a:lvl2pPr indent="-317500" lvl="1" marL="914400">
              <a:spcBef>
                <a:spcPts val="0"/>
              </a:spcBef>
              <a:spcAft>
                <a:spcPts val="0"/>
              </a:spcAft>
              <a:buSzPts val="1400"/>
              <a:buFont typeface="Montserrat"/>
              <a:buChar char="○"/>
              <a:defRPr>
                <a:latin typeface="Montserrat"/>
                <a:ea typeface="Montserrat"/>
                <a:cs typeface="Montserrat"/>
                <a:sym typeface="Montserrat"/>
              </a:defRPr>
            </a:lvl2pPr>
            <a:lvl3pPr indent="-317500" lvl="2" marL="1371600">
              <a:spcBef>
                <a:spcPts val="0"/>
              </a:spcBef>
              <a:spcAft>
                <a:spcPts val="0"/>
              </a:spcAft>
              <a:buSzPts val="1400"/>
              <a:buFont typeface="Montserrat"/>
              <a:buChar char="■"/>
              <a:defRPr>
                <a:latin typeface="Montserrat"/>
                <a:ea typeface="Montserrat"/>
                <a:cs typeface="Montserrat"/>
                <a:sym typeface="Montserrat"/>
              </a:defRPr>
            </a:lvl3pPr>
            <a:lvl4pPr indent="-317500" lvl="3" marL="1828800">
              <a:spcBef>
                <a:spcPts val="0"/>
              </a:spcBef>
              <a:spcAft>
                <a:spcPts val="0"/>
              </a:spcAft>
              <a:buSzPts val="1400"/>
              <a:buFont typeface="Montserrat"/>
              <a:buChar char="●"/>
              <a:defRPr>
                <a:latin typeface="Montserrat"/>
                <a:ea typeface="Montserrat"/>
                <a:cs typeface="Montserrat"/>
                <a:sym typeface="Montserrat"/>
              </a:defRPr>
            </a:lvl4pPr>
            <a:lvl5pPr indent="-317500" lvl="4" marL="2286000">
              <a:spcBef>
                <a:spcPts val="0"/>
              </a:spcBef>
              <a:spcAft>
                <a:spcPts val="0"/>
              </a:spcAft>
              <a:buSzPts val="1400"/>
              <a:buFont typeface="Montserrat"/>
              <a:buChar char="○"/>
              <a:defRPr>
                <a:latin typeface="Montserrat"/>
                <a:ea typeface="Montserrat"/>
                <a:cs typeface="Montserrat"/>
                <a:sym typeface="Montserrat"/>
              </a:defRPr>
            </a:lvl5pPr>
            <a:lvl6pPr indent="-317500" lvl="5" marL="2743200">
              <a:spcBef>
                <a:spcPts val="0"/>
              </a:spcBef>
              <a:spcAft>
                <a:spcPts val="0"/>
              </a:spcAft>
              <a:buSzPts val="1400"/>
              <a:buFont typeface="Montserrat"/>
              <a:buChar char="■"/>
              <a:defRPr>
                <a:latin typeface="Montserrat"/>
                <a:ea typeface="Montserrat"/>
                <a:cs typeface="Montserrat"/>
                <a:sym typeface="Montserrat"/>
              </a:defRPr>
            </a:lvl6pPr>
            <a:lvl7pPr indent="-317500" lvl="6" marL="3200400">
              <a:spcBef>
                <a:spcPts val="0"/>
              </a:spcBef>
              <a:spcAft>
                <a:spcPts val="0"/>
              </a:spcAft>
              <a:buSzPts val="1400"/>
              <a:buFont typeface="Montserrat"/>
              <a:buChar char="●"/>
              <a:defRPr>
                <a:latin typeface="Montserrat"/>
                <a:ea typeface="Montserrat"/>
                <a:cs typeface="Montserrat"/>
                <a:sym typeface="Montserrat"/>
              </a:defRPr>
            </a:lvl7pPr>
            <a:lvl8pPr indent="-317500" lvl="7" marL="3657600">
              <a:spcBef>
                <a:spcPts val="0"/>
              </a:spcBef>
              <a:spcAft>
                <a:spcPts val="0"/>
              </a:spcAft>
              <a:buSzPts val="1400"/>
              <a:buFont typeface="Montserrat"/>
              <a:buChar char="○"/>
              <a:defRPr>
                <a:latin typeface="Montserrat"/>
                <a:ea typeface="Montserrat"/>
                <a:cs typeface="Montserrat"/>
                <a:sym typeface="Montserrat"/>
              </a:defRPr>
            </a:lvl8pPr>
            <a:lvl9pPr indent="-317500" lvl="8" marL="4114800">
              <a:spcBef>
                <a:spcPts val="0"/>
              </a:spcBef>
              <a:spcAft>
                <a:spcPts val="0"/>
              </a:spcAft>
              <a:buSzPts val="1400"/>
              <a:buFont typeface="Montserrat"/>
              <a:buChar char="■"/>
              <a:defRPr>
                <a:latin typeface="Montserrat"/>
                <a:ea typeface="Montserrat"/>
                <a:cs typeface="Montserrat"/>
                <a:sym typeface="Montserrat"/>
              </a:defRPr>
            </a:lvl9pPr>
          </a:lstStyle>
          <a:p/>
        </p:txBody>
      </p:sp>
      <p:pic>
        <p:nvPicPr>
          <p:cNvPr id="35" name="Google Shape;35;p5"/>
          <p:cNvPicPr preferRelativeResize="0"/>
          <p:nvPr/>
        </p:nvPicPr>
        <p:blipFill>
          <a:blip r:embed="rId2">
            <a:alphaModFix/>
          </a:blip>
          <a:stretch>
            <a:fillRect/>
          </a:stretch>
        </p:blipFill>
        <p:spPr>
          <a:xfrm>
            <a:off x="8078975" y="4699100"/>
            <a:ext cx="558475" cy="300725"/>
          </a:xfrm>
          <a:prstGeom prst="rect">
            <a:avLst/>
          </a:prstGeom>
          <a:noFill/>
          <a:ln>
            <a:noFill/>
          </a:ln>
        </p:spPr>
      </p:pic>
      <p:sp>
        <p:nvSpPr>
          <p:cNvPr id="36" name="Google Shape;36;p5"/>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 name="Google Shape;37;p5"/>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38" name="Google Shape;38;p5"/>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 name="Shape 39"/>
        <p:cNvGrpSpPr/>
        <p:nvPr/>
      </p:nvGrpSpPr>
      <p:grpSpPr>
        <a:xfrm>
          <a:off x="0" y="0"/>
          <a:ext cx="0" cy="0"/>
          <a:chOff x="0" y="0"/>
          <a:chExt cx="0" cy="0"/>
        </a:xfrm>
      </p:grpSpPr>
      <p:sp>
        <p:nvSpPr>
          <p:cNvPr id="40" name="Google Shape;40;p6"/>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txBox="1"/>
          <p:nvPr>
            <p:ph type="title"/>
          </p:nvPr>
        </p:nvSpPr>
        <p:spPr>
          <a:xfrm>
            <a:off x="311700" y="5974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2" name="Google Shape;42;p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spcBef>
                <a:spcPts val="0"/>
              </a:spcBef>
              <a:spcAft>
                <a:spcPts val="0"/>
              </a:spcAft>
              <a:buSzPts val="1200"/>
              <a:buFont typeface="Montserrat"/>
              <a:buChar char="■"/>
              <a:defRPr sz="1200">
                <a:latin typeface="Montserrat"/>
                <a:ea typeface="Montserrat"/>
                <a:cs typeface="Montserrat"/>
                <a:sym typeface="Montserrat"/>
              </a:defRPr>
            </a:lvl9pPr>
          </a:lstStyle>
          <a:p/>
        </p:txBody>
      </p:sp>
      <p:sp>
        <p:nvSpPr>
          <p:cNvPr id="43" name="Google Shape;43;p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spcBef>
                <a:spcPts val="0"/>
              </a:spcBef>
              <a:spcAft>
                <a:spcPts val="0"/>
              </a:spcAft>
              <a:buSzPts val="1200"/>
              <a:buFont typeface="Montserrat"/>
              <a:buChar char="■"/>
              <a:defRPr sz="1200">
                <a:latin typeface="Montserrat"/>
                <a:ea typeface="Montserrat"/>
                <a:cs typeface="Montserrat"/>
                <a:sym typeface="Montserrat"/>
              </a:defRPr>
            </a:lvl9pPr>
          </a:lstStyle>
          <a:p/>
        </p:txBody>
      </p:sp>
      <p:pic>
        <p:nvPicPr>
          <p:cNvPr id="44" name="Google Shape;44;p6"/>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45" name="Google Shape;45;p6"/>
          <p:cNvPicPr preferRelativeResize="0"/>
          <p:nvPr/>
        </p:nvPicPr>
        <p:blipFill>
          <a:blip r:embed="rId3">
            <a:alphaModFix/>
          </a:blip>
          <a:stretch>
            <a:fillRect/>
          </a:stretch>
        </p:blipFill>
        <p:spPr>
          <a:xfrm>
            <a:off x="8078975" y="4699100"/>
            <a:ext cx="558475" cy="300725"/>
          </a:xfrm>
          <a:prstGeom prst="rect">
            <a:avLst/>
          </a:prstGeom>
          <a:noFill/>
          <a:ln>
            <a:noFill/>
          </a:ln>
        </p:spPr>
      </p:pic>
      <p:pic>
        <p:nvPicPr>
          <p:cNvPr id="46" name="Google Shape;46;p6"/>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ágenes o gráficos"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311700" y="-12175"/>
            <a:ext cx="77490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pic>
        <p:nvPicPr>
          <p:cNvPr id="49" name="Google Shape;49;p7"/>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50" name="Google Shape;50;p7"/>
          <p:cNvPicPr preferRelativeResize="0"/>
          <p:nvPr/>
        </p:nvPicPr>
        <p:blipFill>
          <a:blip r:embed="rId3">
            <a:alphaModFix/>
          </a:blip>
          <a:stretch>
            <a:fillRect/>
          </a:stretch>
        </p:blipFill>
        <p:spPr>
          <a:xfrm>
            <a:off x="8078975" y="4699100"/>
            <a:ext cx="558475" cy="300725"/>
          </a:xfrm>
          <a:prstGeom prst="rect">
            <a:avLst/>
          </a:prstGeom>
          <a:noFill/>
          <a:ln>
            <a:noFill/>
          </a:ln>
        </p:spPr>
      </p:pic>
      <p:pic>
        <p:nvPicPr>
          <p:cNvPr id="51" name="Google Shape;51;p7"/>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2" name="Shape 52"/>
        <p:cNvGrpSpPr/>
        <p:nvPr/>
      </p:nvGrpSpPr>
      <p:grpSpPr>
        <a:xfrm>
          <a:off x="0" y="0"/>
          <a:ext cx="0" cy="0"/>
          <a:chOff x="0" y="0"/>
          <a:chExt cx="0" cy="0"/>
        </a:xfrm>
      </p:grpSpPr>
      <p:sp>
        <p:nvSpPr>
          <p:cNvPr id="53" name="Google Shape;53;p8"/>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txBox="1"/>
          <p:nvPr>
            <p:ph type="title"/>
          </p:nvPr>
        </p:nvSpPr>
        <p:spPr>
          <a:xfrm>
            <a:off x="490250" y="450150"/>
            <a:ext cx="8061000" cy="3762900"/>
          </a:xfrm>
          <a:prstGeom prst="rect">
            <a:avLst/>
          </a:prstGeom>
        </p:spPr>
        <p:txBody>
          <a:bodyPr anchorCtr="0" anchor="ctr" bIns="91425" lIns="91425" spcFirstLastPara="1" rIns="91425" wrap="square" tIns="91425">
            <a:normAutofit/>
          </a:bodyPr>
          <a:lstStyle>
            <a:lvl1pPr lvl="0">
              <a:spcBef>
                <a:spcPts val="0"/>
              </a:spcBef>
              <a:spcAft>
                <a:spcPts val="0"/>
              </a:spcAft>
              <a:buClr>
                <a:srgbClr val="414141"/>
              </a:buClr>
              <a:buSzPts val="4000"/>
              <a:buFont typeface="Montserrat"/>
              <a:buNone/>
              <a:defRPr b="1" sz="4000">
                <a:solidFill>
                  <a:srgbClr val="414141"/>
                </a:solidFill>
                <a:latin typeface="Montserrat"/>
                <a:ea typeface="Montserrat"/>
                <a:cs typeface="Montserrat"/>
                <a:sym typeface="Montserrat"/>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5" name="Google Shape;5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pic>
        <p:nvPicPr>
          <p:cNvPr id="56" name="Google Shape;56;p8"/>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57" name="Google Shape;57;p8"/>
          <p:cNvPicPr preferRelativeResize="0"/>
          <p:nvPr/>
        </p:nvPicPr>
        <p:blipFill>
          <a:blip r:embed="rId3">
            <a:alphaModFix/>
          </a:blip>
          <a:stretch>
            <a:fillRect/>
          </a:stretch>
        </p:blipFill>
        <p:spPr>
          <a:xfrm>
            <a:off x="7910675" y="4073939"/>
            <a:ext cx="1365875" cy="1365875"/>
          </a:xfrm>
          <a:prstGeom prst="rect">
            <a:avLst/>
          </a:prstGeom>
          <a:noFill/>
          <a:ln>
            <a:noFill/>
          </a:ln>
        </p:spPr>
      </p:pic>
      <p:pic>
        <p:nvPicPr>
          <p:cNvPr id="58" name="Google Shape;58;p8"/>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jercicios e image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9"/>
          <p:cNvSpPr txBox="1"/>
          <p:nvPr>
            <p:ph type="title"/>
          </p:nvPr>
        </p:nvSpPr>
        <p:spPr>
          <a:xfrm>
            <a:off x="265500" y="7759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Font typeface="Montserrat"/>
              <a:buNone/>
              <a:defRPr sz="3800">
                <a:latin typeface="Montserrat"/>
                <a:ea typeface="Montserrat"/>
                <a:cs typeface="Montserrat"/>
                <a:sym typeface="Montserrat"/>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2" name="Google Shape;62;p9"/>
          <p:cNvSpPr txBox="1"/>
          <p:nvPr>
            <p:ph idx="1" type="subTitle"/>
          </p:nvPr>
        </p:nvSpPr>
        <p:spPr>
          <a:xfrm>
            <a:off x="265500" y="24982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3" name="Google Shape;63;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
        <p:nvSpPr>
          <p:cNvPr id="64" name="Google Shape;64;p9"/>
          <p:cNvSpPr/>
          <p:nvPr/>
        </p:nvSpPr>
        <p:spPr>
          <a:xfrm>
            <a:off x="4572150" y="-18175"/>
            <a:ext cx="45720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5" name="Google Shape;65;p9"/>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66" name="Google Shape;66;p9"/>
          <p:cNvPicPr preferRelativeResize="0"/>
          <p:nvPr/>
        </p:nvPicPr>
        <p:blipFill>
          <a:blip r:embed="rId3">
            <a:alphaModFix/>
          </a:blip>
          <a:stretch>
            <a:fillRect/>
          </a:stretch>
        </p:blipFill>
        <p:spPr>
          <a:xfrm>
            <a:off x="3506975" y="4699100"/>
            <a:ext cx="558475" cy="300725"/>
          </a:xfrm>
          <a:prstGeom prst="rect">
            <a:avLst/>
          </a:prstGeom>
          <a:noFill/>
          <a:ln>
            <a:noFill/>
          </a:ln>
        </p:spPr>
      </p:pic>
      <p:pic>
        <p:nvPicPr>
          <p:cNvPr id="67" name="Google Shape;67;p9"/>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s">
  <p:cSld name="CAPTION_ONLY">
    <p:spTree>
      <p:nvGrpSpPr>
        <p:cNvPr id="68" name="Shape 68"/>
        <p:cNvGrpSpPr/>
        <p:nvPr/>
      </p:nvGrpSpPr>
      <p:grpSpPr>
        <a:xfrm>
          <a:off x="0" y="0"/>
          <a:ext cx="0" cy="0"/>
          <a:chOff x="0" y="0"/>
          <a:chExt cx="0" cy="0"/>
        </a:xfrm>
      </p:grpSpPr>
      <p:sp>
        <p:nvSpPr>
          <p:cNvPr id="69" name="Google Shape;69;p10"/>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0"/>
          <p:cNvSpPr txBox="1"/>
          <p:nvPr>
            <p:ph idx="1" type="body"/>
          </p:nvPr>
        </p:nvSpPr>
        <p:spPr>
          <a:xfrm>
            <a:off x="433800" y="1715975"/>
            <a:ext cx="8203800" cy="14820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000"/>
              <a:buFont typeface="Montserrat"/>
              <a:buNone/>
              <a:defRPr i="1" sz="2000">
                <a:latin typeface="Montserrat"/>
                <a:ea typeface="Montserrat"/>
                <a:cs typeface="Montserrat"/>
                <a:sym typeface="Montserrat"/>
              </a:defRPr>
            </a:lvl1pPr>
          </a:lstStyle>
          <a:p/>
        </p:txBody>
      </p:sp>
      <p:pic>
        <p:nvPicPr>
          <p:cNvPr id="71" name="Google Shape;71;p10"/>
          <p:cNvPicPr preferRelativeResize="0"/>
          <p:nvPr/>
        </p:nvPicPr>
        <p:blipFill>
          <a:blip r:embed="rId2">
            <a:alphaModFix/>
          </a:blip>
          <a:stretch>
            <a:fillRect/>
          </a:stretch>
        </p:blipFill>
        <p:spPr>
          <a:xfrm>
            <a:off x="127225" y="906000"/>
            <a:ext cx="1429649" cy="936662"/>
          </a:xfrm>
          <a:prstGeom prst="rect">
            <a:avLst/>
          </a:prstGeom>
          <a:noFill/>
          <a:ln>
            <a:noFill/>
          </a:ln>
        </p:spPr>
      </p:pic>
      <p:pic>
        <p:nvPicPr>
          <p:cNvPr id="72" name="Google Shape;72;p10"/>
          <p:cNvPicPr preferRelativeResize="0"/>
          <p:nvPr/>
        </p:nvPicPr>
        <p:blipFill>
          <a:blip r:embed="rId3">
            <a:alphaModFix/>
          </a:blip>
          <a:stretch>
            <a:fillRect/>
          </a:stretch>
        </p:blipFill>
        <p:spPr>
          <a:xfrm>
            <a:off x="7632800" y="2758064"/>
            <a:ext cx="1385650" cy="907836"/>
          </a:xfrm>
          <a:prstGeom prst="rect">
            <a:avLst/>
          </a:prstGeom>
          <a:noFill/>
          <a:ln>
            <a:noFill/>
          </a:ln>
        </p:spPr>
      </p:pic>
      <p:sp>
        <p:nvSpPr>
          <p:cNvPr id="73" name="Google Shape;73;p10"/>
          <p:cNvSpPr txBox="1"/>
          <p:nvPr/>
        </p:nvSpPr>
        <p:spPr>
          <a:xfrm>
            <a:off x="432025" y="3792225"/>
            <a:ext cx="84018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s">
                <a:solidFill>
                  <a:schemeClr val="dk1"/>
                </a:solidFill>
                <a:latin typeface="Montserrat"/>
                <a:ea typeface="Montserrat"/>
                <a:cs typeface="Montserrat"/>
                <a:sym typeface="Montserrat"/>
              </a:rPr>
              <a:t>Autor/as/es:</a:t>
            </a:r>
            <a:endParaRPr b="1">
              <a:solidFill>
                <a:schemeClr val="dk1"/>
              </a:solidFill>
              <a:latin typeface="Montserrat"/>
              <a:ea typeface="Montserrat"/>
              <a:cs typeface="Montserrat"/>
              <a:sym typeface="Montserrat"/>
            </a:endParaRPr>
          </a:p>
        </p:txBody>
      </p:sp>
      <p:pic>
        <p:nvPicPr>
          <p:cNvPr id="74" name="Google Shape;74;p10"/>
          <p:cNvPicPr preferRelativeResize="0"/>
          <p:nvPr/>
        </p:nvPicPr>
        <p:blipFill>
          <a:blip r:embed="rId4">
            <a:alphaModFix/>
          </a:blip>
          <a:stretch>
            <a:fillRect/>
          </a:stretch>
        </p:blipFill>
        <p:spPr>
          <a:xfrm>
            <a:off x="8155184" y="33947"/>
            <a:ext cx="876879" cy="399275"/>
          </a:xfrm>
          <a:prstGeom prst="rect">
            <a:avLst/>
          </a:prstGeom>
          <a:noFill/>
          <a:ln>
            <a:noFill/>
          </a:ln>
        </p:spPr>
      </p:pic>
      <p:pic>
        <p:nvPicPr>
          <p:cNvPr id="75" name="Google Shape;75;p10"/>
          <p:cNvPicPr preferRelativeResize="0"/>
          <p:nvPr/>
        </p:nvPicPr>
        <p:blipFill>
          <a:blip r:embed="rId5">
            <a:alphaModFix/>
          </a:blip>
          <a:stretch>
            <a:fillRect/>
          </a:stretch>
        </p:blipFill>
        <p:spPr>
          <a:xfrm>
            <a:off x="8078975" y="4699100"/>
            <a:ext cx="558475" cy="300725"/>
          </a:xfrm>
          <a:prstGeom prst="rect">
            <a:avLst/>
          </a:prstGeom>
          <a:noFill/>
          <a:ln>
            <a:noFill/>
          </a:ln>
        </p:spPr>
      </p:pic>
      <p:sp>
        <p:nvSpPr>
          <p:cNvPr id="76" name="Google Shape;76;p10"/>
          <p:cNvSpPr txBox="1"/>
          <p:nvPr>
            <p:ph type="title"/>
          </p:nvPr>
        </p:nvSpPr>
        <p:spPr>
          <a:xfrm>
            <a:off x="1766475" y="3773600"/>
            <a:ext cx="7145100" cy="300600"/>
          </a:xfrm>
          <a:prstGeom prst="rect">
            <a:avLst/>
          </a:prstGeom>
        </p:spPr>
        <p:txBody>
          <a:bodyPr anchorCtr="0" anchor="t" bIns="91425" lIns="91425" spcFirstLastPara="1" rIns="91425" wrap="square" tIns="91425">
            <a:normAutofit/>
          </a:bodyPr>
          <a:lstStyle>
            <a:lvl1pPr lvl="0" rtl="0">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10"/>
          <p:cNvSpPr txBox="1"/>
          <p:nvPr>
            <p:ph idx="2" type="title"/>
          </p:nvPr>
        </p:nvSpPr>
        <p:spPr>
          <a:xfrm>
            <a:off x="432025" y="83275"/>
            <a:ext cx="7145100" cy="399300"/>
          </a:xfrm>
          <a:prstGeom prst="rect">
            <a:avLst/>
          </a:prstGeom>
        </p:spPr>
        <p:txBody>
          <a:bodyPr anchorCtr="0" anchor="t" bIns="91425" lIns="91425" spcFirstLastPara="1" rIns="91425" wrap="square" tIns="91425">
            <a:normAutofit/>
          </a:bodyPr>
          <a:lstStyle>
            <a:lvl1pPr lvl="0" rtl="0">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78" name="Google Shape;78;p10"/>
          <p:cNvPicPr preferRelativeResize="0"/>
          <p:nvPr/>
        </p:nvPicPr>
        <p:blipFill rotWithShape="1">
          <a:blip r:embed="rId6">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41">
          <p15:clr>
            <a:srgbClr val="FA7B17"/>
          </p15:clr>
        </p15:guide>
        <p15:guide id="3" orient="horz" pos="2551">
          <p15:clr>
            <a:srgbClr val="FA7B17"/>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hyperlink" Target="https://es.acervolima.com/vue-js-directiva-v-text/" TargetMode="Externa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hyperlink" Target="https://es.acervolima.com/vue-js-directiva-v-html/" TargetMode="Externa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hyperlink" Target="https://es.acervolima.com/directiva-v-bind-en-vue-js/" TargetMode="Externa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8.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22.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1" Type="http://schemas.openxmlformats.org/officeDocument/2006/relationships/hyperlink" Target="https://youtu.be/ALSd8t5Eje0" TargetMode="External"/><Relationship Id="rId10" Type="http://schemas.openxmlformats.org/officeDocument/2006/relationships/hyperlink" Target="https://www.youtube.com/playlist?list=PLPl81lqbj-4J-gfAERGDCdOQtVgRhSvIT" TargetMode="External"/><Relationship Id="rId12" Type="http://schemas.openxmlformats.org/officeDocument/2006/relationships/hyperlink" Target="https://www.youtube.com/watch?v=H-ifQUQXiyc" TargetMode="External"/><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hyperlink" Target="https://vuejs.org/guide/introduction.html#what-is-vue" TargetMode="External"/><Relationship Id="rId4" Type="http://schemas.openxmlformats.org/officeDocument/2006/relationships/hyperlink" Target="https://lenguajejs.com/vuejs/introduccion/que-es-vue/" TargetMode="External"/><Relationship Id="rId9" Type="http://schemas.openxmlformats.org/officeDocument/2006/relationships/hyperlink" Target="https://escuelavue.es/cursos/curso-vue-3-desde-cero/" TargetMode="External"/><Relationship Id="rId5" Type="http://schemas.openxmlformats.org/officeDocument/2006/relationships/hyperlink" Target="https://www.neoguias.com/tutorial-vue/" TargetMode="External"/><Relationship Id="rId6" Type="http://schemas.openxmlformats.org/officeDocument/2006/relationships/hyperlink" Target="https://vuejs.org/api/built-in-directives.html" TargetMode="External"/><Relationship Id="rId7" Type="http://schemas.openxmlformats.org/officeDocument/2006/relationships/hyperlink" Target="https://vuejs.org/examples/#hello-world" TargetMode="External"/><Relationship Id="rId8" Type="http://schemas.openxmlformats.org/officeDocument/2006/relationships/hyperlink" Target="https://vuejsexamples.co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6"/>
          <p:cNvSpPr txBox="1"/>
          <p:nvPr/>
        </p:nvSpPr>
        <p:spPr>
          <a:xfrm>
            <a:off x="3335100" y="1617575"/>
            <a:ext cx="5497200" cy="13752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b="1" lang="es" sz="3700">
                <a:solidFill>
                  <a:srgbClr val="000000"/>
                </a:solidFill>
                <a:latin typeface="Montserrat"/>
                <a:ea typeface="Montserrat"/>
                <a:cs typeface="Montserrat"/>
                <a:sym typeface="Montserrat"/>
              </a:rPr>
              <a:t>FULL STACK PYTHON</a:t>
            </a:r>
            <a:endParaRPr b="1" sz="3700">
              <a:solidFill>
                <a:srgbClr val="000000"/>
              </a:solidFill>
              <a:latin typeface="Montserrat"/>
              <a:ea typeface="Montserrat"/>
              <a:cs typeface="Montserrat"/>
              <a:sym typeface="Montserrat"/>
            </a:endParaRPr>
          </a:p>
          <a:p>
            <a:pPr indent="0" lvl="0" marL="0" rtl="0" algn="ctr">
              <a:spcBef>
                <a:spcPts val="0"/>
              </a:spcBef>
              <a:spcAft>
                <a:spcPts val="0"/>
              </a:spcAft>
              <a:buNone/>
            </a:pPr>
            <a:r>
              <a:rPr b="1" lang="es" sz="3700">
                <a:solidFill>
                  <a:srgbClr val="000000"/>
                </a:solidFill>
                <a:latin typeface="Montserrat"/>
                <a:ea typeface="Montserrat"/>
                <a:cs typeface="Montserrat"/>
                <a:sym typeface="Montserrat"/>
              </a:rPr>
              <a:t>Clase </a:t>
            </a:r>
            <a:r>
              <a:rPr b="1" lang="es" sz="3700">
                <a:latin typeface="Montserrat"/>
                <a:ea typeface="Montserrat"/>
                <a:cs typeface="Montserrat"/>
                <a:sym typeface="Montserrat"/>
              </a:rPr>
              <a:t>19</a:t>
            </a:r>
            <a:endParaRPr b="1" sz="3700">
              <a:solidFill>
                <a:srgbClr val="000000"/>
              </a:solidFill>
              <a:latin typeface="Montserrat"/>
              <a:ea typeface="Montserrat"/>
              <a:cs typeface="Montserrat"/>
              <a:sym typeface="Montserrat"/>
            </a:endParaRPr>
          </a:p>
        </p:txBody>
      </p:sp>
      <p:sp>
        <p:nvSpPr>
          <p:cNvPr id="144" name="Google Shape;144;p16"/>
          <p:cNvSpPr txBox="1"/>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s" sz="2500">
                <a:solidFill>
                  <a:srgbClr val="595959"/>
                </a:solidFill>
                <a:latin typeface="Montserrat Medium"/>
                <a:ea typeface="Montserrat Medium"/>
                <a:cs typeface="Montserrat Medium"/>
                <a:sym typeface="Montserrat Medium"/>
              </a:rPr>
              <a:t>Vue 1</a:t>
            </a:r>
            <a:endParaRPr sz="2500">
              <a:solidFill>
                <a:srgbClr val="595959"/>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Reactividad en Vue</a:t>
            </a:r>
            <a:endParaRPr/>
          </a:p>
        </p:txBody>
      </p:sp>
      <p:sp>
        <p:nvSpPr>
          <p:cNvPr id="204" name="Google Shape;204;p25"/>
          <p:cNvSpPr txBox="1"/>
          <p:nvPr>
            <p:ph idx="1" type="body"/>
          </p:nvPr>
        </p:nvSpPr>
        <p:spPr>
          <a:xfrm>
            <a:off x="432025" y="1304875"/>
            <a:ext cx="82800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Una de las mejoras que trae la versión 3 de Vue es en el sistema reactivo.</a:t>
            </a:r>
            <a:endParaRPr/>
          </a:p>
          <a:p>
            <a:pPr indent="0" lvl="0" marL="0" rtl="0" algn="l">
              <a:spcBef>
                <a:spcPts val="1200"/>
              </a:spcBef>
              <a:spcAft>
                <a:spcPts val="0"/>
              </a:spcAft>
              <a:buNone/>
            </a:pPr>
            <a:r>
              <a:rPr b="1" lang="es"/>
              <a:t>¿Qué es reactividad?</a:t>
            </a:r>
            <a:r>
              <a:rPr lang="es"/>
              <a:t> Reactividad es cuando la vista de la aplicación cambia cuando los valores reactivos dentro de estas cambian su valor.</a:t>
            </a:r>
            <a:endParaRPr/>
          </a:p>
          <a:p>
            <a:pPr indent="0" lvl="0" marL="0" rtl="0" algn="l">
              <a:spcBef>
                <a:spcPts val="1200"/>
              </a:spcBef>
              <a:spcAft>
                <a:spcPts val="1200"/>
              </a:spcAft>
              <a:buNone/>
            </a:pPr>
            <a:r>
              <a:rPr b="1" lang="es"/>
              <a:t>Modelo de enlazado de datos: </a:t>
            </a:r>
            <a:r>
              <a:rPr lang="es"/>
              <a:t>es la forma a través de la cual JavaScript se conecta (enlaza, comunica) con Vue, permitiendo comunicar el documento HTML con JS.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6"/>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a:t>
            </a:r>
            <a:r>
              <a:rPr lang="es"/>
              <a:t>omponentes en Vue</a:t>
            </a:r>
            <a:endParaRPr/>
          </a:p>
        </p:txBody>
      </p:sp>
      <p:sp>
        <p:nvSpPr>
          <p:cNvPr id="210" name="Google Shape;210;p2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Los </a:t>
            </a:r>
            <a:r>
              <a:rPr b="1" lang="es"/>
              <a:t>componentes </a:t>
            </a:r>
            <a:r>
              <a:rPr lang="es"/>
              <a:t>son una de las características importantes de Vue.js que ayudan a crear elementos personalizados, que se pueden reutilizar en HTML.</a:t>
            </a:r>
            <a:endParaRPr/>
          </a:p>
          <a:p>
            <a:pPr indent="0" lvl="0" marL="0" rtl="0" algn="l">
              <a:spcBef>
                <a:spcPts val="1200"/>
              </a:spcBef>
              <a:spcAft>
                <a:spcPts val="0"/>
              </a:spcAft>
              <a:buNone/>
            </a:pPr>
            <a:r>
              <a:rPr lang="es"/>
              <a:t>Vue permite tomar una página web y dividirla en componentes cada uno con su HTML, CSS y JS necesario para generar esa parte de la página.</a:t>
            </a:r>
            <a:endParaRPr/>
          </a:p>
          <a:p>
            <a:pPr indent="0" lvl="0" marL="0" rtl="0" algn="l">
              <a:spcBef>
                <a:spcPts val="1200"/>
              </a:spcBef>
              <a:spcAft>
                <a:spcPts val="1200"/>
              </a:spcAft>
              <a:buNone/>
            </a:pPr>
            <a:r>
              <a:rPr lang="es"/>
              <a:t>De esta manera, hacemos una “intervención por partes”, por ejemplo para intervenir sobre el header y footer, que es siempre el mismo.</a:t>
            </a:r>
            <a:endParaRPr/>
          </a:p>
        </p:txBody>
      </p:sp>
      <p:sp>
        <p:nvSpPr>
          <p:cNvPr id="211" name="Google Shape;211;p2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2" name="Google Shape;212;p26"/>
          <p:cNvPicPr preferRelativeResize="0"/>
          <p:nvPr/>
        </p:nvPicPr>
        <p:blipFill>
          <a:blip r:embed="rId3">
            <a:alphaModFix/>
          </a:blip>
          <a:stretch>
            <a:fillRect/>
          </a:stretch>
        </p:blipFill>
        <p:spPr>
          <a:xfrm>
            <a:off x="4832401" y="1152476"/>
            <a:ext cx="3999900" cy="279086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Instalación</a:t>
            </a:r>
            <a:endParaRPr/>
          </a:p>
        </p:txBody>
      </p:sp>
      <p:sp>
        <p:nvSpPr>
          <p:cNvPr id="218" name="Google Shape;218;p27"/>
          <p:cNvSpPr txBox="1"/>
          <p:nvPr>
            <p:ph idx="1" type="body"/>
          </p:nvPr>
        </p:nvSpPr>
        <p:spPr>
          <a:xfrm>
            <a:off x="432025" y="1304875"/>
            <a:ext cx="82800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Hay muchas formas de instalar Vue.js. Algunas de las formas de cómo realizar la instalación se comentan a continuación.</a:t>
            </a:r>
            <a:endParaRPr/>
          </a:p>
        </p:txBody>
      </p:sp>
      <p:pic>
        <p:nvPicPr>
          <p:cNvPr id="219" name="Google Shape;219;p27"/>
          <p:cNvPicPr preferRelativeResize="0"/>
          <p:nvPr/>
        </p:nvPicPr>
        <p:blipFill>
          <a:blip r:embed="rId3">
            <a:alphaModFix/>
          </a:blip>
          <a:stretch>
            <a:fillRect/>
          </a:stretch>
        </p:blipFill>
        <p:spPr>
          <a:xfrm>
            <a:off x="2211601" y="2114950"/>
            <a:ext cx="4720799" cy="25079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320400" y="597300"/>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Comenzando con </a:t>
            </a:r>
            <a:r>
              <a:rPr lang="es"/>
              <a:t>VUE.js</a:t>
            </a:r>
            <a:endParaRPr/>
          </a:p>
        </p:txBody>
      </p:sp>
      <p:sp>
        <p:nvSpPr>
          <p:cNvPr id="225" name="Google Shape;225;p28"/>
          <p:cNvSpPr txBox="1"/>
          <p:nvPr>
            <p:ph idx="1" type="body"/>
          </p:nvPr>
        </p:nvSpPr>
        <p:spPr>
          <a:xfrm>
            <a:off x="432025" y="1304875"/>
            <a:ext cx="83829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650"/>
              <a:t>La forma más fácil de comenzar a usar Vue.js es crear un archivo index.html e incluir Vue desde el CDN de alguna de las siguientes formas:</a:t>
            </a:r>
            <a:endParaRPr sz="1650"/>
          </a:p>
        </p:txBody>
      </p:sp>
      <p:sp>
        <p:nvSpPr>
          <p:cNvPr id="226" name="Google Shape;226;p28"/>
          <p:cNvSpPr/>
          <p:nvPr/>
        </p:nvSpPr>
        <p:spPr>
          <a:xfrm>
            <a:off x="1033950" y="1996375"/>
            <a:ext cx="7076100" cy="290100"/>
          </a:xfrm>
          <a:prstGeom prst="rect">
            <a:avLst/>
          </a:prstGeom>
          <a:solidFill>
            <a:srgbClr val="23262E"/>
          </a:solidFill>
          <a:ln>
            <a:noFill/>
          </a:ln>
        </p:spPr>
        <p:txBody>
          <a:bodyPr anchorCtr="0" anchor="t" bIns="45700" lIns="91425" spcFirstLastPara="1" rIns="91425" wrap="square" tIns="45700">
            <a:noAutofit/>
          </a:bodyPr>
          <a:lstStyle/>
          <a:p>
            <a:pPr indent="0" lvl="0" marL="0" rtl="0" algn="l">
              <a:lnSpc>
                <a:spcPct val="135714"/>
              </a:lnSpc>
              <a:spcBef>
                <a:spcPts val="0"/>
              </a:spcBef>
              <a:spcAft>
                <a:spcPts val="0"/>
              </a:spcAft>
              <a:buSzPts val="1100"/>
              <a:buFont typeface="Arial"/>
              <a:buNone/>
            </a:pPr>
            <a:r>
              <a:rPr lang="es">
                <a:solidFill>
                  <a:srgbClr val="D5CED9"/>
                </a:solidFill>
                <a:highlight>
                  <a:srgbClr val="23262E"/>
                </a:highlight>
                <a:latin typeface="Consolas"/>
                <a:ea typeface="Consolas"/>
                <a:cs typeface="Consolas"/>
                <a:sym typeface="Consolas"/>
              </a:rPr>
              <a:t>&lt;</a:t>
            </a:r>
            <a:r>
              <a:rPr lang="es">
                <a:solidFill>
                  <a:srgbClr val="F92672"/>
                </a:solidFill>
                <a:highlight>
                  <a:srgbClr val="23262E"/>
                </a:highlight>
                <a:latin typeface="Consolas"/>
                <a:ea typeface="Consolas"/>
                <a:cs typeface="Consolas"/>
                <a:sym typeface="Consolas"/>
              </a:rPr>
              <a:t>script</a:t>
            </a:r>
            <a:r>
              <a:rPr lang="es">
                <a:solidFill>
                  <a:srgbClr val="D5CED9"/>
                </a:solidFill>
                <a:highlight>
                  <a:srgbClr val="23262E"/>
                </a:highlight>
                <a:latin typeface="Consolas"/>
                <a:ea typeface="Consolas"/>
                <a:cs typeface="Consolas"/>
                <a:sym typeface="Consolas"/>
              </a:rPr>
              <a:t> </a:t>
            </a:r>
            <a:r>
              <a:rPr lang="es">
                <a:solidFill>
                  <a:srgbClr val="FFE66D"/>
                </a:solidFill>
                <a:highlight>
                  <a:srgbClr val="23262E"/>
                </a:highlight>
                <a:latin typeface="Consolas"/>
                <a:ea typeface="Consolas"/>
                <a:cs typeface="Consolas"/>
                <a:sym typeface="Consolas"/>
              </a:rPr>
              <a:t>src</a:t>
            </a:r>
            <a:r>
              <a:rPr lang="es">
                <a:solidFill>
                  <a:srgbClr val="D5CED9"/>
                </a:solidFill>
                <a:highlight>
                  <a:srgbClr val="23262E"/>
                </a:highlight>
                <a:latin typeface="Consolas"/>
                <a:ea typeface="Consolas"/>
                <a:cs typeface="Consolas"/>
                <a:sym typeface="Consolas"/>
              </a:rPr>
              <a:t>=</a:t>
            </a:r>
            <a:r>
              <a:rPr lang="es">
                <a:solidFill>
                  <a:srgbClr val="96E072"/>
                </a:solidFill>
                <a:highlight>
                  <a:srgbClr val="23262E"/>
                </a:highlight>
                <a:latin typeface="Consolas"/>
                <a:ea typeface="Consolas"/>
                <a:cs typeface="Consolas"/>
                <a:sym typeface="Consolas"/>
              </a:rPr>
              <a:t>"https://unpkg.com/vue@3/dist/vue.global.js"</a:t>
            </a:r>
            <a:r>
              <a:rPr lang="es">
                <a:solidFill>
                  <a:srgbClr val="D5CED9"/>
                </a:solidFill>
                <a:highlight>
                  <a:srgbClr val="23262E"/>
                </a:highlight>
                <a:latin typeface="Consolas"/>
                <a:ea typeface="Consolas"/>
                <a:cs typeface="Consolas"/>
                <a:sym typeface="Consolas"/>
              </a:rPr>
              <a:t>&gt;&lt;/</a:t>
            </a:r>
            <a:r>
              <a:rPr lang="es">
                <a:solidFill>
                  <a:srgbClr val="F92672"/>
                </a:solidFill>
                <a:highlight>
                  <a:srgbClr val="23262E"/>
                </a:highlight>
                <a:latin typeface="Consolas"/>
                <a:ea typeface="Consolas"/>
                <a:cs typeface="Consolas"/>
                <a:sym typeface="Consolas"/>
              </a:rPr>
              <a:t>script</a:t>
            </a:r>
            <a:r>
              <a:rPr lang="es">
                <a:solidFill>
                  <a:srgbClr val="D5CED9"/>
                </a:solidFill>
                <a:highlight>
                  <a:srgbClr val="23262E"/>
                </a:highlight>
                <a:latin typeface="Consolas"/>
                <a:ea typeface="Consolas"/>
                <a:cs typeface="Consolas"/>
                <a:sym typeface="Consolas"/>
              </a:rPr>
              <a:t>&gt;</a:t>
            </a:r>
            <a:endParaRPr i="0" u="none" cap="none" strike="noStrike">
              <a:latin typeface="Consolas"/>
              <a:ea typeface="Consolas"/>
              <a:cs typeface="Consolas"/>
              <a:sym typeface="Consolas"/>
            </a:endParaRPr>
          </a:p>
        </p:txBody>
      </p:sp>
      <p:sp>
        <p:nvSpPr>
          <p:cNvPr id="227" name="Google Shape;227;p28"/>
          <p:cNvSpPr txBox="1"/>
          <p:nvPr>
            <p:ph idx="1" type="body"/>
          </p:nvPr>
        </p:nvSpPr>
        <p:spPr>
          <a:xfrm>
            <a:off x="432025" y="2778375"/>
            <a:ext cx="8382900" cy="962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650"/>
              <a:t>La referencia al CDN </a:t>
            </a:r>
            <a:r>
              <a:rPr b="1" lang="es" sz="1650"/>
              <a:t>debe ir al final del &lt;body&gt; </a:t>
            </a:r>
            <a:r>
              <a:rPr lang="es" sz="1650"/>
              <a:t>y antes de la referencia a nuestro archivo .js.</a:t>
            </a:r>
            <a:endParaRPr sz="1650"/>
          </a:p>
        </p:txBody>
      </p:sp>
      <p:sp>
        <p:nvSpPr>
          <p:cNvPr id="228" name="Google Shape;228;p28"/>
          <p:cNvSpPr/>
          <p:nvPr/>
        </p:nvSpPr>
        <p:spPr>
          <a:xfrm>
            <a:off x="514950" y="3457650"/>
            <a:ext cx="3049500" cy="1098600"/>
          </a:xfrm>
          <a:prstGeom prst="rect">
            <a:avLst/>
          </a:prstGeom>
          <a:solidFill>
            <a:srgbClr val="23262E"/>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s">
                <a:solidFill>
                  <a:srgbClr val="C74DED"/>
                </a:solidFill>
                <a:highlight>
                  <a:srgbClr val="23262E"/>
                </a:highlight>
                <a:latin typeface="Consolas"/>
                <a:ea typeface="Consolas"/>
                <a:cs typeface="Consolas"/>
                <a:sym typeface="Consolas"/>
              </a:rPr>
              <a:t>const</a:t>
            </a:r>
            <a:r>
              <a:rPr lang="es">
                <a:solidFill>
                  <a:srgbClr val="D5CED9"/>
                </a:solidFill>
                <a:highlight>
                  <a:srgbClr val="23262E"/>
                </a:highlight>
                <a:latin typeface="Consolas"/>
                <a:ea typeface="Consolas"/>
                <a:cs typeface="Consolas"/>
                <a:sym typeface="Consolas"/>
              </a:rPr>
              <a:t> { </a:t>
            </a:r>
            <a:r>
              <a:rPr lang="es">
                <a:solidFill>
                  <a:srgbClr val="00E8C6"/>
                </a:solidFill>
                <a:highlight>
                  <a:srgbClr val="23262E"/>
                </a:highlight>
                <a:latin typeface="Consolas"/>
                <a:ea typeface="Consolas"/>
                <a:cs typeface="Consolas"/>
                <a:sym typeface="Consolas"/>
              </a:rPr>
              <a:t>createApp</a:t>
            </a:r>
            <a:r>
              <a:rPr lang="es">
                <a:solidFill>
                  <a:srgbClr val="D5CED9"/>
                </a:solidFill>
                <a:highlight>
                  <a:srgbClr val="23262E"/>
                </a:highlight>
                <a:latin typeface="Consolas"/>
                <a:ea typeface="Consolas"/>
                <a:cs typeface="Consolas"/>
                <a:sym typeface="Consolas"/>
              </a:rPr>
              <a:t> } </a:t>
            </a:r>
            <a:r>
              <a:rPr lang="es">
                <a:solidFill>
                  <a:srgbClr val="EE5D43"/>
                </a:solidFill>
                <a:highlight>
                  <a:srgbClr val="23262E"/>
                </a:highlight>
                <a:latin typeface="Consolas"/>
                <a:ea typeface="Consolas"/>
                <a:cs typeface="Consolas"/>
                <a:sym typeface="Consolas"/>
              </a:rPr>
              <a:t>=</a:t>
            </a:r>
            <a:r>
              <a:rPr lang="es">
                <a:solidFill>
                  <a:srgbClr val="D5CED9"/>
                </a:solidFill>
                <a:highlight>
                  <a:srgbClr val="23262E"/>
                </a:highlight>
                <a:latin typeface="Consolas"/>
                <a:ea typeface="Consolas"/>
                <a:cs typeface="Consolas"/>
                <a:sym typeface="Consolas"/>
              </a:rPr>
              <a:t> </a:t>
            </a:r>
            <a:r>
              <a:rPr lang="es">
                <a:solidFill>
                  <a:srgbClr val="00E8C6"/>
                </a:solidFill>
                <a:highlight>
                  <a:srgbClr val="23262E"/>
                </a:highlight>
                <a:latin typeface="Consolas"/>
                <a:ea typeface="Consolas"/>
                <a:cs typeface="Consolas"/>
                <a:sym typeface="Consolas"/>
              </a:rPr>
              <a:t>Vue </a:t>
            </a:r>
            <a:endParaRPr>
              <a:solidFill>
                <a:srgbClr val="00E8C6"/>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a:solidFill>
                  <a:srgbClr val="FFE66D"/>
                </a:solidFill>
                <a:highlight>
                  <a:srgbClr val="23262E"/>
                </a:highlight>
                <a:latin typeface="Consolas"/>
                <a:ea typeface="Consolas"/>
                <a:cs typeface="Consolas"/>
                <a:sym typeface="Consolas"/>
              </a:rPr>
              <a:t>createApp</a:t>
            </a:r>
            <a:r>
              <a:rPr lang="es">
                <a:solidFill>
                  <a:srgbClr val="D5CED9"/>
                </a:solidFill>
                <a:highlight>
                  <a:srgbClr val="23262E"/>
                </a:highlight>
                <a:latin typeface="Consolas"/>
                <a:ea typeface="Consolas"/>
                <a:cs typeface="Consolas"/>
                <a:sym typeface="Consolas"/>
              </a:rPr>
              <a:t>({</a:t>
            </a:r>
            <a:endParaRPr>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SzPts val="1100"/>
              <a:buFont typeface="Arial"/>
              <a:buNone/>
            </a:pPr>
            <a:r>
              <a:t/>
            </a:r>
            <a:endParaRPr>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a:solidFill>
                  <a:srgbClr val="D5CED9"/>
                </a:solidFill>
                <a:highlight>
                  <a:srgbClr val="23262E"/>
                </a:highlight>
                <a:latin typeface="Consolas"/>
                <a:ea typeface="Consolas"/>
                <a:cs typeface="Consolas"/>
                <a:sym typeface="Consolas"/>
              </a:rPr>
              <a:t>}).</a:t>
            </a:r>
            <a:r>
              <a:rPr lang="es">
                <a:solidFill>
                  <a:srgbClr val="FFE66D"/>
                </a:solidFill>
                <a:highlight>
                  <a:srgbClr val="23262E"/>
                </a:highlight>
                <a:latin typeface="Consolas"/>
                <a:ea typeface="Consolas"/>
                <a:cs typeface="Consolas"/>
                <a:sym typeface="Consolas"/>
              </a:rPr>
              <a:t>mount</a:t>
            </a:r>
            <a:r>
              <a:rPr lang="es">
                <a:solidFill>
                  <a:srgbClr val="D5CED9"/>
                </a:solidFill>
                <a:highlight>
                  <a:srgbClr val="23262E"/>
                </a:highlight>
                <a:latin typeface="Consolas"/>
                <a:ea typeface="Consolas"/>
                <a:cs typeface="Consolas"/>
                <a:sym typeface="Consolas"/>
              </a:rPr>
              <a:t>(</a:t>
            </a:r>
            <a:r>
              <a:rPr lang="es">
                <a:solidFill>
                  <a:srgbClr val="96E072"/>
                </a:solidFill>
                <a:highlight>
                  <a:srgbClr val="23262E"/>
                </a:highlight>
                <a:latin typeface="Consolas"/>
                <a:ea typeface="Consolas"/>
                <a:cs typeface="Consolas"/>
                <a:sym typeface="Consolas"/>
              </a:rPr>
              <a:t>'#app'</a:t>
            </a:r>
            <a:r>
              <a:rPr lang="es">
                <a:solidFill>
                  <a:srgbClr val="D5CED9"/>
                </a:solidFill>
                <a:highlight>
                  <a:srgbClr val="23262E"/>
                </a:highlight>
                <a:latin typeface="Consolas"/>
                <a:ea typeface="Consolas"/>
                <a:cs typeface="Consolas"/>
                <a:sym typeface="Consolas"/>
              </a:rPr>
              <a:t>)</a:t>
            </a:r>
            <a:endParaRPr>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SzPts val="1100"/>
              <a:buFont typeface="Arial"/>
              <a:buNone/>
            </a:pPr>
            <a:r>
              <a:t/>
            </a:r>
            <a:endParaRPr>
              <a:solidFill>
                <a:srgbClr val="C74DED"/>
              </a:solidFill>
              <a:highlight>
                <a:srgbClr val="23262E"/>
              </a:highlight>
              <a:latin typeface="Consolas"/>
              <a:ea typeface="Consolas"/>
              <a:cs typeface="Consolas"/>
              <a:sym typeface="Consolas"/>
            </a:endParaRPr>
          </a:p>
          <a:p>
            <a:pPr indent="0" lvl="0" marL="0" rtl="0" algn="l">
              <a:lnSpc>
                <a:spcPct val="135714"/>
              </a:lnSpc>
              <a:spcBef>
                <a:spcPts val="0"/>
              </a:spcBef>
              <a:spcAft>
                <a:spcPts val="0"/>
              </a:spcAft>
              <a:buSzPts val="1100"/>
              <a:buFont typeface="Arial"/>
              <a:buNone/>
            </a:pPr>
            <a:r>
              <a:t/>
            </a:r>
            <a:endParaRPr i="0" u="none" cap="none" strike="noStrike">
              <a:latin typeface="Consolas"/>
              <a:ea typeface="Consolas"/>
              <a:cs typeface="Consolas"/>
              <a:sym typeface="Consolas"/>
            </a:endParaRPr>
          </a:p>
        </p:txBody>
      </p:sp>
      <p:sp>
        <p:nvSpPr>
          <p:cNvPr id="229" name="Google Shape;229;p28"/>
          <p:cNvSpPr txBox="1"/>
          <p:nvPr>
            <p:ph idx="1" type="body"/>
          </p:nvPr>
        </p:nvSpPr>
        <p:spPr>
          <a:xfrm>
            <a:off x="3763725" y="3502950"/>
            <a:ext cx="4946400" cy="10458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None/>
            </a:pPr>
            <a:r>
              <a:rPr i="1" lang="es" sz="1450"/>
              <a:t>Esta constante conecta VUE con HTML y tiene un objeto de tipo VUE. Dentro de las llaves habrá propiedades y valores.</a:t>
            </a:r>
            <a:endParaRPr i="1" sz="1450"/>
          </a:p>
        </p:txBody>
      </p:sp>
      <p:sp>
        <p:nvSpPr>
          <p:cNvPr id="230" name="Google Shape;230;p28"/>
          <p:cNvSpPr/>
          <p:nvPr/>
        </p:nvSpPr>
        <p:spPr>
          <a:xfrm>
            <a:off x="1033950" y="2426700"/>
            <a:ext cx="7076100" cy="290100"/>
          </a:xfrm>
          <a:prstGeom prst="rect">
            <a:avLst/>
          </a:prstGeom>
          <a:solidFill>
            <a:srgbClr val="23262E"/>
          </a:solidFill>
          <a:ln>
            <a:noFill/>
          </a:ln>
        </p:spPr>
        <p:txBody>
          <a:bodyPr anchorCtr="0" anchor="t" bIns="45700" lIns="91425" spcFirstLastPara="1" rIns="91425" wrap="square" tIns="45700">
            <a:noAutofit/>
          </a:bodyPr>
          <a:lstStyle/>
          <a:p>
            <a:pPr indent="0" lvl="0" marL="0" rtl="0" algn="l">
              <a:lnSpc>
                <a:spcPct val="135714"/>
              </a:lnSpc>
              <a:spcBef>
                <a:spcPts val="0"/>
              </a:spcBef>
              <a:spcAft>
                <a:spcPts val="0"/>
              </a:spcAft>
              <a:buSzPts val="1100"/>
              <a:buFont typeface="Arial"/>
              <a:buNone/>
            </a:pPr>
            <a:r>
              <a:rPr lang="es">
                <a:solidFill>
                  <a:srgbClr val="D5CED9"/>
                </a:solidFill>
                <a:highlight>
                  <a:srgbClr val="23262E"/>
                </a:highlight>
                <a:latin typeface="Consolas"/>
                <a:ea typeface="Consolas"/>
                <a:cs typeface="Consolas"/>
                <a:sym typeface="Consolas"/>
              </a:rPr>
              <a:t>&lt;</a:t>
            </a:r>
            <a:r>
              <a:rPr lang="es">
                <a:solidFill>
                  <a:srgbClr val="F92672"/>
                </a:solidFill>
                <a:highlight>
                  <a:srgbClr val="23262E"/>
                </a:highlight>
                <a:latin typeface="Consolas"/>
                <a:ea typeface="Consolas"/>
                <a:cs typeface="Consolas"/>
                <a:sym typeface="Consolas"/>
              </a:rPr>
              <a:t>script</a:t>
            </a:r>
            <a:r>
              <a:rPr lang="es">
                <a:solidFill>
                  <a:srgbClr val="D5CED9"/>
                </a:solidFill>
                <a:highlight>
                  <a:srgbClr val="23262E"/>
                </a:highlight>
                <a:latin typeface="Consolas"/>
                <a:ea typeface="Consolas"/>
                <a:cs typeface="Consolas"/>
                <a:sym typeface="Consolas"/>
              </a:rPr>
              <a:t> </a:t>
            </a:r>
            <a:r>
              <a:rPr lang="es">
                <a:solidFill>
                  <a:srgbClr val="FFE66D"/>
                </a:solidFill>
                <a:highlight>
                  <a:srgbClr val="23262E"/>
                </a:highlight>
                <a:latin typeface="Consolas"/>
                <a:ea typeface="Consolas"/>
                <a:cs typeface="Consolas"/>
                <a:sym typeface="Consolas"/>
              </a:rPr>
              <a:t>src</a:t>
            </a:r>
            <a:r>
              <a:rPr lang="es">
                <a:solidFill>
                  <a:srgbClr val="D5CED9"/>
                </a:solidFill>
                <a:highlight>
                  <a:srgbClr val="23262E"/>
                </a:highlight>
                <a:latin typeface="Consolas"/>
                <a:ea typeface="Consolas"/>
                <a:cs typeface="Consolas"/>
                <a:sym typeface="Consolas"/>
              </a:rPr>
              <a:t>=</a:t>
            </a:r>
            <a:r>
              <a:rPr lang="es">
                <a:solidFill>
                  <a:srgbClr val="96E072"/>
                </a:solidFill>
                <a:highlight>
                  <a:srgbClr val="23262E"/>
                </a:highlight>
                <a:latin typeface="Consolas"/>
                <a:ea typeface="Consolas"/>
                <a:cs typeface="Consolas"/>
                <a:sym typeface="Consolas"/>
              </a:rPr>
              <a:t>"</a:t>
            </a:r>
            <a:r>
              <a:rPr lang="es">
                <a:solidFill>
                  <a:srgbClr val="96E072"/>
                </a:solidFill>
                <a:highlight>
                  <a:srgbClr val="23262E"/>
                </a:highlight>
                <a:latin typeface="Consolas"/>
                <a:ea typeface="Consolas"/>
                <a:cs typeface="Consolas"/>
                <a:sym typeface="Consolas"/>
              </a:rPr>
              <a:t>https://unpkg.com/vue@3</a:t>
            </a:r>
            <a:r>
              <a:rPr lang="es">
                <a:solidFill>
                  <a:srgbClr val="96E072"/>
                </a:solidFill>
                <a:highlight>
                  <a:srgbClr val="23262E"/>
                </a:highlight>
                <a:latin typeface="Consolas"/>
                <a:ea typeface="Consolas"/>
                <a:cs typeface="Consolas"/>
                <a:sym typeface="Consolas"/>
              </a:rPr>
              <a:t>"</a:t>
            </a:r>
            <a:r>
              <a:rPr lang="es">
                <a:solidFill>
                  <a:srgbClr val="D5CED9"/>
                </a:solidFill>
                <a:highlight>
                  <a:srgbClr val="23262E"/>
                </a:highlight>
                <a:latin typeface="Consolas"/>
                <a:ea typeface="Consolas"/>
                <a:cs typeface="Consolas"/>
                <a:sym typeface="Consolas"/>
              </a:rPr>
              <a:t>&gt;&lt;/</a:t>
            </a:r>
            <a:r>
              <a:rPr lang="es">
                <a:solidFill>
                  <a:srgbClr val="F92672"/>
                </a:solidFill>
                <a:highlight>
                  <a:srgbClr val="23262E"/>
                </a:highlight>
                <a:latin typeface="Consolas"/>
                <a:ea typeface="Consolas"/>
                <a:cs typeface="Consolas"/>
                <a:sym typeface="Consolas"/>
              </a:rPr>
              <a:t>script</a:t>
            </a:r>
            <a:r>
              <a:rPr lang="es">
                <a:solidFill>
                  <a:srgbClr val="D5CED9"/>
                </a:solidFill>
                <a:highlight>
                  <a:srgbClr val="23262E"/>
                </a:highlight>
                <a:latin typeface="Consolas"/>
                <a:ea typeface="Consolas"/>
                <a:cs typeface="Consolas"/>
                <a:sym typeface="Consolas"/>
              </a:rPr>
              <a:t>&gt;</a:t>
            </a:r>
            <a:endParaRPr i="0" u="none" cap="none" strike="noStrike">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9"/>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Hola mundo con VUE.js</a:t>
            </a:r>
            <a:endParaRPr/>
          </a:p>
        </p:txBody>
      </p:sp>
      <p:sp>
        <p:nvSpPr>
          <p:cNvPr id="236" name="Google Shape;236;p29"/>
          <p:cNvSpPr/>
          <p:nvPr/>
        </p:nvSpPr>
        <p:spPr>
          <a:xfrm>
            <a:off x="465025" y="2060325"/>
            <a:ext cx="4074000" cy="1687500"/>
          </a:xfrm>
          <a:prstGeom prst="rect">
            <a:avLst/>
          </a:prstGeom>
          <a:solidFill>
            <a:srgbClr val="23262E"/>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&lt;</a:t>
            </a:r>
            <a:r>
              <a:rPr lang="es" sz="1050">
                <a:solidFill>
                  <a:srgbClr val="F92672"/>
                </a:solidFill>
                <a:highlight>
                  <a:srgbClr val="23262E"/>
                </a:highlight>
                <a:latin typeface="Consolas"/>
                <a:ea typeface="Consolas"/>
                <a:cs typeface="Consolas"/>
                <a:sym typeface="Consolas"/>
              </a:rPr>
              <a:t>body</a:t>
            </a:r>
            <a:r>
              <a:rPr lang="es" sz="1050">
                <a:solidFill>
                  <a:srgbClr val="D5CED9"/>
                </a:solidFill>
                <a:highlight>
                  <a:srgbClr val="23262E"/>
                </a:highlight>
                <a:latin typeface="Consolas"/>
                <a:ea typeface="Consolas"/>
                <a:cs typeface="Consolas"/>
                <a:sym typeface="Consolas"/>
              </a:rPr>
              <a:t>&gt;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&lt;</a:t>
            </a:r>
            <a:r>
              <a:rPr lang="es" sz="1050">
                <a:solidFill>
                  <a:srgbClr val="F92672"/>
                </a:solidFill>
                <a:highlight>
                  <a:srgbClr val="23262E"/>
                </a:highlight>
                <a:latin typeface="Consolas"/>
                <a:ea typeface="Consolas"/>
                <a:cs typeface="Consolas"/>
                <a:sym typeface="Consolas"/>
              </a:rPr>
              <a:t>div</a:t>
            </a:r>
            <a:r>
              <a:rPr lang="es" sz="1050">
                <a:solidFill>
                  <a:srgbClr val="D5CED9"/>
                </a:solidFill>
                <a:highlight>
                  <a:srgbClr val="23262E"/>
                </a:highlight>
                <a:latin typeface="Consolas"/>
                <a:ea typeface="Consolas"/>
                <a:cs typeface="Consolas"/>
                <a:sym typeface="Consolas"/>
              </a:rPr>
              <a:t> </a:t>
            </a:r>
            <a:r>
              <a:rPr lang="es" sz="1050">
                <a:solidFill>
                  <a:srgbClr val="FFE66D"/>
                </a:solidFill>
                <a:highlight>
                  <a:srgbClr val="23262E"/>
                </a:highlight>
                <a:latin typeface="Consolas"/>
                <a:ea typeface="Consolas"/>
                <a:cs typeface="Consolas"/>
                <a:sym typeface="Consolas"/>
              </a:rPr>
              <a:t>id</a:t>
            </a:r>
            <a:r>
              <a:rPr lang="es" sz="1050">
                <a:solidFill>
                  <a:srgbClr val="D5CED9"/>
                </a:solidFill>
                <a:highlight>
                  <a:srgbClr val="23262E"/>
                </a:highlight>
                <a:latin typeface="Consolas"/>
                <a:ea typeface="Consolas"/>
                <a:cs typeface="Consolas"/>
                <a:sym typeface="Consolas"/>
              </a:rPr>
              <a:t>=</a:t>
            </a:r>
            <a:r>
              <a:rPr lang="es" sz="1050">
                <a:solidFill>
                  <a:srgbClr val="96E072"/>
                </a:solidFill>
                <a:highlight>
                  <a:srgbClr val="23262E"/>
                </a:highlight>
                <a:latin typeface="Consolas"/>
                <a:ea typeface="Consolas"/>
                <a:cs typeface="Consolas"/>
                <a:sym typeface="Consolas"/>
              </a:rPr>
              <a:t>"app"</a:t>
            </a:r>
            <a:r>
              <a:rPr lang="es" sz="1050">
                <a:solidFill>
                  <a:srgbClr val="D5CED9"/>
                </a:solidFill>
                <a:highlight>
                  <a:srgbClr val="23262E"/>
                </a:highlight>
                <a:latin typeface="Consolas"/>
                <a:ea typeface="Consolas"/>
                <a:cs typeface="Consolas"/>
                <a:sym typeface="Consolas"/>
              </a:rPr>
              <a:t>&gt;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&lt;</a:t>
            </a:r>
            <a:r>
              <a:rPr lang="es" sz="1050">
                <a:solidFill>
                  <a:srgbClr val="F92672"/>
                </a:solidFill>
                <a:highlight>
                  <a:srgbClr val="23262E"/>
                </a:highlight>
                <a:latin typeface="Consolas"/>
                <a:ea typeface="Consolas"/>
                <a:cs typeface="Consolas"/>
                <a:sym typeface="Consolas"/>
              </a:rPr>
              <a:t>p</a:t>
            </a:r>
            <a:r>
              <a:rPr lang="es" sz="1050">
                <a:solidFill>
                  <a:srgbClr val="D5CED9"/>
                </a:solidFill>
                <a:highlight>
                  <a:srgbClr val="23262E"/>
                </a:highlight>
                <a:latin typeface="Consolas"/>
                <a:ea typeface="Consolas"/>
                <a:cs typeface="Consolas"/>
                <a:sym typeface="Consolas"/>
              </a:rPr>
              <a:t>&gt; {{mensaje}} &lt;/</a:t>
            </a:r>
            <a:r>
              <a:rPr lang="es" sz="1050">
                <a:solidFill>
                  <a:srgbClr val="F92672"/>
                </a:solidFill>
                <a:highlight>
                  <a:srgbClr val="23262E"/>
                </a:highlight>
                <a:latin typeface="Consolas"/>
                <a:ea typeface="Consolas"/>
                <a:cs typeface="Consolas"/>
                <a:sym typeface="Consolas"/>
              </a:rPr>
              <a:t>p</a:t>
            </a:r>
            <a:r>
              <a:rPr lang="es" sz="1050">
                <a:solidFill>
                  <a:srgbClr val="D5CED9"/>
                </a:solidFill>
                <a:highlight>
                  <a:srgbClr val="23262E"/>
                </a:highlight>
                <a:latin typeface="Consolas"/>
                <a:ea typeface="Consolas"/>
                <a:cs typeface="Consolas"/>
                <a:sym typeface="Consolas"/>
              </a:rPr>
              <a:t>&gt;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&lt;</a:t>
            </a:r>
            <a:r>
              <a:rPr lang="es" sz="1050">
                <a:solidFill>
                  <a:srgbClr val="F92672"/>
                </a:solidFill>
                <a:highlight>
                  <a:srgbClr val="23262E"/>
                </a:highlight>
                <a:latin typeface="Consolas"/>
                <a:ea typeface="Consolas"/>
                <a:cs typeface="Consolas"/>
                <a:sym typeface="Consolas"/>
              </a:rPr>
              <a:t>p</a:t>
            </a:r>
            <a:r>
              <a:rPr lang="es" sz="1050">
                <a:solidFill>
                  <a:srgbClr val="D5CED9"/>
                </a:solidFill>
                <a:highlight>
                  <a:srgbClr val="23262E"/>
                </a:highlight>
                <a:latin typeface="Consolas"/>
                <a:ea typeface="Consolas"/>
                <a:cs typeface="Consolas"/>
                <a:sym typeface="Consolas"/>
              </a:rPr>
              <a:t>&gt;Aprendiendo VUE en {{curso}}&lt;/</a:t>
            </a:r>
            <a:r>
              <a:rPr lang="es" sz="1050">
                <a:solidFill>
                  <a:srgbClr val="F92672"/>
                </a:solidFill>
                <a:highlight>
                  <a:srgbClr val="23262E"/>
                </a:highlight>
                <a:latin typeface="Consolas"/>
                <a:ea typeface="Consolas"/>
                <a:cs typeface="Consolas"/>
                <a:sym typeface="Consolas"/>
              </a:rPr>
              <a:t>p</a:t>
            </a:r>
            <a:r>
              <a:rPr lang="es" sz="1050">
                <a:solidFill>
                  <a:srgbClr val="D5CED9"/>
                </a:solidFill>
                <a:highlight>
                  <a:srgbClr val="23262E"/>
                </a:highlight>
                <a:latin typeface="Consolas"/>
                <a:ea typeface="Consolas"/>
                <a:cs typeface="Consolas"/>
                <a:sym typeface="Consolas"/>
              </a:rPr>
              <a:t>&gt;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&lt;/</a:t>
            </a:r>
            <a:r>
              <a:rPr lang="es" sz="1050">
                <a:solidFill>
                  <a:srgbClr val="F92672"/>
                </a:solidFill>
                <a:highlight>
                  <a:srgbClr val="23262E"/>
                </a:highlight>
                <a:latin typeface="Consolas"/>
                <a:ea typeface="Consolas"/>
                <a:cs typeface="Consolas"/>
                <a:sym typeface="Consolas"/>
              </a:rPr>
              <a:t>div</a:t>
            </a:r>
            <a:r>
              <a:rPr lang="es" sz="1050">
                <a:solidFill>
                  <a:srgbClr val="D5CED9"/>
                </a:solidFill>
                <a:highlight>
                  <a:srgbClr val="23262E"/>
                </a:highlight>
                <a:latin typeface="Consolas"/>
                <a:ea typeface="Consolas"/>
                <a:cs typeface="Consolas"/>
                <a:sym typeface="Consolas"/>
              </a:rPr>
              <a:t>&gt;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&lt;</a:t>
            </a:r>
            <a:r>
              <a:rPr lang="es" sz="1050">
                <a:solidFill>
                  <a:srgbClr val="F92672"/>
                </a:solidFill>
                <a:highlight>
                  <a:srgbClr val="23262E"/>
                </a:highlight>
                <a:latin typeface="Consolas"/>
                <a:ea typeface="Consolas"/>
                <a:cs typeface="Consolas"/>
                <a:sym typeface="Consolas"/>
              </a:rPr>
              <a:t>script</a:t>
            </a:r>
            <a:r>
              <a:rPr lang="es" sz="1050">
                <a:solidFill>
                  <a:srgbClr val="D5CED9"/>
                </a:solidFill>
                <a:highlight>
                  <a:srgbClr val="23262E"/>
                </a:highlight>
                <a:latin typeface="Consolas"/>
                <a:ea typeface="Consolas"/>
                <a:cs typeface="Consolas"/>
                <a:sym typeface="Consolas"/>
              </a:rPr>
              <a:t> </a:t>
            </a:r>
            <a:r>
              <a:rPr lang="es" sz="1050">
                <a:solidFill>
                  <a:srgbClr val="FFE66D"/>
                </a:solidFill>
                <a:highlight>
                  <a:srgbClr val="23262E"/>
                </a:highlight>
                <a:latin typeface="Consolas"/>
                <a:ea typeface="Consolas"/>
                <a:cs typeface="Consolas"/>
                <a:sym typeface="Consolas"/>
              </a:rPr>
              <a:t>src</a:t>
            </a:r>
            <a:r>
              <a:rPr lang="es" sz="1050">
                <a:solidFill>
                  <a:srgbClr val="D5CED9"/>
                </a:solidFill>
                <a:highlight>
                  <a:srgbClr val="23262E"/>
                </a:highlight>
                <a:latin typeface="Consolas"/>
                <a:ea typeface="Consolas"/>
                <a:cs typeface="Consolas"/>
                <a:sym typeface="Consolas"/>
              </a:rPr>
              <a:t>=</a:t>
            </a:r>
            <a:r>
              <a:rPr lang="es" sz="1050">
                <a:solidFill>
                  <a:srgbClr val="96E072"/>
                </a:solidFill>
                <a:highlight>
                  <a:srgbClr val="23262E"/>
                </a:highlight>
                <a:latin typeface="Consolas"/>
                <a:ea typeface="Consolas"/>
                <a:cs typeface="Consolas"/>
                <a:sym typeface="Consolas"/>
              </a:rPr>
              <a:t>"https://unpkg.com/vue@3/dist/vue.global.js"</a:t>
            </a:r>
            <a:r>
              <a:rPr lang="es" sz="1050">
                <a:solidFill>
                  <a:srgbClr val="D5CED9"/>
                </a:solidFill>
                <a:highlight>
                  <a:srgbClr val="23262E"/>
                </a:highlight>
                <a:latin typeface="Consolas"/>
                <a:ea typeface="Consolas"/>
                <a:cs typeface="Consolas"/>
                <a:sym typeface="Consolas"/>
              </a:rPr>
              <a:t>&gt;&lt;/</a:t>
            </a:r>
            <a:r>
              <a:rPr lang="es" sz="1050">
                <a:solidFill>
                  <a:srgbClr val="F92672"/>
                </a:solidFill>
                <a:highlight>
                  <a:srgbClr val="23262E"/>
                </a:highlight>
                <a:latin typeface="Consolas"/>
                <a:ea typeface="Consolas"/>
                <a:cs typeface="Consolas"/>
                <a:sym typeface="Consolas"/>
              </a:rPr>
              <a:t>script</a:t>
            </a:r>
            <a:r>
              <a:rPr lang="es" sz="1050">
                <a:solidFill>
                  <a:srgbClr val="D5CED9"/>
                </a:solidFill>
                <a:highlight>
                  <a:srgbClr val="23262E"/>
                </a:highlight>
                <a:latin typeface="Consolas"/>
                <a:ea typeface="Consolas"/>
                <a:cs typeface="Consolas"/>
                <a:sym typeface="Consolas"/>
              </a:rPr>
              <a:t>&gt;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&lt;</a:t>
            </a:r>
            <a:r>
              <a:rPr lang="es" sz="1050">
                <a:solidFill>
                  <a:srgbClr val="F92672"/>
                </a:solidFill>
                <a:highlight>
                  <a:srgbClr val="23262E"/>
                </a:highlight>
                <a:latin typeface="Consolas"/>
                <a:ea typeface="Consolas"/>
                <a:cs typeface="Consolas"/>
                <a:sym typeface="Consolas"/>
              </a:rPr>
              <a:t>script</a:t>
            </a:r>
            <a:r>
              <a:rPr lang="es" sz="1050">
                <a:solidFill>
                  <a:srgbClr val="D5CED9"/>
                </a:solidFill>
                <a:highlight>
                  <a:srgbClr val="23262E"/>
                </a:highlight>
                <a:latin typeface="Consolas"/>
                <a:ea typeface="Consolas"/>
                <a:cs typeface="Consolas"/>
                <a:sym typeface="Consolas"/>
              </a:rPr>
              <a:t> </a:t>
            </a:r>
            <a:r>
              <a:rPr lang="es" sz="1050">
                <a:solidFill>
                  <a:srgbClr val="FFE66D"/>
                </a:solidFill>
                <a:highlight>
                  <a:srgbClr val="23262E"/>
                </a:highlight>
                <a:latin typeface="Consolas"/>
                <a:ea typeface="Consolas"/>
                <a:cs typeface="Consolas"/>
                <a:sym typeface="Consolas"/>
              </a:rPr>
              <a:t>src</a:t>
            </a:r>
            <a:r>
              <a:rPr lang="es" sz="1050">
                <a:solidFill>
                  <a:srgbClr val="D5CED9"/>
                </a:solidFill>
                <a:highlight>
                  <a:srgbClr val="23262E"/>
                </a:highlight>
                <a:latin typeface="Consolas"/>
                <a:ea typeface="Consolas"/>
                <a:cs typeface="Consolas"/>
                <a:sym typeface="Consolas"/>
              </a:rPr>
              <a:t>=</a:t>
            </a:r>
            <a:r>
              <a:rPr lang="es" sz="1050">
                <a:solidFill>
                  <a:srgbClr val="96E072"/>
                </a:solidFill>
                <a:highlight>
                  <a:srgbClr val="23262E"/>
                </a:highlight>
                <a:latin typeface="Consolas"/>
                <a:ea typeface="Consolas"/>
                <a:cs typeface="Consolas"/>
                <a:sym typeface="Consolas"/>
              </a:rPr>
              <a:t>"intro-vue.js"</a:t>
            </a:r>
            <a:r>
              <a:rPr lang="es" sz="1050">
                <a:solidFill>
                  <a:srgbClr val="D5CED9"/>
                </a:solidFill>
                <a:highlight>
                  <a:srgbClr val="23262E"/>
                </a:highlight>
                <a:latin typeface="Consolas"/>
                <a:ea typeface="Consolas"/>
                <a:cs typeface="Consolas"/>
                <a:sym typeface="Consolas"/>
              </a:rPr>
              <a:t>&gt;&lt;/</a:t>
            </a:r>
            <a:r>
              <a:rPr lang="es" sz="1050">
                <a:solidFill>
                  <a:srgbClr val="F92672"/>
                </a:solidFill>
                <a:highlight>
                  <a:srgbClr val="23262E"/>
                </a:highlight>
                <a:latin typeface="Consolas"/>
                <a:ea typeface="Consolas"/>
                <a:cs typeface="Consolas"/>
                <a:sym typeface="Consolas"/>
              </a:rPr>
              <a:t>script</a:t>
            </a:r>
            <a:r>
              <a:rPr lang="es" sz="1050">
                <a:solidFill>
                  <a:srgbClr val="D5CED9"/>
                </a:solidFill>
                <a:highlight>
                  <a:srgbClr val="23262E"/>
                </a:highlight>
                <a:latin typeface="Consolas"/>
                <a:ea typeface="Consolas"/>
                <a:cs typeface="Consolas"/>
                <a:sym typeface="Consolas"/>
              </a:rPr>
              <a:t>&gt;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&lt;/</a:t>
            </a:r>
            <a:r>
              <a:rPr lang="es" sz="1050">
                <a:solidFill>
                  <a:srgbClr val="F92672"/>
                </a:solidFill>
                <a:highlight>
                  <a:srgbClr val="23262E"/>
                </a:highlight>
                <a:latin typeface="Consolas"/>
                <a:ea typeface="Consolas"/>
                <a:cs typeface="Consolas"/>
                <a:sym typeface="Consolas"/>
              </a:rPr>
              <a:t>body</a:t>
            </a:r>
            <a:r>
              <a:rPr lang="es" sz="1050">
                <a:solidFill>
                  <a:srgbClr val="D5CED9"/>
                </a:solidFill>
                <a:highlight>
                  <a:srgbClr val="23262E"/>
                </a:highlight>
                <a:latin typeface="Consolas"/>
                <a:ea typeface="Consolas"/>
                <a:cs typeface="Consolas"/>
                <a:sym typeface="Consolas"/>
              </a:rPr>
              <a:t>&gt;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200">
              <a:solidFill>
                <a:srgbClr val="D5CED9"/>
              </a:solidFill>
              <a:highlight>
                <a:srgbClr val="23262E"/>
              </a:highlight>
              <a:latin typeface="Consolas"/>
              <a:ea typeface="Consolas"/>
              <a:cs typeface="Consolas"/>
              <a:sym typeface="Consolas"/>
            </a:endParaRPr>
          </a:p>
        </p:txBody>
      </p:sp>
      <p:sp>
        <p:nvSpPr>
          <p:cNvPr id="237" name="Google Shape;237;p29"/>
          <p:cNvSpPr/>
          <p:nvPr/>
        </p:nvSpPr>
        <p:spPr>
          <a:xfrm>
            <a:off x="4638025" y="2060325"/>
            <a:ext cx="4074000" cy="1572000"/>
          </a:xfrm>
          <a:prstGeom prst="rect">
            <a:avLst/>
          </a:prstGeom>
          <a:solidFill>
            <a:srgbClr val="23262E"/>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C74DED"/>
                </a:solidFill>
                <a:highlight>
                  <a:srgbClr val="23262E"/>
                </a:highlight>
                <a:latin typeface="Consolas"/>
                <a:ea typeface="Consolas"/>
                <a:cs typeface="Consolas"/>
                <a:sym typeface="Consolas"/>
              </a:rPr>
              <a:t>const</a:t>
            </a:r>
            <a:r>
              <a:rPr lang="es" sz="1050">
                <a:solidFill>
                  <a:srgbClr val="D5CED9"/>
                </a:solidFill>
                <a:highlight>
                  <a:srgbClr val="23262E"/>
                </a:highlight>
                <a:latin typeface="Consolas"/>
                <a:ea typeface="Consolas"/>
                <a:cs typeface="Consolas"/>
                <a:sym typeface="Consolas"/>
              </a:rPr>
              <a:t> { </a:t>
            </a:r>
            <a:r>
              <a:rPr lang="es" sz="1050">
                <a:solidFill>
                  <a:srgbClr val="00E8C6"/>
                </a:solidFill>
                <a:highlight>
                  <a:srgbClr val="23262E"/>
                </a:highlight>
                <a:latin typeface="Consolas"/>
                <a:ea typeface="Consolas"/>
                <a:cs typeface="Consolas"/>
                <a:sym typeface="Consolas"/>
              </a:rPr>
              <a:t>createApp</a:t>
            </a:r>
            <a:r>
              <a:rPr lang="es" sz="1050">
                <a:solidFill>
                  <a:srgbClr val="D5CED9"/>
                </a:solidFill>
                <a:highlight>
                  <a:srgbClr val="23262E"/>
                </a:highlight>
                <a:latin typeface="Consolas"/>
                <a:ea typeface="Consolas"/>
                <a:cs typeface="Consolas"/>
                <a:sym typeface="Consolas"/>
              </a:rPr>
              <a:t> } </a:t>
            </a:r>
            <a:r>
              <a:rPr lang="es" sz="1050">
                <a:solidFill>
                  <a:srgbClr val="EE5D43"/>
                </a:solidFill>
                <a:highlight>
                  <a:srgbClr val="23262E"/>
                </a:highlight>
                <a:latin typeface="Consolas"/>
                <a:ea typeface="Consolas"/>
                <a:cs typeface="Consolas"/>
                <a:sym typeface="Consolas"/>
              </a:rPr>
              <a:t>=</a:t>
            </a:r>
            <a:r>
              <a:rPr lang="es" sz="1050">
                <a:solidFill>
                  <a:srgbClr val="D5CED9"/>
                </a:solidFill>
                <a:highlight>
                  <a:srgbClr val="23262E"/>
                </a:highlight>
                <a:latin typeface="Consolas"/>
                <a:ea typeface="Consolas"/>
                <a:cs typeface="Consolas"/>
                <a:sym typeface="Consolas"/>
              </a:rPr>
              <a:t> </a:t>
            </a:r>
            <a:r>
              <a:rPr lang="es" sz="1050">
                <a:solidFill>
                  <a:srgbClr val="00E8C6"/>
                </a:solidFill>
                <a:highlight>
                  <a:srgbClr val="23262E"/>
                </a:highlight>
                <a:latin typeface="Consolas"/>
                <a:ea typeface="Consolas"/>
                <a:cs typeface="Consolas"/>
                <a:sym typeface="Consolas"/>
              </a:rPr>
              <a:t>Vue</a:t>
            </a:r>
            <a:endParaRPr sz="1050">
              <a:solidFill>
                <a:srgbClr val="00E8C6"/>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FFE66D"/>
                </a:solidFill>
                <a:highlight>
                  <a:srgbClr val="23262E"/>
                </a:highlight>
                <a:latin typeface="Consolas"/>
                <a:ea typeface="Consolas"/>
                <a:cs typeface="Consolas"/>
                <a:sym typeface="Consolas"/>
              </a:rPr>
              <a:t>createApp</a:t>
            </a:r>
            <a:r>
              <a:rPr lang="es" sz="1050">
                <a:solidFill>
                  <a:srgbClr val="D5CED9"/>
                </a:solidFill>
                <a:highlight>
                  <a:srgbClr val="23262E"/>
                </a:highlight>
                <a:latin typeface="Consolas"/>
                <a:ea typeface="Consolas"/>
                <a:cs typeface="Consolas"/>
                <a:sym typeface="Consolas"/>
              </a:rPr>
              <a: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a:t>
            </a:r>
            <a:r>
              <a:rPr lang="es" sz="1050">
                <a:solidFill>
                  <a:srgbClr val="FFE66D"/>
                </a:solidFill>
                <a:highlight>
                  <a:srgbClr val="23262E"/>
                </a:highlight>
                <a:latin typeface="Consolas"/>
                <a:ea typeface="Consolas"/>
                <a:cs typeface="Consolas"/>
                <a:sym typeface="Consolas"/>
              </a:rPr>
              <a:t>data</a:t>
            </a:r>
            <a:r>
              <a:rPr lang="es" sz="1050">
                <a:solidFill>
                  <a:srgbClr val="D5CED9"/>
                </a:solidFill>
                <a:highlight>
                  <a:srgbClr val="23262E"/>
                </a:highlight>
                <a:latin typeface="Consolas"/>
                <a:ea typeface="Consolas"/>
                <a:cs typeface="Consolas"/>
                <a:sym typeface="Consolas"/>
              </a:rPr>
              <a:t>() {</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a:t>
            </a:r>
            <a:r>
              <a:rPr lang="es" sz="1050">
                <a:solidFill>
                  <a:srgbClr val="C74DED"/>
                </a:solidFill>
                <a:highlight>
                  <a:srgbClr val="23262E"/>
                </a:highlight>
                <a:latin typeface="Consolas"/>
                <a:ea typeface="Consolas"/>
                <a:cs typeface="Consolas"/>
                <a:sym typeface="Consolas"/>
              </a:rPr>
              <a:t>return</a:t>
            </a:r>
            <a:r>
              <a:rPr lang="es" sz="1050">
                <a:solidFill>
                  <a:srgbClr val="D5CED9"/>
                </a:solidFill>
                <a:highlight>
                  <a:srgbClr val="23262E"/>
                </a:highlight>
                <a:latin typeface="Consolas"/>
                <a:ea typeface="Consolas"/>
                <a:cs typeface="Consolas"/>
                <a:sym typeface="Consolas"/>
              </a:rPr>
              <a:t> {</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mensaje: </a:t>
            </a:r>
            <a:r>
              <a:rPr lang="es" sz="1050">
                <a:solidFill>
                  <a:srgbClr val="96E072"/>
                </a:solidFill>
                <a:highlight>
                  <a:srgbClr val="23262E"/>
                </a:highlight>
                <a:latin typeface="Consolas"/>
                <a:ea typeface="Consolas"/>
                <a:cs typeface="Consolas"/>
                <a:sym typeface="Consolas"/>
              </a:rPr>
              <a:t>'Hola Mundo con Vue!'</a:t>
            </a:r>
            <a:r>
              <a:rPr lang="es" sz="1050">
                <a:solidFill>
                  <a:srgbClr val="D5CED9"/>
                </a:solidFill>
                <a:highlight>
                  <a:srgbClr val="23262E"/>
                </a:highlight>
                <a:latin typeface="Consolas"/>
                <a:ea typeface="Consolas"/>
                <a:cs typeface="Consolas"/>
                <a:sym typeface="Consolas"/>
              </a:rPr>
              <a: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curso: </a:t>
            </a:r>
            <a:r>
              <a:rPr lang="es" sz="1050">
                <a:solidFill>
                  <a:srgbClr val="96E072"/>
                </a:solidFill>
                <a:highlight>
                  <a:srgbClr val="23262E"/>
                </a:highlight>
                <a:latin typeface="Consolas"/>
                <a:ea typeface="Consolas"/>
                <a:cs typeface="Consolas"/>
                <a:sym typeface="Consolas"/>
              </a:rPr>
              <a:t>'Codo a Codo'</a:t>
            </a:r>
            <a:endParaRPr sz="1050">
              <a:solidFill>
                <a:srgbClr val="96E072"/>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a:t>
            </a:r>
            <a:r>
              <a:rPr lang="es" sz="1050">
                <a:solidFill>
                  <a:srgbClr val="FFE66D"/>
                </a:solidFill>
                <a:highlight>
                  <a:srgbClr val="23262E"/>
                </a:highlight>
                <a:latin typeface="Consolas"/>
                <a:ea typeface="Consolas"/>
                <a:cs typeface="Consolas"/>
                <a:sym typeface="Consolas"/>
              </a:rPr>
              <a:t>mount</a:t>
            </a:r>
            <a:r>
              <a:rPr lang="es" sz="1050">
                <a:solidFill>
                  <a:srgbClr val="D5CED9"/>
                </a:solidFill>
                <a:highlight>
                  <a:srgbClr val="23262E"/>
                </a:highlight>
                <a:latin typeface="Consolas"/>
                <a:ea typeface="Consolas"/>
                <a:cs typeface="Consolas"/>
                <a:sym typeface="Consolas"/>
              </a:rPr>
              <a:t>(</a:t>
            </a:r>
            <a:r>
              <a:rPr lang="es" sz="1050">
                <a:solidFill>
                  <a:srgbClr val="96E072"/>
                </a:solidFill>
                <a:highlight>
                  <a:srgbClr val="23262E"/>
                </a:highlight>
                <a:latin typeface="Consolas"/>
                <a:ea typeface="Consolas"/>
                <a:cs typeface="Consolas"/>
                <a:sym typeface="Consolas"/>
              </a:rPr>
              <a:t>'#app'</a:t>
            </a:r>
            <a:r>
              <a:rPr lang="es" sz="1050">
                <a:solidFill>
                  <a:srgbClr val="D5CED9"/>
                </a:solidFill>
                <a:highlight>
                  <a:srgbClr val="23262E"/>
                </a:highlight>
                <a:latin typeface="Consolas"/>
                <a:ea typeface="Consolas"/>
                <a:cs typeface="Consolas"/>
                <a:sym typeface="Consolas"/>
              </a:rPr>
              <a:t>)</a:t>
            </a:r>
            <a:endParaRPr sz="1200">
              <a:solidFill>
                <a:srgbClr val="D5CED9"/>
              </a:solidFill>
              <a:highlight>
                <a:srgbClr val="23262E"/>
              </a:highlight>
              <a:latin typeface="Consolas"/>
              <a:ea typeface="Consolas"/>
              <a:cs typeface="Consolas"/>
              <a:sym typeface="Consolas"/>
            </a:endParaRPr>
          </a:p>
        </p:txBody>
      </p:sp>
      <p:sp>
        <p:nvSpPr>
          <p:cNvPr id="238" name="Google Shape;238;p29"/>
          <p:cNvSpPr txBox="1"/>
          <p:nvPr>
            <p:ph idx="1" type="body"/>
          </p:nvPr>
        </p:nvSpPr>
        <p:spPr>
          <a:xfrm>
            <a:off x="432000" y="1304875"/>
            <a:ext cx="82800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650"/>
              <a:t>En nuestro primer caso, tendremos en el documento HTML un elemento div con un ID que va a conectar con mi archivo JS:</a:t>
            </a:r>
            <a:endParaRPr sz="1650"/>
          </a:p>
        </p:txBody>
      </p:sp>
      <p:pic>
        <p:nvPicPr>
          <p:cNvPr id="239" name="Google Shape;239;p29"/>
          <p:cNvPicPr preferRelativeResize="0"/>
          <p:nvPr/>
        </p:nvPicPr>
        <p:blipFill>
          <a:blip r:embed="rId3">
            <a:alphaModFix/>
          </a:blip>
          <a:stretch>
            <a:fillRect/>
          </a:stretch>
        </p:blipFill>
        <p:spPr>
          <a:xfrm>
            <a:off x="6118900" y="3841624"/>
            <a:ext cx="2669324" cy="6590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sp>
        <p:nvSpPr>
          <p:cNvPr id="240" name="Google Shape;240;p29"/>
          <p:cNvSpPr/>
          <p:nvPr/>
        </p:nvSpPr>
        <p:spPr>
          <a:xfrm>
            <a:off x="393875" y="2374825"/>
            <a:ext cx="5233850" cy="1482800"/>
          </a:xfrm>
          <a:custGeom>
            <a:rect b="b" l="l" r="r" t="t"/>
            <a:pathLst>
              <a:path extrusionOk="0" h="59312" w="209354">
                <a:moveTo>
                  <a:pt x="17145" y="0"/>
                </a:moveTo>
                <a:lnTo>
                  <a:pt x="0" y="0"/>
                </a:lnTo>
                <a:lnTo>
                  <a:pt x="0" y="59312"/>
                </a:lnTo>
                <a:lnTo>
                  <a:pt x="209354" y="59173"/>
                </a:lnTo>
                <a:lnTo>
                  <a:pt x="208891" y="47704"/>
                </a:lnTo>
              </a:path>
            </a:pathLst>
          </a:custGeom>
          <a:noFill/>
          <a:ln cap="flat" cmpd="sng" w="28575">
            <a:solidFill>
              <a:srgbClr val="F39C12"/>
            </a:solidFill>
            <a:prstDash val="solid"/>
            <a:round/>
            <a:headEnd len="med" w="med" type="triangle"/>
            <a:tailEnd len="med" w="med" type="triangle"/>
          </a:ln>
        </p:spPr>
      </p:sp>
      <p:sp>
        <p:nvSpPr>
          <p:cNvPr id="241" name="Google Shape;241;p29"/>
          <p:cNvSpPr/>
          <p:nvPr/>
        </p:nvSpPr>
        <p:spPr>
          <a:xfrm>
            <a:off x="2734275" y="2533500"/>
            <a:ext cx="2772525" cy="305950"/>
          </a:xfrm>
          <a:custGeom>
            <a:rect b="b" l="l" r="r" t="t"/>
            <a:pathLst>
              <a:path extrusionOk="0" h="12238" w="110901">
                <a:moveTo>
                  <a:pt x="0" y="0"/>
                </a:moveTo>
                <a:lnTo>
                  <a:pt x="68835" y="0"/>
                </a:lnTo>
                <a:lnTo>
                  <a:pt x="68835" y="12238"/>
                </a:lnTo>
                <a:lnTo>
                  <a:pt x="110901" y="12238"/>
                </a:lnTo>
              </a:path>
            </a:pathLst>
          </a:custGeom>
          <a:noFill/>
          <a:ln cap="flat" cmpd="sng" w="19050">
            <a:solidFill>
              <a:srgbClr val="F8C823"/>
            </a:solidFill>
            <a:prstDash val="solid"/>
            <a:round/>
            <a:headEnd len="med" w="med" type="triangle"/>
            <a:tailEnd len="med" w="med" type="triangle"/>
          </a:ln>
        </p:spPr>
      </p:sp>
      <p:sp>
        <p:nvSpPr>
          <p:cNvPr id="242" name="Google Shape;242;p29"/>
          <p:cNvSpPr/>
          <p:nvPr/>
        </p:nvSpPr>
        <p:spPr>
          <a:xfrm>
            <a:off x="3707750" y="2693350"/>
            <a:ext cx="1799100" cy="309325"/>
          </a:xfrm>
          <a:custGeom>
            <a:rect b="b" l="l" r="r" t="t"/>
            <a:pathLst>
              <a:path extrusionOk="0" h="12373" w="71964">
                <a:moveTo>
                  <a:pt x="0" y="0"/>
                </a:moveTo>
                <a:lnTo>
                  <a:pt x="18347" y="49"/>
                </a:lnTo>
                <a:lnTo>
                  <a:pt x="18567" y="12373"/>
                </a:lnTo>
                <a:lnTo>
                  <a:pt x="71964" y="12238"/>
                </a:lnTo>
              </a:path>
            </a:pathLst>
          </a:custGeom>
          <a:noFill/>
          <a:ln cap="flat" cmpd="sng" w="19050">
            <a:solidFill>
              <a:srgbClr val="F8C823"/>
            </a:solidFill>
            <a:prstDash val="solid"/>
            <a:round/>
            <a:headEnd len="med" w="med" type="triangle"/>
            <a:tailEnd len="med" w="med" type="triangle"/>
          </a:ln>
        </p:spPr>
      </p:sp>
      <p:sp>
        <p:nvSpPr>
          <p:cNvPr id="243" name="Google Shape;243;p29"/>
          <p:cNvSpPr txBox="1"/>
          <p:nvPr>
            <p:ph idx="1" type="body"/>
          </p:nvPr>
        </p:nvSpPr>
        <p:spPr>
          <a:xfrm>
            <a:off x="432000" y="3853350"/>
            <a:ext cx="5169600" cy="835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s" sz="1350"/>
              <a:t>La conexión desde JS con mi documento HTML a través de VUE se llama </a:t>
            </a:r>
            <a:r>
              <a:rPr b="1" i="1" lang="es" sz="1350"/>
              <a:t>renderización declarativa</a:t>
            </a:r>
            <a:r>
              <a:rPr lang="es" sz="1350"/>
              <a:t> (enlazamos el contenido de HTML </a:t>
            </a:r>
            <a:r>
              <a:rPr lang="es" sz="1350"/>
              <a:t>a través de </a:t>
            </a:r>
            <a:r>
              <a:rPr b="1" lang="es" sz="1350"/>
              <a:t>Vue</a:t>
            </a:r>
            <a:r>
              <a:rPr lang="es" sz="1350"/>
              <a:t>.</a:t>
            </a:r>
            <a:endParaRPr sz="135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0"/>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740"/>
              <a:buFont typeface="Arial"/>
              <a:buNone/>
            </a:pPr>
            <a:r>
              <a:rPr lang="es"/>
              <a:t>Hola mundo con VUE.js</a:t>
            </a:r>
            <a:endParaRPr/>
          </a:p>
        </p:txBody>
      </p:sp>
      <p:sp>
        <p:nvSpPr>
          <p:cNvPr id="249" name="Google Shape;249;p30"/>
          <p:cNvSpPr/>
          <p:nvPr/>
        </p:nvSpPr>
        <p:spPr>
          <a:xfrm>
            <a:off x="2535000" y="2658325"/>
            <a:ext cx="4074000" cy="1820700"/>
          </a:xfrm>
          <a:prstGeom prst="rect">
            <a:avLst/>
          </a:prstGeom>
          <a:solidFill>
            <a:srgbClr val="23262E"/>
          </a:solid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s" sz="1250">
                <a:solidFill>
                  <a:srgbClr val="C74DED"/>
                </a:solidFill>
                <a:highlight>
                  <a:srgbClr val="23262E"/>
                </a:highlight>
                <a:latin typeface="Consolas"/>
                <a:ea typeface="Consolas"/>
                <a:cs typeface="Consolas"/>
                <a:sym typeface="Consolas"/>
              </a:rPr>
              <a:t>const</a:t>
            </a:r>
            <a:r>
              <a:rPr lang="es" sz="1250">
                <a:solidFill>
                  <a:srgbClr val="D5CED9"/>
                </a:solidFill>
                <a:highlight>
                  <a:srgbClr val="23262E"/>
                </a:highlight>
                <a:latin typeface="Consolas"/>
                <a:ea typeface="Consolas"/>
                <a:cs typeface="Consolas"/>
                <a:sym typeface="Consolas"/>
              </a:rPr>
              <a:t> { </a:t>
            </a:r>
            <a:r>
              <a:rPr lang="es" sz="1250">
                <a:solidFill>
                  <a:srgbClr val="00E8C6"/>
                </a:solidFill>
                <a:highlight>
                  <a:srgbClr val="23262E"/>
                </a:highlight>
                <a:latin typeface="Consolas"/>
                <a:ea typeface="Consolas"/>
                <a:cs typeface="Consolas"/>
                <a:sym typeface="Consolas"/>
              </a:rPr>
              <a:t>createApp</a:t>
            </a:r>
            <a:r>
              <a:rPr lang="es" sz="1250">
                <a:solidFill>
                  <a:srgbClr val="D5CED9"/>
                </a:solidFill>
                <a:highlight>
                  <a:srgbClr val="23262E"/>
                </a:highlight>
                <a:latin typeface="Consolas"/>
                <a:ea typeface="Consolas"/>
                <a:cs typeface="Consolas"/>
                <a:sym typeface="Consolas"/>
              </a:rPr>
              <a:t> } </a:t>
            </a:r>
            <a:r>
              <a:rPr lang="es" sz="1250">
                <a:solidFill>
                  <a:srgbClr val="EE5D43"/>
                </a:solidFill>
                <a:highlight>
                  <a:srgbClr val="23262E"/>
                </a:highlight>
                <a:latin typeface="Consolas"/>
                <a:ea typeface="Consolas"/>
                <a:cs typeface="Consolas"/>
                <a:sym typeface="Consolas"/>
              </a:rPr>
              <a:t>=</a:t>
            </a:r>
            <a:r>
              <a:rPr lang="es" sz="1250">
                <a:solidFill>
                  <a:srgbClr val="D5CED9"/>
                </a:solidFill>
                <a:highlight>
                  <a:srgbClr val="23262E"/>
                </a:highlight>
                <a:latin typeface="Consolas"/>
                <a:ea typeface="Consolas"/>
                <a:cs typeface="Consolas"/>
                <a:sym typeface="Consolas"/>
              </a:rPr>
              <a:t> </a:t>
            </a:r>
            <a:r>
              <a:rPr lang="es" sz="1250">
                <a:solidFill>
                  <a:srgbClr val="00E8C6"/>
                </a:solidFill>
                <a:highlight>
                  <a:srgbClr val="23262E"/>
                </a:highlight>
                <a:latin typeface="Consolas"/>
                <a:ea typeface="Consolas"/>
                <a:cs typeface="Consolas"/>
                <a:sym typeface="Consolas"/>
              </a:rPr>
              <a:t>Vue</a:t>
            </a:r>
            <a:endParaRPr sz="1250">
              <a:solidFill>
                <a:srgbClr val="00E8C6"/>
              </a:solidFill>
              <a:highlight>
                <a:srgbClr val="23262E"/>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 sz="1250">
                <a:solidFill>
                  <a:srgbClr val="FFE66D"/>
                </a:solidFill>
                <a:highlight>
                  <a:srgbClr val="23262E"/>
                </a:highlight>
                <a:latin typeface="Consolas"/>
                <a:ea typeface="Consolas"/>
                <a:cs typeface="Consolas"/>
                <a:sym typeface="Consolas"/>
              </a:rPr>
              <a:t>createApp</a:t>
            </a:r>
            <a:r>
              <a:rPr lang="es" sz="1250">
                <a:solidFill>
                  <a:srgbClr val="D5CED9"/>
                </a:solidFill>
                <a:highlight>
                  <a:srgbClr val="23262E"/>
                </a:highlight>
                <a:latin typeface="Consolas"/>
                <a:ea typeface="Consolas"/>
                <a:cs typeface="Consolas"/>
                <a:sym typeface="Consolas"/>
              </a:rPr>
              <a:t>({</a:t>
            </a:r>
            <a:endParaRPr sz="1250">
              <a:solidFill>
                <a:srgbClr val="D5CED9"/>
              </a:solidFill>
              <a:highlight>
                <a:srgbClr val="23262E"/>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 sz="1250">
                <a:solidFill>
                  <a:srgbClr val="D5CED9"/>
                </a:solidFill>
                <a:highlight>
                  <a:srgbClr val="23262E"/>
                </a:highlight>
                <a:latin typeface="Consolas"/>
                <a:ea typeface="Consolas"/>
                <a:cs typeface="Consolas"/>
                <a:sym typeface="Consolas"/>
              </a:rPr>
              <a:t>    </a:t>
            </a:r>
            <a:r>
              <a:rPr lang="es" sz="1250">
                <a:solidFill>
                  <a:srgbClr val="FFE66D"/>
                </a:solidFill>
                <a:highlight>
                  <a:srgbClr val="23262E"/>
                </a:highlight>
                <a:latin typeface="Consolas"/>
                <a:ea typeface="Consolas"/>
                <a:cs typeface="Consolas"/>
                <a:sym typeface="Consolas"/>
              </a:rPr>
              <a:t>data</a:t>
            </a:r>
            <a:r>
              <a:rPr lang="es" sz="1250">
                <a:solidFill>
                  <a:srgbClr val="D5CED9"/>
                </a:solidFill>
                <a:highlight>
                  <a:srgbClr val="23262E"/>
                </a:highlight>
                <a:latin typeface="Consolas"/>
                <a:ea typeface="Consolas"/>
                <a:cs typeface="Consolas"/>
                <a:sym typeface="Consolas"/>
              </a:rPr>
              <a:t>() {</a:t>
            </a:r>
            <a:endParaRPr sz="1250">
              <a:solidFill>
                <a:srgbClr val="D5CED9"/>
              </a:solidFill>
              <a:highlight>
                <a:srgbClr val="23262E"/>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 sz="1250">
                <a:solidFill>
                  <a:srgbClr val="D5CED9"/>
                </a:solidFill>
                <a:highlight>
                  <a:srgbClr val="23262E"/>
                </a:highlight>
                <a:latin typeface="Consolas"/>
                <a:ea typeface="Consolas"/>
                <a:cs typeface="Consolas"/>
                <a:sym typeface="Consolas"/>
              </a:rPr>
              <a:t>        </a:t>
            </a:r>
            <a:r>
              <a:rPr lang="es" sz="1250">
                <a:solidFill>
                  <a:srgbClr val="C74DED"/>
                </a:solidFill>
                <a:highlight>
                  <a:srgbClr val="23262E"/>
                </a:highlight>
                <a:latin typeface="Consolas"/>
                <a:ea typeface="Consolas"/>
                <a:cs typeface="Consolas"/>
                <a:sym typeface="Consolas"/>
              </a:rPr>
              <a:t>return</a:t>
            </a:r>
            <a:r>
              <a:rPr lang="es" sz="1250">
                <a:solidFill>
                  <a:srgbClr val="D5CED9"/>
                </a:solidFill>
                <a:highlight>
                  <a:srgbClr val="23262E"/>
                </a:highlight>
                <a:latin typeface="Consolas"/>
                <a:ea typeface="Consolas"/>
                <a:cs typeface="Consolas"/>
                <a:sym typeface="Consolas"/>
              </a:rPr>
              <a:t> {</a:t>
            </a:r>
            <a:endParaRPr sz="1250">
              <a:solidFill>
                <a:srgbClr val="D5CED9"/>
              </a:solidFill>
              <a:highlight>
                <a:srgbClr val="23262E"/>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 sz="1250">
                <a:solidFill>
                  <a:srgbClr val="D5CED9"/>
                </a:solidFill>
                <a:highlight>
                  <a:srgbClr val="23262E"/>
                </a:highlight>
                <a:latin typeface="Consolas"/>
                <a:ea typeface="Consolas"/>
                <a:cs typeface="Consolas"/>
                <a:sym typeface="Consolas"/>
              </a:rPr>
              <a:t>            mensaje: </a:t>
            </a:r>
            <a:r>
              <a:rPr lang="es" sz="1250">
                <a:solidFill>
                  <a:srgbClr val="96E072"/>
                </a:solidFill>
                <a:highlight>
                  <a:srgbClr val="23262E"/>
                </a:highlight>
                <a:latin typeface="Consolas"/>
                <a:ea typeface="Consolas"/>
                <a:cs typeface="Consolas"/>
                <a:sym typeface="Consolas"/>
              </a:rPr>
              <a:t>'Hola Mundo con Vue!'</a:t>
            </a:r>
            <a:r>
              <a:rPr lang="es" sz="1250">
                <a:solidFill>
                  <a:srgbClr val="D5CED9"/>
                </a:solidFill>
                <a:highlight>
                  <a:srgbClr val="23262E"/>
                </a:highlight>
                <a:latin typeface="Consolas"/>
                <a:ea typeface="Consolas"/>
                <a:cs typeface="Consolas"/>
                <a:sym typeface="Consolas"/>
              </a:rPr>
              <a:t>,</a:t>
            </a:r>
            <a:endParaRPr sz="1250">
              <a:solidFill>
                <a:srgbClr val="D5CED9"/>
              </a:solidFill>
              <a:highlight>
                <a:srgbClr val="23262E"/>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 sz="1250">
                <a:solidFill>
                  <a:srgbClr val="D5CED9"/>
                </a:solidFill>
                <a:highlight>
                  <a:srgbClr val="23262E"/>
                </a:highlight>
                <a:latin typeface="Consolas"/>
                <a:ea typeface="Consolas"/>
                <a:cs typeface="Consolas"/>
                <a:sym typeface="Consolas"/>
              </a:rPr>
              <a:t>            curso: </a:t>
            </a:r>
            <a:r>
              <a:rPr lang="es" sz="1250">
                <a:solidFill>
                  <a:srgbClr val="96E072"/>
                </a:solidFill>
                <a:highlight>
                  <a:srgbClr val="23262E"/>
                </a:highlight>
                <a:latin typeface="Consolas"/>
                <a:ea typeface="Consolas"/>
                <a:cs typeface="Consolas"/>
                <a:sym typeface="Consolas"/>
              </a:rPr>
              <a:t>'Codo a Codo'</a:t>
            </a:r>
            <a:endParaRPr sz="1250">
              <a:solidFill>
                <a:srgbClr val="96E072"/>
              </a:solidFill>
              <a:highlight>
                <a:srgbClr val="23262E"/>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 sz="1250">
                <a:solidFill>
                  <a:srgbClr val="D5CED9"/>
                </a:solidFill>
                <a:highlight>
                  <a:srgbClr val="23262E"/>
                </a:highlight>
                <a:latin typeface="Consolas"/>
                <a:ea typeface="Consolas"/>
                <a:cs typeface="Consolas"/>
                <a:sym typeface="Consolas"/>
              </a:rPr>
              <a:t>        }</a:t>
            </a:r>
            <a:endParaRPr sz="1250">
              <a:solidFill>
                <a:srgbClr val="D5CED9"/>
              </a:solidFill>
              <a:highlight>
                <a:srgbClr val="23262E"/>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 sz="1250">
                <a:solidFill>
                  <a:srgbClr val="D5CED9"/>
                </a:solidFill>
                <a:highlight>
                  <a:srgbClr val="23262E"/>
                </a:highlight>
                <a:latin typeface="Consolas"/>
                <a:ea typeface="Consolas"/>
                <a:cs typeface="Consolas"/>
                <a:sym typeface="Consolas"/>
              </a:rPr>
              <a:t>    }</a:t>
            </a:r>
            <a:endParaRPr sz="1250">
              <a:solidFill>
                <a:srgbClr val="D5CED9"/>
              </a:solidFill>
              <a:highlight>
                <a:srgbClr val="23262E"/>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 sz="1250">
                <a:solidFill>
                  <a:srgbClr val="D5CED9"/>
                </a:solidFill>
                <a:highlight>
                  <a:srgbClr val="23262E"/>
                </a:highlight>
                <a:latin typeface="Consolas"/>
                <a:ea typeface="Consolas"/>
                <a:cs typeface="Consolas"/>
                <a:sym typeface="Consolas"/>
              </a:rPr>
              <a:t>}).</a:t>
            </a:r>
            <a:r>
              <a:rPr lang="es" sz="1250">
                <a:solidFill>
                  <a:srgbClr val="FFE66D"/>
                </a:solidFill>
                <a:highlight>
                  <a:srgbClr val="23262E"/>
                </a:highlight>
                <a:latin typeface="Consolas"/>
                <a:ea typeface="Consolas"/>
                <a:cs typeface="Consolas"/>
                <a:sym typeface="Consolas"/>
              </a:rPr>
              <a:t>mount</a:t>
            </a:r>
            <a:r>
              <a:rPr lang="es" sz="1250">
                <a:solidFill>
                  <a:srgbClr val="D5CED9"/>
                </a:solidFill>
                <a:highlight>
                  <a:srgbClr val="23262E"/>
                </a:highlight>
                <a:latin typeface="Consolas"/>
                <a:ea typeface="Consolas"/>
                <a:cs typeface="Consolas"/>
                <a:sym typeface="Consolas"/>
              </a:rPr>
              <a:t>(</a:t>
            </a:r>
            <a:r>
              <a:rPr lang="es" sz="1250">
                <a:solidFill>
                  <a:srgbClr val="96E072"/>
                </a:solidFill>
                <a:highlight>
                  <a:srgbClr val="23262E"/>
                </a:highlight>
                <a:latin typeface="Consolas"/>
                <a:ea typeface="Consolas"/>
                <a:cs typeface="Consolas"/>
                <a:sym typeface="Consolas"/>
              </a:rPr>
              <a:t>'#app'</a:t>
            </a:r>
            <a:r>
              <a:rPr lang="es" sz="1250">
                <a:solidFill>
                  <a:srgbClr val="D5CED9"/>
                </a:solidFill>
                <a:highlight>
                  <a:srgbClr val="23262E"/>
                </a:highlight>
                <a:latin typeface="Consolas"/>
                <a:ea typeface="Consolas"/>
                <a:cs typeface="Consolas"/>
                <a:sym typeface="Consolas"/>
              </a:rPr>
              <a:t>)</a:t>
            </a:r>
            <a:endParaRPr>
              <a:solidFill>
                <a:srgbClr val="D5CED9"/>
              </a:solidFill>
              <a:highlight>
                <a:srgbClr val="23262E"/>
              </a:highlight>
              <a:latin typeface="Consolas"/>
              <a:ea typeface="Consolas"/>
              <a:cs typeface="Consolas"/>
              <a:sym typeface="Consolas"/>
            </a:endParaRPr>
          </a:p>
        </p:txBody>
      </p:sp>
      <p:sp>
        <p:nvSpPr>
          <p:cNvPr id="250" name="Google Shape;250;p30"/>
          <p:cNvSpPr txBox="1"/>
          <p:nvPr>
            <p:ph idx="1" type="body"/>
          </p:nvPr>
        </p:nvSpPr>
        <p:spPr>
          <a:xfrm>
            <a:off x="432000" y="1304875"/>
            <a:ext cx="82800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 sz="1650"/>
              <a:t>{ createApp } = Vue</a:t>
            </a:r>
            <a:r>
              <a:rPr lang="es" sz="1650"/>
              <a:t> crea un objeto de tipo VUE que en su interior tiene una función </a:t>
            </a:r>
            <a:r>
              <a:rPr b="1" lang="es" sz="1650"/>
              <a:t>data()</a:t>
            </a:r>
            <a:r>
              <a:rPr lang="es" sz="1650"/>
              <a:t> que retorna datos (pares, propiedad: valor). A este objeto lo “montamos” (mount) dentro del #app creado en HTML. De esta manera accedemos a los datos creados dentro del objeto VUE.</a:t>
            </a:r>
            <a:endParaRPr sz="165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1"/>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Renderización declarativa (interpolación)</a:t>
            </a:r>
            <a:endParaRPr/>
          </a:p>
        </p:txBody>
      </p:sp>
      <p:sp>
        <p:nvSpPr>
          <p:cNvPr id="256" name="Google Shape;256;p31"/>
          <p:cNvSpPr txBox="1"/>
          <p:nvPr>
            <p:ph idx="1" type="body"/>
          </p:nvPr>
        </p:nvSpPr>
        <p:spPr>
          <a:xfrm>
            <a:off x="432025" y="1304875"/>
            <a:ext cx="8280000" cy="331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sz="1650"/>
              <a:t>Permite insertar texto en el documento HTML, valores, propiedades o atributos. VUE utiliza las </a:t>
            </a:r>
            <a:r>
              <a:rPr b="1" lang="es" sz="1650"/>
              <a:t>llaves dobles </a:t>
            </a:r>
            <a:r>
              <a:rPr lang="es" sz="1650"/>
              <a:t>para encerrar el dato que se quiere mostrar </a:t>
            </a:r>
            <a:r>
              <a:rPr b="1" lang="es" sz="1650"/>
              <a:t>{{  }}</a:t>
            </a:r>
            <a:r>
              <a:rPr lang="es" sz="1650"/>
              <a:t>, es similar a Template String de JS, que lo hace con </a:t>
            </a:r>
            <a:r>
              <a:rPr b="1" lang="es" sz="1650"/>
              <a:t>${ }:</a:t>
            </a:r>
            <a:endParaRPr b="1" sz="1650"/>
          </a:p>
          <a:p>
            <a:pPr indent="0" lvl="0" marL="0" rtl="0" algn="ctr">
              <a:spcBef>
                <a:spcPts val="1200"/>
              </a:spcBef>
              <a:spcAft>
                <a:spcPts val="0"/>
              </a:spcAft>
              <a:buNone/>
            </a:pPr>
            <a:r>
              <a:rPr lang="es" sz="1650"/>
              <a:t>{{ mensaje }}</a:t>
            </a:r>
            <a:endParaRPr sz="1650"/>
          </a:p>
          <a:p>
            <a:pPr indent="0" lvl="0" marL="0" rtl="0" algn="l">
              <a:spcBef>
                <a:spcPts val="1200"/>
              </a:spcBef>
              <a:spcAft>
                <a:spcPts val="0"/>
              </a:spcAft>
              <a:buNone/>
            </a:pPr>
            <a:r>
              <a:rPr lang="es" sz="1650"/>
              <a:t>Con el uso de la doble llave </a:t>
            </a:r>
            <a:r>
              <a:rPr b="1" lang="es" sz="1650"/>
              <a:t>se vinculan los datos con el DOM</a:t>
            </a:r>
            <a:r>
              <a:rPr lang="es" sz="1650"/>
              <a:t>, reaccionando a esos nuevos valores. Al cambiar esa réplica del DOM (DOM virtual) lo vemos reflejados en el DOM, ya que el framework al detectar un cambio lo actualiza.</a:t>
            </a:r>
            <a:endParaRPr sz="1650"/>
          </a:p>
          <a:p>
            <a:pPr indent="0" lvl="0" marL="0" rtl="0" algn="l">
              <a:spcBef>
                <a:spcPts val="1200"/>
              </a:spcBef>
              <a:spcAft>
                <a:spcPts val="1200"/>
              </a:spcAft>
              <a:buNone/>
            </a:pPr>
            <a:r>
              <a:rPr lang="es" sz="1650"/>
              <a:t>De esta manera, </a:t>
            </a:r>
            <a:r>
              <a:rPr b="1" lang="es" sz="1650"/>
              <a:t>los datos y el DOM ahora están vinculados</a:t>
            </a:r>
            <a:r>
              <a:rPr lang="es" sz="1650"/>
              <a:t>, y </a:t>
            </a:r>
            <a:r>
              <a:rPr b="1" lang="es" sz="1650"/>
              <a:t>todo es reactivo</a:t>
            </a:r>
            <a:r>
              <a:rPr lang="es" sz="1650"/>
              <a:t> (sólo se modifica ante los cambios). Si cambia el valor de la propiedad en el objeto VUE debería ver que se ha </a:t>
            </a:r>
            <a:r>
              <a:rPr b="1" lang="es" sz="1650"/>
              <a:t>renderizado </a:t>
            </a:r>
            <a:r>
              <a:rPr lang="es" sz="1650"/>
              <a:t>con el nuevo valor que se acaba de ingresar.</a:t>
            </a:r>
            <a:endParaRPr sz="165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2"/>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Directivas</a:t>
            </a:r>
            <a:endParaRPr/>
          </a:p>
        </p:txBody>
      </p:sp>
      <p:sp>
        <p:nvSpPr>
          <p:cNvPr id="262" name="Google Shape;262;p32"/>
          <p:cNvSpPr txBox="1"/>
          <p:nvPr>
            <p:ph idx="1" type="body"/>
          </p:nvPr>
        </p:nvSpPr>
        <p:spPr>
          <a:xfrm>
            <a:off x="432025" y="1304875"/>
            <a:ext cx="83829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650"/>
              <a:t>Una </a:t>
            </a:r>
            <a:r>
              <a:rPr b="1" lang="es" sz="1650"/>
              <a:t>directiva </a:t>
            </a:r>
            <a:r>
              <a:rPr lang="es" sz="1650"/>
              <a:t>es el término usado para referirse a algunos atributos especiales que le indican a Vue.js que debe realizar ciertos cambios en un elemento del DOM, cada vez que la expresión asociada con dicha directiva cambie.</a:t>
            </a:r>
            <a:endParaRPr sz="1650"/>
          </a:p>
          <a:p>
            <a:pPr indent="0" lvl="0" marL="0" rtl="0" algn="l">
              <a:spcBef>
                <a:spcPts val="1200"/>
              </a:spcBef>
              <a:spcAft>
                <a:spcPts val="0"/>
              </a:spcAft>
              <a:buNone/>
            </a:pPr>
            <a:r>
              <a:rPr lang="es" sz="1650"/>
              <a:t>Vue utiliza </a:t>
            </a:r>
            <a:r>
              <a:rPr b="1" lang="es" sz="1650"/>
              <a:t>directivas </a:t>
            </a:r>
            <a:r>
              <a:rPr lang="es" sz="1650"/>
              <a:t>para aplicar un comportamiento especial al DOM. Las directivas permiten enlazar VUE con el documento HTML pero con los </a:t>
            </a:r>
            <a:r>
              <a:rPr b="1" lang="es" sz="1650"/>
              <a:t>atributos</a:t>
            </a:r>
            <a:r>
              <a:rPr lang="es" sz="1650"/>
              <a:t> de las etiquetas, no solo con el contenido.</a:t>
            </a:r>
            <a:endParaRPr sz="1650"/>
          </a:p>
          <a:p>
            <a:pPr indent="0" lvl="0" marL="0" rtl="0" algn="l">
              <a:spcBef>
                <a:spcPts val="1200"/>
              </a:spcBef>
              <a:spcAft>
                <a:spcPts val="1200"/>
              </a:spcAft>
              <a:buNone/>
            </a:pPr>
            <a:r>
              <a:rPr lang="es" sz="1650"/>
              <a:t>Tienen el prefijo </a:t>
            </a:r>
            <a:r>
              <a:rPr b="1" lang="es" sz="1650"/>
              <a:t>v-</a:t>
            </a:r>
            <a:r>
              <a:rPr lang="es" sz="1650"/>
              <a:t> para indicar que son atributos especiales proporcionados por </a:t>
            </a:r>
            <a:r>
              <a:rPr b="1" lang="es" sz="1650"/>
              <a:t>Vue</a:t>
            </a:r>
            <a:r>
              <a:rPr lang="es" sz="1650"/>
              <a:t>.</a:t>
            </a:r>
            <a:endParaRPr sz="165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3"/>
          <p:cNvSpPr txBox="1"/>
          <p:nvPr>
            <p:ph idx="1" type="body"/>
          </p:nvPr>
        </p:nvSpPr>
        <p:spPr>
          <a:xfrm>
            <a:off x="432025" y="1293875"/>
            <a:ext cx="83829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650"/>
              <a:t>La directiva </a:t>
            </a:r>
            <a:r>
              <a:rPr b="1" lang="es" sz="1650">
                <a:solidFill>
                  <a:srgbClr val="F39C12"/>
                </a:solidFill>
              </a:rPr>
              <a:t>v-text </a:t>
            </a:r>
            <a:r>
              <a:rPr lang="es" sz="1650"/>
              <a:t>es una directiva Vue.js que se usa para actualizar el </a:t>
            </a:r>
            <a:r>
              <a:rPr b="1" lang="es" sz="1650"/>
              <a:t>textContent </a:t>
            </a:r>
            <a:r>
              <a:rPr lang="es" sz="1650"/>
              <a:t>de un elemento con nuestros datos. Es una buena alternativa a la sintaxis {{ }}. Se aplica a un elemento HTML colocando </a:t>
            </a:r>
            <a:r>
              <a:rPr b="1" lang="es" sz="1650"/>
              <a:t>v-text </a:t>
            </a:r>
            <a:r>
              <a:rPr lang="es" sz="1650"/>
              <a:t>como atributo. </a:t>
            </a:r>
            <a:r>
              <a:rPr lang="es" sz="1650" u="sng">
                <a:solidFill>
                  <a:schemeClr val="hlink"/>
                </a:solidFill>
                <a:hlinkClick r:id="rId3"/>
              </a:rPr>
              <a:t>+info</a:t>
            </a:r>
            <a:endParaRPr sz="1650"/>
          </a:p>
        </p:txBody>
      </p:sp>
      <p:sp>
        <p:nvSpPr>
          <p:cNvPr id="268" name="Google Shape;268;p33"/>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Directivas | v-text</a:t>
            </a:r>
            <a:endParaRPr/>
          </a:p>
        </p:txBody>
      </p:sp>
      <p:sp>
        <p:nvSpPr>
          <p:cNvPr id="269" name="Google Shape;269;p33"/>
          <p:cNvSpPr/>
          <p:nvPr/>
        </p:nvSpPr>
        <p:spPr>
          <a:xfrm>
            <a:off x="3646825" y="2861525"/>
            <a:ext cx="5168100" cy="792300"/>
          </a:xfrm>
          <a:prstGeom prst="rect">
            <a:avLst/>
          </a:prstGeom>
          <a:solidFill>
            <a:srgbClr val="23262E"/>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&lt;</a:t>
            </a:r>
            <a:r>
              <a:rPr lang="es" sz="1050">
                <a:solidFill>
                  <a:srgbClr val="F92672"/>
                </a:solidFill>
                <a:highlight>
                  <a:srgbClr val="23262E"/>
                </a:highlight>
                <a:latin typeface="Consolas"/>
                <a:ea typeface="Consolas"/>
                <a:cs typeface="Consolas"/>
                <a:sym typeface="Consolas"/>
              </a:rPr>
              <a:t>div</a:t>
            </a:r>
            <a:r>
              <a:rPr lang="es" sz="1050">
                <a:solidFill>
                  <a:srgbClr val="D5CED9"/>
                </a:solidFill>
                <a:highlight>
                  <a:srgbClr val="23262E"/>
                </a:highlight>
                <a:latin typeface="Consolas"/>
                <a:ea typeface="Consolas"/>
                <a:cs typeface="Consolas"/>
                <a:sym typeface="Consolas"/>
              </a:rPr>
              <a:t> </a:t>
            </a:r>
            <a:r>
              <a:rPr lang="es" sz="1050">
                <a:solidFill>
                  <a:srgbClr val="FFE66D"/>
                </a:solidFill>
                <a:highlight>
                  <a:srgbClr val="23262E"/>
                </a:highlight>
                <a:latin typeface="Consolas"/>
                <a:ea typeface="Consolas"/>
                <a:cs typeface="Consolas"/>
                <a:sym typeface="Consolas"/>
              </a:rPr>
              <a:t>id</a:t>
            </a:r>
            <a:r>
              <a:rPr lang="es" sz="1050">
                <a:solidFill>
                  <a:srgbClr val="D5CED9"/>
                </a:solidFill>
                <a:highlight>
                  <a:srgbClr val="23262E"/>
                </a:highlight>
                <a:latin typeface="Consolas"/>
                <a:ea typeface="Consolas"/>
                <a:cs typeface="Consolas"/>
                <a:sym typeface="Consolas"/>
              </a:rPr>
              <a:t>=</a:t>
            </a:r>
            <a:r>
              <a:rPr lang="es" sz="1050">
                <a:solidFill>
                  <a:srgbClr val="96E072"/>
                </a:solidFill>
                <a:highlight>
                  <a:srgbClr val="23262E"/>
                </a:highlight>
                <a:latin typeface="Consolas"/>
                <a:ea typeface="Consolas"/>
                <a:cs typeface="Consolas"/>
                <a:sym typeface="Consolas"/>
              </a:rPr>
              <a:t>"app"</a:t>
            </a:r>
            <a:r>
              <a:rPr lang="es" sz="1050">
                <a:solidFill>
                  <a:srgbClr val="D5CED9"/>
                </a:solidFill>
                <a:highlight>
                  <a:srgbClr val="23262E"/>
                </a:highlight>
                <a:latin typeface="Consolas"/>
                <a:ea typeface="Consolas"/>
                <a:cs typeface="Consolas"/>
                <a:sym typeface="Consolas"/>
              </a:rPr>
              <a:t>&gt;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VUE fue desarrollado por: &lt;</a:t>
            </a:r>
            <a:r>
              <a:rPr lang="es" sz="1050">
                <a:solidFill>
                  <a:srgbClr val="F92672"/>
                </a:solidFill>
                <a:highlight>
                  <a:srgbClr val="23262E"/>
                </a:highlight>
                <a:latin typeface="Consolas"/>
                <a:ea typeface="Consolas"/>
                <a:cs typeface="Consolas"/>
                <a:sym typeface="Consolas"/>
              </a:rPr>
              <a:t>span</a:t>
            </a:r>
            <a:r>
              <a:rPr lang="es" sz="1050">
                <a:solidFill>
                  <a:srgbClr val="D5CED9"/>
                </a:solidFill>
                <a:highlight>
                  <a:srgbClr val="23262E"/>
                </a:highlight>
                <a:latin typeface="Consolas"/>
                <a:ea typeface="Consolas"/>
                <a:cs typeface="Consolas"/>
                <a:sym typeface="Consolas"/>
              </a:rPr>
              <a:t> </a:t>
            </a:r>
            <a:r>
              <a:rPr lang="es" sz="1050">
                <a:solidFill>
                  <a:srgbClr val="FFE66D"/>
                </a:solidFill>
                <a:highlight>
                  <a:srgbClr val="23262E"/>
                </a:highlight>
                <a:latin typeface="Consolas"/>
                <a:ea typeface="Consolas"/>
                <a:cs typeface="Consolas"/>
                <a:sym typeface="Consolas"/>
              </a:rPr>
              <a:t>v-text</a:t>
            </a:r>
            <a:r>
              <a:rPr lang="es" sz="1050">
                <a:solidFill>
                  <a:srgbClr val="D5CED9"/>
                </a:solidFill>
                <a:highlight>
                  <a:srgbClr val="23262E"/>
                </a:highlight>
                <a:latin typeface="Consolas"/>
                <a:ea typeface="Consolas"/>
                <a:cs typeface="Consolas"/>
                <a:sym typeface="Consolas"/>
              </a:rPr>
              <a:t>=</a:t>
            </a:r>
            <a:r>
              <a:rPr lang="es" sz="1050">
                <a:solidFill>
                  <a:srgbClr val="96E072"/>
                </a:solidFill>
                <a:highlight>
                  <a:srgbClr val="23262E"/>
                </a:highlight>
                <a:latin typeface="Consolas"/>
                <a:ea typeface="Consolas"/>
                <a:cs typeface="Consolas"/>
                <a:sym typeface="Consolas"/>
              </a:rPr>
              <a:t>"desarrollador"</a:t>
            </a:r>
            <a:r>
              <a:rPr lang="es" sz="1050">
                <a:solidFill>
                  <a:srgbClr val="D5CED9"/>
                </a:solidFill>
                <a:highlight>
                  <a:srgbClr val="23262E"/>
                </a:highlight>
                <a:latin typeface="Consolas"/>
                <a:ea typeface="Consolas"/>
                <a:cs typeface="Consolas"/>
                <a:sym typeface="Consolas"/>
              </a:rPr>
              <a:t>&gt;&lt;/</a:t>
            </a:r>
            <a:r>
              <a:rPr lang="es" sz="1050">
                <a:solidFill>
                  <a:srgbClr val="F92672"/>
                </a:solidFill>
                <a:highlight>
                  <a:srgbClr val="23262E"/>
                </a:highlight>
                <a:latin typeface="Consolas"/>
                <a:ea typeface="Consolas"/>
                <a:cs typeface="Consolas"/>
                <a:sym typeface="Consolas"/>
              </a:rPr>
              <a:t>span</a:t>
            </a:r>
            <a:r>
              <a:rPr lang="es" sz="1050">
                <a:solidFill>
                  <a:srgbClr val="D5CED9"/>
                </a:solidFill>
                <a:highlight>
                  <a:srgbClr val="23262E"/>
                </a:highlight>
                <a:latin typeface="Consolas"/>
                <a:ea typeface="Consolas"/>
                <a:cs typeface="Consolas"/>
                <a:sym typeface="Consolas"/>
              </a:rPr>
              <a:t>&gt; en el año &lt;</a:t>
            </a:r>
            <a:r>
              <a:rPr lang="es" sz="1050">
                <a:solidFill>
                  <a:srgbClr val="F92672"/>
                </a:solidFill>
                <a:highlight>
                  <a:srgbClr val="23262E"/>
                </a:highlight>
                <a:latin typeface="Consolas"/>
                <a:ea typeface="Consolas"/>
                <a:cs typeface="Consolas"/>
                <a:sym typeface="Consolas"/>
              </a:rPr>
              <a:t>span</a:t>
            </a:r>
            <a:r>
              <a:rPr lang="es" sz="1050">
                <a:solidFill>
                  <a:srgbClr val="D5CED9"/>
                </a:solidFill>
                <a:highlight>
                  <a:srgbClr val="23262E"/>
                </a:highlight>
                <a:latin typeface="Consolas"/>
                <a:ea typeface="Consolas"/>
                <a:cs typeface="Consolas"/>
                <a:sym typeface="Consolas"/>
              </a:rPr>
              <a:t> </a:t>
            </a:r>
            <a:r>
              <a:rPr lang="es" sz="1050">
                <a:solidFill>
                  <a:srgbClr val="FFE66D"/>
                </a:solidFill>
                <a:highlight>
                  <a:srgbClr val="23262E"/>
                </a:highlight>
                <a:latin typeface="Consolas"/>
                <a:ea typeface="Consolas"/>
                <a:cs typeface="Consolas"/>
                <a:sym typeface="Consolas"/>
              </a:rPr>
              <a:t>v-text</a:t>
            </a:r>
            <a:r>
              <a:rPr lang="es" sz="1050">
                <a:solidFill>
                  <a:srgbClr val="D5CED9"/>
                </a:solidFill>
                <a:highlight>
                  <a:srgbClr val="23262E"/>
                </a:highlight>
                <a:latin typeface="Consolas"/>
                <a:ea typeface="Consolas"/>
                <a:cs typeface="Consolas"/>
                <a:sym typeface="Consolas"/>
              </a:rPr>
              <a:t>=</a:t>
            </a:r>
            <a:r>
              <a:rPr lang="es" sz="1050">
                <a:solidFill>
                  <a:srgbClr val="96E072"/>
                </a:solidFill>
                <a:highlight>
                  <a:srgbClr val="23262E"/>
                </a:highlight>
                <a:latin typeface="Consolas"/>
                <a:ea typeface="Consolas"/>
                <a:cs typeface="Consolas"/>
                <a:sym typeface="Consolas"/>
              </a:rPr>
              <a:t>"anio"</a:t>
            </a:r>
            <a:r>
              <a:rPr lang="es" sz="1050">
                <a:solidFill>
                  <a:srgbClr val="D5CED9"/>
                </a:solidFill>
                <a:highlight>
                  <a:srgbClr val="23262E"/>
                </a:highlight>
                <a:latin typeface="Consolas"/>
                <a:ea typeface="Consolas"/>
                <a:cs typeface="Consolas"/>
                <a:sym typeface="Consolas"/>
              </a:rPr>
              <a:t>&gt;&lt;/</a:t>
            </a:r>
            <a:r>
              <a:rPr lang="es" sz="1050">
                <a:solidFill>
                  <a:srgbClr val="F92672"/>
                </a:solidFill>
                <a:highlight>
                  <a:srgbClr val="23262E"/>
                </a:highlight>
                <a:latin typeface="Consolas"/>
                <a:ea typeface="Consolas"/>
                <a:cs typeface="Consolas"/>
                <a:sym typeface="Consolas"/>
              </a:rPr>
              <a:t>span</a:t>
            </a:r>
            <a:r>
              <a:rPr lang="es" sz="1050">
                <a:solidFill>
                  <a:srgbClr val="D5CED9"/>
                </a:solidFill>
                <a:highlight>
                  <a:srgbClr val="23262E"/>
                </a:highlight>
                <a:latin typeface="Consolas"/>
                <a:ea typeface="Consolas"/>
                <a:cs typeface="Consolas"/>
                <a:sym typeface="Consolas"/>
              </a:rPr>
              <a:t>&gt;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&lt;/</a:t>
            </a:r>
            <a:r>
              <a:rPr lang="es" sz="1050">
                <a:solidFill>
                  <a:srgbClr val="F92672"/>
                </a:solidFill>
                <a:highlight>
                  <a:srgbClr val="23262E"/>
                </a:highlight>
                <a:latin typeface="Consolas"/>
                <a:ea typeface="Consolas"/>
                <a:cs typeface="Consolas"/>
                <a:sym typeface="Consolas"/>
              </a:rPr>
              <a:t>div</a:t>
            </a:r>
            <a:r>
              <a:rPr lang="es" sz="1050">
                <a:solidFill>
                  <a:srgbClr val="D5CED9"/>
                </a:solidFill>
                <a:highlight>
                  <a:srgbClr val="23262E"/>
                </a:highlight>
                <a:latin typeface="Consolas"/>
                <a:ea typeface="Consolas"/>
                <a:cs typeface="Consolas"/>
                <a:sym typeface="Consolas"/>
              </a:rPr>
              <a:t>&gt;</a:t>
            </a:r>
            <a:endParaRPr i="0" sz="1200" u="none" cap="none" strike="noStrike">
              <a:latin typeface="Consolas"/>
              <a:ea typeface="Consolas"/>
              <a:cs typeface="Consolas"/>
              <a:sym typeface="Consolas"/>
            </a:endParaRPr>
          </a:p>
        </p:txBody>
      </p:sp>
      <p:sp>
        <p:nvSpPr>
          <p:cNvPr id="270" name="Google Shape;270;p33"/>
          <p:cNvSpPr/>
          <p:nvPr/>
        </p:nvSpPr>
        <p:spPr>
          <a:xfrm>
            <a:off x="432025" y="2638200"/>
            <a:ext cx="3054600" cy="1617600"/>
          </a:xfrm>
          <a:prstGeom prst="rect">
            <a:avLst/>
          </a:prstGeom>
          <a:solidFill>
            <a:srgbClr val="23262E"/>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C74DED"/>
                </a:solidFill>
                <a:highlight>
                  <a:srgbClr val="23262E"/>
                </a:highlight>
                <a:latin typeface="Consolas"/>
                <a:ea typeface="Consolas"/>
                <a:cs typeface="Consolas"/>
                <a:sym typeface="Consolas"/>
              </a:rPr>
              <a:t>const</a:t>
            </a:r>
            <a:r>
              <a:rPr lang="es" sz="1050">
                <a:solidFill>
                  <a:srgbClr val="D5CED9"/>
                </a:solidFill>
                <a:highlight>
                  <a:srgbClr val="23262E"/>
                </a:highlight>
                <a:latin typeface="Consolas"/>
                <a:ea typeface="Consolas"/>
                <a:cs typeface="Consolas"/>
                <a:sym typeface="Consolas"/>
              </a:rPr>
              <a:t> { </a:t>
            </a:r>
            <a:r>
              <a:rPr lang="es" sz="1050">
                <a:solidFill>
                  <a:srgbClr val="00E8C6"/>
                </a:solidFill>
                <a:highlight>
                  <a:srgbClr val="23262E"/>
                </a:highlight>
                <a:latin typeface="Consolas"/>
                <a:ea typeface="Consolas"/>
                <a:cs typeface="Consolas"/>
                <a:sym typeface="Consolas"/>
              </a:rPr>
              <a:t>createApp</a:t>
            </a:r>
            <a:r>
              <a:rPr lang="es" sz="1050">
                <a:solidFill>
                  <a:srgbClr val="D5CED9"/>
                </a:solidFill>
                <a:highlight>
                  <a:srgbClr val="23262E"/>
                </a:highlight>
                <a:latin typeface="Consolas"/>
                <a:ea typeface="Consolas"/>
                <a:cs typeface="Consolas"/>
                <a:sym typeface="Consolas"/>
              </a:rPr>
              <a:t> } </a:t>
            </a:r>
            <a:r>
              <a:rPr lang="es" sz="1050">
                <a:solidFill>
                  <a:srgbClr val="EE5D43"/>
                </a:solidFill>
                <a:highlight>
                  <a:srgbClr val="23262E"/>
                </a:highlight>
                <a:latin typeface="Consolas"/>
                <a:ea typeface="Consolas"/>
                <a:cs typeface="Consolas"/>
                <a:sym typeface="Consolas"/>
              </a:rPr>
              <a:t>=</a:t>
            </a:r>
            <a:r>
              <a:rPr lang="es" sz="1050">
                <a:solidFill>
                  <a:srgbClr val="D5CED9"/>
                </a:solidFill>
                <a:highlight>
                  <a:srgbClr val="23262E"/>
                </a:highlight>
                <a:latin typeface="Consolas"/>
                <a:ea typeface="Consolas"/>
                <a:cs typeface="Consolas"/>
                <a:sym typeface="Consolas"/>
              </a:rPr>
              <a:t> </a:t>
            </a:r>
            <a:r>
              <a:rPr lang="es" sz="1050">
                <a:solidFill>
                  <a:srgbClr val="00E8C6"/>
                </a:solidFill>
                <a:highlight>
                  <a:srgbClr val="23262E"/>
                </a:highlight>
                <a:latin typeface="Consolas"/>
                <a:ea typeface="Consolas"/>
                <a:cs typeface="Consolas"/>
                <a:sym typeface="Consolas"/>
              </a:rPr>
              <a:t>Vue</a:t>
            </a:r>
            <a:endParaRPr sz="1050">
              <a:solidFill>
                <a:srgbClr val="00E8C6"/>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FFE66D"/>
                </a:solidFill>
                <a:highlight>
                  <a:srgbClr val="23262E"/>
                </a:highlight>
                <a:latin typeface="Consolas"/>
                <a:ea typeface="Consolas"/>
                <a:cs typeface="Consolas"/>
                <a:sym typeface="Consolas"/>
              </a:rPr>
              <a:t>createApp</a:t>
            </a:r>
            <a:r>
              <a:rPr lang="es" sz="1050">
                <a:solidFill>
                  <a:srgbClr val="D5CED9"/>
                </a:solidFill>
                <a:highlight>
                  <a:srgbClr val="23262E"/>
                </a:highlight>
                <a:latin typeface="Consolas"/>
                <a:ea typeface="Consolas"/>
                <a:cs typeface="Consolas"/>
                <a:sym typeface="Consolas"/>
              </a:rPr>
              <a: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a:t>
            </a:r>
            <a:r>
              <a:rPr lang="es" sz="1050">
                <a:solidFill>
                  <a:srgbClr val="FFE66D"/>
                </a:solidFill>
                <a:highlight>
                  <a:srgbClr val="23262E"/>
                </a:highlight>
                <a:latin typeface="Consolas"/>
                <a:ea typeface="Consolas"/>
                <a:cs typeface="Consolas"/>
                <a:sym typeface="Consolas"/>
              </a:rPr>
              <a:t>data</a:t>
            </a:r>
            <a:r>
              <a:rPr lang="es" sz="1050">
                <a:solidFill>
                  <a:srgbClr val="D5CED9"/>
                </a:solidFill>
                <a:highlight>
                  <a:srgbClr val="23262E"/>
                </a:highlight>
                <a:latin typeface="Consolas"/>
                <a:ea typeface="Consolas"/>
                <a:cs typeface="Consolas"/>
                <a:sym typeface="Consolas"/>
              </a:rPr>
              <a:t>() {</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a:t>
            </a:r>
            <a:r>
              <a:rPr lang="es" sz="1050">
                <a:solidFill>
                  <a:srgbClr val="C74DED"/>
                </a:solidFill>
                <a:highlight>
                  <a:srgbClr val="23262E"/>
                </a:highlight>
                <a:latin typeface="Consolas"/>
                <a:ea typeface="Consolas"/>
                <a:cs typeface="Consolas"/>
                <a:sym typeface="Consolas"/>
              </a:rPr>
              <a:t>return</a:t>
            </a:r>
            <a:r>
              <a:rPr lang="es" sz="1050">
                <a:solidFill>
                  <a:srgbClr val="D5CED9"/>
                </a:solidFill>
                <a:highlight>
                  <a:srgbClr val="23262E"/>
                </a:highlight>
                <a:latin typeface="Consolas"/>
                <a:ea typeface="Consolas"/>
                <a:cs typeface="Consolas"/>
                <a:sym typeface="Consolas"/>
              </a:rPr>
              <a:t> {</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desarrollador: </a:t>
            </a:r>
            <a:r>
              <a:rPr lang="es" sz="1050">
                <a:solidFill>
                  <a:srgbClr val="96E072"/>
                </a:solidFill>
                <a:highlight>
                  <a:srgbClr val="23262E"/>
                </a:highlight>
                <a:latin typeface="Consolas"/>
                <a:ea typeface="Consolas"/>
                <a:cs typeface="Consolas"/>
                <a:sym typeface="Consolas"/>
              </a:rPr>
              <a:t>'Evan You'</a:t>
            </a:r>
            <a:r>
              <a:rPr lang="es" sz="1050">
                <a:solidFill>
                  <a:srgbClr val="D5CED9"/>
                </a:solidFill>
                <a:highlight>
                  <a:srgbClr val="23262E"/>
                </a:highlight>
                <a:latin typeface="Consolas"/>
                <a:ea typeface="Consolas"/>
                <a:cs typeface="Consolas"/>
                <a:sym typeface="Consolas"/>
              </a:rPr>
              <a: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anio: </a:t>
            </a:r>
            <a:r>
              <a:rPr lang="es" sz="1050">
                <a:solidFill>
                  <a:srgbClr val="F39C12"/>
                </a:solidFill>
                <a:highlight>
                  <a:srgbClr val="23262E"/>
                </a:highlight>
                <a:latin typeface="Consolas"/>
                <a:ea typeface="Consolas"/>
                <a:cs typeface="Consolas"/>
                <a:sym typeface="Consolas"/>
              </a:rPr>
              <a:t>2014</a:t>
            </a:r>
            <a:r>
              <a:rPr lang="es" sz="1050">
                <a:solidFill>
                  <a:srgbClr val="D5CED9"/>
                </a:solidFill>
                <a:highlight>
                  <a:srgbClr val="23262E"/>
                </a:highlight>
                <a:latin typeface="Consolas"/>
                <a:ea typeface="Consolas"/>
                <a:cs typeface="Consolas"/>
                <a:sym typeface="Consolas"/>
              </a:rPr>
              <a: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a:t>
            </a:r>
            <a:r>
              <a:rPr lang="es" sz="1050">
                <a:solidFill>
                  <a:srgbClr val="FFE66D"/>
                </a:solidFill>
                <a:highlight>
                  <a:srgbClr val="23262E"/>
                </a:highlight>
                <a:latin typeface="Consolas"/>
                <a:ea typeface="Consolas"/>
                <a:cs typeface="Consolas"/>
                <a:sym typeface="Consolas"/>
              </a:rPr>
              <a:t>mount</a:t>
            </a:r>
            <a:r>
              <a:rPr lang="es" sz="1050">
                <a:solidFill>
                  <a:srgbClr val="D5CED9"/>
                </a:solidFill>
                <a:highlight>
                  <a:srgbClr val="23262E"/>
                </a:highlight>
                <a:latin typeface="Consolas"/>
                <a:ea typeface="Consolas"/>
                <a:cs typeface="Consolas"/>
                <a:sym typeface="Consolas"/>
              </a:rPr>
              <a:t>(</a:t>
            </a:r>
            <a:r>
              <a:rPr lang="es" sz="1050">
                <a:solidFill>
                  <a:srgbClr val="96E072"/>
                </a:solidFill>
                <a:highlight>
                  <a:srgbClr val="23262E"/>
                </a:highlight>
                <a:latin typeface="Consolas"/>
                <a:ea typeface="Consolas"/>
                <a:cs typeface="Consolas"/>
                <a:sym typeface="Consolas"/>
              </a:rPr>
              <a:t>'#app'</a:t>
            </a:r>
            <a:r>
              <a:rPr lang="es" sz="1050">
                <a:solidFill>
                  <a:srgbClr val="D5CED9"/>
                </a:solidFill>
                <a:highlight>
                  <a:srgbClr val="23262E"/>
                </a:highlight>
                <a:latin typeface="Consolas"/>
                <a:ea typeface="Consolas"/>
                <a:cs typeface="Consolas"/>
                <a:sym typeface="Consolas"/>
              </a:rPr>
              <a: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050">
              <a:solidFill>
                <a:srgbClr val="D5CED9"/>
              </a:solidFill>
              <a:highlight>
                <a:srgbClr val="23262E"/>
              </a:highlight>
              <a:latin typeface="Consolas"/>
              <a:ea typeface="Consolas"/>
              <a:cs typeface="Consolas"/>
              <a:sym typeface="Consolas"/>
            </a:endParaRPr>
          </a:p>
        </p:txBody>
      </p:sp>
      <p:pic>
        <p:nvPicPr>
          <p:cNvPr id="271" name="Google Shape;271;p33"/>
          <p:cNvPicPr preferRelativeResize="0"/>
          <p:nvPr/>
        </p:nvPicPr>
        <p:blipFill>
          <a:blip r:embed="rId4">
            <a:alphaModFix/>
          </a:blip>
          <a:stretch>
            <a:fillRect/>
          </a:stretch>
        </p:blipFill>
        <p:spPr>
          <a:xfrm>
            <a:off x="3690950" y="3988550"/>
            <a:ext cx="4590961" cy="292625"/>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sp>
        <p:nvSpPr>
          <p:cNvPr id="272" name="Google Shape;272;p33"/>
          <p:cNvSpPr/>
          <p:nvPr/>
        </p:nvSpPr>
        <p:spPr>
          <a:xfrm>
            <a:off x="3367325" y="2696250"/>
            <a:ext cx="3664200" cy="715225"/>
          </a:xfrm>
          <a:custGeom>
            <a:rect b="b" l="l" r="r" t="t"/>
            <a:pathLst>
              <a:path extrusionOk="0" h="28609" w="146568">
                <a:moveTo>
                  <a:pt x="0" y="28609"/>
                </a:moveTo>
                <a:lnTo>
                  <a:pt x="8803" y="28609"/>
                </a:lnTo>
                <a:lnTo>
                  <a:pt x="8803" y="0"/>
                </a:lnTo>
                <a:lnTo>
                  <a:pt x="146568" y="0"/>
                </a:lnTo>
                <a:lnTo>
                  <a:pt x="146568" y="11443"/>
                </a:lnTo>
              </a:path>
            </a:pathLst>
          </a:custGeom>
          <a:noFill/>
          <a:ln cap="flat" cmpd="sng" w="19050">
            <a:solidFill>
              <a:srgbClr val="F39C12"/>
            </a:solidFill>
            <a:prstDash val="solid"/>
            <a:round/>
            <a:headEnd len="med" w="med" type="triangle"/>
            <a:tailEnd len="med" w="med" type="triangle"/>
          </a:ln>
        </p:spPr>
      </p:sp>
      <p:sp>
        <p:nvSpPr>
          <p:cNvPr id="273" name="Google Shape;273;p33"/>
          <p:cNvSpPr/>
          <p:nvPr/>
        </p:nvSpPr>
        <p:spPr>
          <a:xfrm>
            <a:off x="6221100" y="3259600"/>
            <a:ext cx="814275" cy="715219"/>
          </a:xfrm>
          <a:custGeom>
            <a:rect b="b" l="l" r="r" t="t"/>
            <a:pathLst>
              <a:path extrusionOk="0" h="22887" w="32571">
                <a:moveTo>
                  <a:pt x="32417" y="0"/>
                </a:moveTo>
                <a:lnTo>
                  <a:pt x="32571" y="13656"/>
                </a:lnTo>
                <a:lnTo>
                  <a:pt x="0" y="13766"/>
                </a:lnTo>
                <a:lnTo>
                  <a:pt x="286" y="22887"/>
                </a:lnTo>
              </a:path>
            </a:pathLst>
          </a:custGeom>
          <a:noFill/>
          <a:ln cap="flat" cmpd="sng" w="19050">
            <a:solidFill>
              <a:srgbClr val="F39C12"/>
            </a:solidFill>
            <a:prstDash val="solid"/>
            <a:round/>
            <a:headEnd len="med" w="med" type="triangle"/>
            <a:tailEnd len="med" w="med" type="triangle"/>
          </a:ln>
        </p:spPr>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4"/>
          <p:cNvSpPr txBox="1"/>
          <p:nvPr>
            <p:ph idx="1" type="body"/>
          </p:nvPr>
        </p:nvSpPr>
        <p:spPr>
          <a:xfrm>
            <a:off x="432025" y="1293875"/>
            <a:ext cx="83829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650"/>
              <a:t>La directiva </a:t>
            </a:r>
            <a:r>
              <a:rPr b="1" lang="es" sz="1650">
                <a:solidFill>
                  <a:srgbClr val="F39C12"/>
                </a:solidFill>
              </a:rPr>
              <a:t>v-html </a:t>
            </a:r>
            <a:r>
              <a:rPr lang="es" sz="1650"/>
              <a:t>es una directiva Vue.js que se usa para actualizar el </a:t>
            </a:r>
            <a:r>
              <a:rPr b="1" lang="es" sz="1650"/>
              <a:t>innerHTML </a:t>
            </a:r>
            <a:r>
              <a:rPr lang="es" sz="1650"/>
              <a:t>de un elemento con nuestros datos. Esto es lo que lo separa de v-text, lo que significa que mientras v-text acepta una string y la trata como tal, v-html aceptará una string y la convertirá en HTML. </a:t>
            </a:r>
            <a:r>
              <a:rPr lang="es" sz="1650" u="sng">
                <a:solidFill>
                  <a:schemeClr val="hlink"/>
                </a:solidFill>
                <a:hlinkClick r:id="rId3"/>
              </a:rPr>
              <a:t>+info</a:t>
            </a:r>
            <a:endParaRPr sz="1650"/>
          </a:p>
        </p:txBody>
      </p:sp>
      <p:sp>
        <p:nvSpPr>
          <p:cNvPr id="279" name="Google Shape;279;p34"/>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Directivas</a:t>
            </a:r>
            <a:r>
              <a:rPr lang="es"/>
              <a:t> | v-html</a:t>
            </a:r>
            <a:endParaRPr/>
          </a:p>
        </p:txBody>
      </p:sp>
      <p:sp>
        <p:nvSpPr>
          <p:cNvPr id="280" name="Google Shape;280;p34"/>
          <p:cNvSpPr/>
          <p:nvPr/>
        </p:nvSpPr>
        <p:spPr>
          <a:xfrm>
            <a:off x="3690950" y="3875188"/>
            <a:ext cx="2690400" cy="621900"/>
          </a:xfrm>
          <a:prstGeom prst="rect">
            <a:avLst/>
          </a:prstGeom>
          <a:solidFill>
            <a:srgbClr val="23262E"/>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&lt;</a:t>
            </a:r>
            <a:r>
              <a:rPr lang="es" sz="1050">
                <a:solidFill>
                  <a:srgbClr val="F92672"/>
                </a:solidFill>
                <a:highlight>
                  <a:srgbClr val="23262E"/>
                </a:highlight>
                <a:latin typeface="Consolas"/>
                <a:ea typeface="Consolas"/>
                <a:cs typeface="Consolas"/>
                <a:sym typeface="Consolas"/>
              </a:rPr>
              <a:t>div</a:t>
            </a:r>
            <a:r>
              <a:rPr lang="es" sz="1050">
                <a:solidFill>
                  <a:srgbClr val="D5CED9"/>
                </a:solidFill>
                <a:highlight>
                  <a:srgbClr val="23262E"/>
                </a:highlight>
                <a:latin typeface="Consolas"/>
                <a:ea typeface="Consolas"/>
                <a:cs typeface="Consolas"/>
                <a:sym typeface="Consolas"/>
              </a:rPr>
              <a:t> </a:t>
            </a:r>
            <a:r>
              <a:rPr lang="es" sz="1050">
                <a:solidFill>
                  <a:srgbClr val="FFE66D"/>
                </a:solidFill>
                <a:highlight>
                  <a:srgbClr val="23262E"/>
                </a:highlight>
                <a:latin typeface="Consolas"/>
                <a:ea typeface="Consolas"/>
                <a:cs typeface="Consolas"/>
                <a:sym typeface="Consolas"/>
              </a:rPr>
              <a:t>id</a:t>
            </a:r>
            <a:r>
              <a:rPr lang="es" sz="1050">
                <a:solidFill>
                  <a:srgbClr val="D5CED9"/>
                </a:solidFill>
                <a:highlight>
                  <a:srgbClr val="23262E"/>
                </a:highlight>
                <a:latin typeface="Consolas"/>
                <a:ea typeface="Consolas"/>
                <a:cs typeface="Consolas"/>
                <a:sym typeface="Consolas"/>
              </a:rPr>
              <a:t>=</a:t>
            </a:r>
            <a:r>
              <a:rPr lang="es" sz="1050">
                <a:solidFill>
                  <a:srgbClr val="96E072"/>
                </a:solidFill>
                <a:highlight>
                  <a:srgbClr val="23262E"/>
                </a:highlight>
                <a:latin typeface="Consolas"/>
                <a:ea typeface="Consolas"/>
                <a:cs typeface="Consolas"/>
                <a:sym typeface="Consolas"/>
              </a:rPr>
              <a:t>"app"</a:t>
            </a:r>
            <a:r>
              <a:rPr lang="es" sz="1050">
                <a:solidFill>
                  <a:srgbClr val="D5CED9"/>
                </a:solidFill>
                <a:highlight>
                  <a:srgbClr val="23262E"/>
                </a:highlight>
                <a:latin typeface="Consolas"/>
                <a:ea typeface="Consolas"/>
                <a:cs typeface="Consolas"/>
                <a:sym typeface="Consolas"/>
              </a:rPr>
              <a:t>&gt;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&lt;</a:t>
            </a:r>
            <a:r>
              <a:rPr lang="es" sz="1050">
                <a:solidFill>
                  <a:srgbClr val="F92672"/>
                </a:solidFill>
                <a:highlight>
                  <a:srgbClr val="23262E"/>
                </a:highlight>
                <a:latin typeface="Consolas"/>
                <a:ea typeface="Consolas"/>
                <a:cs typeface="Consolas"/>
                <a:sym typeface="Consolas"/>
              </a:rPr>
              <a:t>div</a:t>
            </a:r>
            <a:r>
              <a:rPr lang="es" sz="1050">
                <a:solidFill>
                  <a:srgbClr val="D5CED9"/>
                </a:solidFill>
                <a:highlight>
                  <a:srgbClr val="23262E"/>
                </a:highlight>
                <a:latin typeface="Consolas"/>
                <a:ea typeface="Consolas"/>
                <a:cs typeface="Consolas"/>
                <a:sym typeface="Consolas"/>
              </a:rPr>
              <a:t> </a:t>
            </a:r>
            <a:r>
              <a:rPr lang="es" sz="1050">
                <a:solidFill>
                  <a:srgbClr val="FFE66D"/>
                </a:solidFill>
                <a:highlight>
                  <a:srgbClr val="23262E"/>
                </a:highlight>
                <a:latin typeface="Consolas"/>
                <a:ea typeface="Consolas"/>
                <a:cs typeface="Consolas"/>
                <a:sym typeface="Consolas"/>
              </a:rPr>
              <a:t>v-html</a:t>
            </a:r>
            <a:r>
              <a:rPr lang="es" sz="1050">
                <a:solidFill>
                  <a:srgbClr val="D5CED9"/>
                </a:solidFill>
                <a:highlight>
                  <a:srgbClr val="23262E"/>
                </a:highlight>
                <a:latin typeface="Consolas"/>
                <a:ea typeface="Consolas"/>
                <a:cs typeface="Consolas"/>
                <a:sym typeface="Consolas"/>
              </a:rPr>
              <a:t>=</a:t>
            </a:r>
            <a:r>
              <a:rPr lang="es" sz="1050">
                <a:solidFill>
                  <a:srgbClr val="96E072"/>
                </a:solidFill>
                <a:highlight>
                  <a:srgbClr val="23262E"/>
                </a:highlight>
                <a:latin typeface="Consolas"/>
                <a:ea typeface="Consolas"/>
                <a:cs typeface="Consolas"/>
                <a:sym typeface="Consolas"/>
              </a:rPr>
              <a:t>"titulo"</a:t>
            </a:r>
            <a:r>
              <a:rPr lang="es" sz="1050">
                <a:solidFill>
                  <a:srgbClr val="D5CED9"/>
                </a:solidFill>
                <a:highlight>
                  <a:srgbClr val="23262E"/>
                </a:highlight>
                <a:latin typeface="Consolas"/>
                <a:ea typeface="Consolas"/>
                <a:cs typeface="Consolas"/>
                <a:sym typeface="Consolas"/>
              </a:rPr>
              <a:t>&gt;&lt;/</a:t>
            </a:r>
            <a:r>
              <a:rPr lang="es" sz="1050">
                <a:solidFill>
                  <a:srgbClr val="F92672"/>
                </a:solidFill>
                <a:highlight>
                  <a:srgbClr val="23262E"/>
                </a:highlight>
                <a:latin typeface="Consolas"/>
                <a:ea typeface="Consolas"/>
                <a:cs typeface="Consolas"/>
                <a:sym typeface="Consolas"/>
              </a:rPr>
              <a:t>div</a:t>
            </a:r>
            <a:r>
              <a:rPr lang="es" sz="1050">
                <a:solidFill>
                  <a:srgbClr val="D5CED9"/>
                </a:solidFill>
                <a:highlight>
                  <a:srgbClr val="23262E"/>
                </a:highlight>
                <a:latin typeface="Consolas"/>
                <a:ea typeface="Consolas"/>
                <a:cs typeface="Consolas"/>
                <a:sym typeface="Consolas"/>
              </a:rPr>
              <a:t>&gt;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&lt;/</a:t>
            </a:r>
            <a:r>
              <a:rPr lang="es" sz="1050">
                <a:solidFill>
                  <a:srgbClr val="F92672"/>
                </a:solidFill>
                <a:highlight>
                  <a:srgbClr val="23262E"/>
                </a:highlight>
                <a:latin typeface="Consolas"/>
                <a:ea typeface="Consolas"/>
                <a:cs typeface="Consolas"/>
                <a:sym typeface="Consolas"/>
              </a:rPr>
              <a:t>div</a:t>
            </a:r>
            <a:r>
              <a:rPr lang="es" sz="1050">
                <a:solidFill>
                  <a:srgbClr val="D5CED9"/>
                </a:solidFill>
                <a:highlight>
                  <a:srgbClr val="23262E"/>
                </a:highlight>
                <a:latin typeface="Consolas"/>
                <a:ea typeface="Consolas"/>
                <a:cs typeface="Consolas"/>
                <a:sym typeface="Consolas"/>
              </a:rPr>
              <a:t>&gt;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050">
              <a:solidFill>
                <a:srgbClr val="D5CED9"/>
              </a:solidFill>
              <a:highlight>
                <a:srgbClr val="23262E"/>
              </a:highlight>
              <a:latin typeface="Consolas"/>
              <a:ea typeface="Consolas"/>
              <a:cs typeface="Consolas"/>
              <a:sym typeface="Consolas"/>
            </a:endParaRPr>
          </a:p>
        </p:txBody>
      </p:sp>
      <p:sp>
        <p:nvSpPr>
          <p:cNvPr id="281" name="Google Shape;281;p34"/>
          <p:cNvSpPr/>
          <p:nvPr/>
        </p:nvSpPr>
        <p:spPr>
          <a:xfrm>
            <a:off x="432025" y="2866800"/>
            <a:ext cx="3054600" cy="1617600"/>
          </a:xfrm>
          <a:prstGeom prst="rect">
            <a:avLst/>
          </a:prstGeom>
          <a:solidFill>
            <a:srgbClr val="23262E"/>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C74DED"/>
                </a:solidFill>
                <a:highlight>
                  <a:srgbClr val="23262E"/>
                </a:highlight>
                <a:latin typeface="Consolas"/>
                <a:ea typeface="Consolas"/>
                <a:cs typeface="Consolas"/>
                <a:sym typeface="Consolas"/>
              </a:rPr>
              <a:t>const</a:t>
            </a:r>
            <a:r>
              <a:rPr lang="es" sz="1050">
                <a:solidFill>
                  <a:srgbClr val="D5CED9"/>
                </a:solidFill>
                <a:highlight>
                  <a:srgbClr val="23262E"/>
                </a:highlight>
                <a:latin typeface="Consolas"/>
                <a:ea typeface="Consolas"/>
                <a:cs typeface="Consolas"/>
                <a:sym typeface="Consolas"/>
              </a:rPr>
              <a:t> { </a:t>
            </a:r>
            <a:r>
              <a:rPr lang="es" sz="1050">
                <a:solidFill>
                  <a:srgbClr val="00E8C6"/>
                </a:solidFill>
                <a:highlight>
                  <a:srgbClr val="23262E"/>
                </a:highlight>
                <a:latin typeface="Consolas"/>
                <a:ea typeface="Consolas"/>
                <a:cs typeface="Consolas"/>
                <a:sym typeface="Consolas"/>
              </a:rPr>
              <a:t>createApp</a:t>
            </a:r>
            <a:r>
              <a:rPr lang="es" sz="1050">
                <a:solidFill>
                  <a:srgbClr val="D5CED9"/>
                </a:solidFill>
                <a:highlight>
                  <a:srgbClr val="23262E"/>
                </a:highlight>
                <a:latin typeface="Consolas"/>
                <a:ea typeface="Consolas"/>
                <a:cs typeface="Consolas"/>
                <a:sym typeface="Consolas"/>
              </a:rPr>
              <a:t> } </a:t>
            </a:r>
            <a:r>
              <a:rPr lang="es" sz="1050">
                <a:solidFill>
                  <a:srgbClr val="EE5D43"/>
                </a:solidFill>
                <a:highlight>
                  <a:srgbClr val="23262E"/>
                </a:highlight>
                <a:latin typeface="Consolas"/>
                <a:ea typeface="Consolas"/>
                <a:cs typeface="Consolas"/>
                <a:sym typeface="Consolas"/>
              </a:rPr>
              <a:t>=</a:t>
            </a:r>
            <a:r>
              <a:rPr lang="es" sz="1050">
                <a:solidFill>
                  <a:srgbClr val="D5CED9"/>
                </a:solidFill>
                <a:highlight>
                  <a:srgbClr val="23262E"/>
                </a:highlight>
                <a:latin typeface="Consolas"/>
                <a:ea typeface="Consolas"/>
                <a:cs typeface="Consolas"/>
                <a:sym typeface="Consolas"/>
              </a:rPr>
              <a:t> </a:t>
            </a:r>
            <a:r>
              <a:rPr lang="es" sz="1050">
                <a:solidFill>
                  <a:srgbClr val="00E8C6"/>
                </a:solidFill>
                <a:highlight>
                  <a:srgbClr val="23262E"/>
                </a:highlight>
                <a:latin typeface="Consolas"/>
                <a:ea typeface="Consolas"/>
                <a:cs typeface="Consolas"/>
                <a:sym typeface="Consolas"/>
              </a:rPr>
              <a:t>Vue</a:t>
            </a:r>
            <a:endParaRPr sz="1050">
              <a:solidFill>
                <a:srgbClr val="00E8C6"/>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FFE66D"/>
                </a:solidFill>
                <a:highlight>
                  <a:srgbClr val="23262E"/>
                </a:highlight>
                <a:latin typeface="Consolas"/>
                <a:ea typeface="Consolas"/>
                <a:cs typeface="Consolas"/>
                <a:sym typeface="Consolas"/>
              </a:rPr>
              <a:t>createApp</a:t>
            </a:r>
            <a:r>
              <a:rPr lang="es" sz="1050">
                <a:solidFill>
                  <a:srgbClr val="D5CED9"/>
                </a:solidFill>
                <a:highlight>
                  <a:srgbClr val="23262E"/>
                </a:highlight>
                <a:latin typeface="Consolas"/>
                <a:ea typeface="Consolas"/>
                <a:cs typeface="Consolas"/>
                <a:sym typeface="Consolas"/>
              </a:rPr>
              <a: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a:t>
            </a:r>
            <a:r>
              <a:rPr lang="es" sz="1050">
                <a:solidFill>
                  <a:srgbClr val="FFE66D"/>
                </a:solidFill>
                <a:highlight>
                  <a:srgbClr val="23262E"/>
                </a:highlight>
                <a:latin typeface="Consolas"/>
                <a:ea typeface="Consolas"/>
                <a:cs typeface="Consolas"/>
                <a:sym typeface="Consolas"/>
              </a:rPr>
              <a:t>data</a:t>
            </a:r>
            <a:r>
              <a:rPr lang="es" sz="1050">
                <a:solidFill>
                  <a:srgbClr val="D5CED9"/>
                </a:solidFill>
                <a:highlight>
                  <a:srgbClr val="23262E"/>
                </a:highlight>
                <a:latin typeface="Consolas"/>
                <a:ea typeface="Consolas"/>
                <a:cs typeface="Consolas"/>
                <a:sym typeface="Consolas"/>
              </a:rPr>
              <a:t>() {</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a:t>
            </a:r>
            <a:r>
              <a:rPr lang="es" sz="1050">
                <a:solidFill>
                  <a:srgbClr val="C74DED"/>
                </a:solidFill>
                <a:highlight>
                  <a:srgbClr val="23262E"/>
                </a:highlight>
                <a:latin typeface="Consolas"/>
                <a:ea typeface="Consolas"/>
                <a:cs typeface="Consolas"/>
                <a:sym typeface="Consolas"/>
              </a:rPr>
              <a:t>return</a:t>
            </a:r>
            <a:r>
              <a:rPr lang="es" sz="1050">
                <a:solidFill>
                  <a:srgbClr val="D5CED9"/>
                </a:solidFill>
                <a:highlight>
                  <a:srgbClr val="23262E"/>
                </a:highlight>
                <a:latin typeface="Consolas"/>
                <a:ea typeface="Consolas"/>
                <a:cs typeface="Consolas"/>
                <a:sym typeface="Consolas"/>
              </a:rPr>
              <a:t> {</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titulo: </a:t>
            </a:r>
            <a:r>
              <a:rPr lang="es" sz="1050">
                <a:solidFill>
                  <a:srgbClr val="96E072"/>
                </a:solidFill>
                <a:highlight>
                  <a:srgbClr val="23262E"/>
                </a:highlight>
                <a:latin typeface="Consolas"/>
                <a:ea typeface="Consolas"/>
                <a:cs typeface="Consolas"/>
                <a:sym typeface="Consolas"/>
              </a:rPr>
              <a:t>'&lt;h1&gt;Hola &lt;span class="clase"&gt; mundo&lt;/span&gt;&lt;/h1&gt;'</a:t>
            </a:r>
            <a:r>
              <a:rPr lang="es" sz="1050">
                <a:solidFill>
                  <a:srgbClr val="D5CED9"/>
                </a:solidFill>
                <a:highlight>
                  <a:srgbClr val="23262E"/>
                </a:highlight>
                <a:latin typeface="Consolas"/>
                <a:ea typeface="Consolas"/>
                <a:cs typeface="Consolas"/>
                <a:sym typeface="Consolas"/>
              </a:rPr>
              <a: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a:t>
            </a:r>
            <a:r>
              <a:rPr lang="es" sz="1050">
                <a:solidFill>
                  <a:srgbClr val="FFE66D"/>
                </a:solidFill>
                <a:highlight>
                  <a:srgbClr val="23262E"/>
                </a:highlight>
                <a:latin typeface="Consolas"/>
                <a:ea typeface="Consolas"/>
                <a:cs typeface="Consolas"/>
                <a:sym typeface="Consolas"/>
              </a:rPr>
              <a:t>mount</a:t>
            </a:r>
            <a:r>
              <a:rPr lang="es" sz="1050">
                <a:solidFill>
                  <a:srgbClr val="D5CED9"/>
                </a:solidFill>
                <a:highlight>
                  <a:srgbClr val="23262E"/>
                </a:highlight>
                <a:latin typeface="Consolas"/>
                <a:ea typeface="Consolas"/>
                <a:cs typeface="Consolas"/>
                <a:sym typeface="Consolas"/>
              </a:rPr>
              <a:t>(</a:t>
            </a:r>
            <a:r>
              <a:rPr lang="es" sz="1050">
                <a:solidFill>
                  <a:srgbClr val="96E072"/>
                </a:solidFill>
                <a:highlight>
                  <a:srgbClr val="23262E"/>
                </a:highlight>
                <a:latin typeface="Consolas"/>
                <a:ea typeface="Consolas"/>
                <a:cs typeface="Consolas"/>
                <a:sym typeface="Consolas"/>
              </a:rPr>
              <a:t>'#app'</a:t>
            </a:r>
            <a:r>
              <a:rPr lang="es" sz="1050">
                <a:solidFill>
                  <a:srgbClr val="D5CED9"/>
                </a:solidFill>
                <a:highlight>
                  <a:srgbClr val="23262E"/>
                </a:highlight>
                <a:latin typeface="Consolas"/>
                <a:ea typeface="Consolas"/>
                <a:cs typeface="Consolas"/>
                <a:sym typeface="Consolas"/>
              </a:rPr>
              <a: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050">
              <a:solidFill>
                <a:srgbClr val="C74DED"/>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050">
              <a:solidFill>
                <a:srgbClr val="D5CED9"/>
              </a:solidFill>
              <a:highlight>
                <a:srgbClr val="23262E"/>
              </a:highlight>
              <a:latin typeface="Consolas"/>
              <a:ea typeface="Consolas"/>
              <a:cs typeface="Consolas"/>
              <a:sym typeface="Consolas"/>
            </a:endParaRPr>
          </a:p>
        </p:txBody>
      </p:sp>
      <p:sp>
        <p:nvSpPr>
          <p:cNvPr id="282" name="Google Shape;282;p34"/>
          <p:cNvSpPr/>
          <p:nvPr/>
        </p:nvSpPr>
        <p:spPr>
          <a:xfrm>
            <a:off x="3690950" y="2854113"/>
            <a:ext cx="2593800" cy="882300"/>
          </a:xfrm>
          <a:prstGeom prst="rect">
            <a:avLst/>
          </a:prstGeom>
          <a:solidFill>
            <a:srgbClr val="23262E"/>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FFE66D"/>
                </a:solidFill>
                <a:highlight>
                  <a:srgbClr val="23262E"/>
                </a:highlight>
                <a:latin typeface="Consolas"/>
                <a:ea typeface="Consolas"/>
                <a:cs typeface="Consolas"/>
                <a:sym typeface="Consolas"/>
              </a:rPr>
              <a:t>.clase</a:t>
            </a:r>
            <a:r>
              <a:rPr lang="es" sz="1050">
                <a:solidFill>
                  <a:srgbClr val="D5CED9"/>
                </a:solidFill>
                <a:highlight>
                  <a:srgbClr val="23262E"/>
                </a:highlight>
                <a:latin typeface="Consolas"/>
                <a:ea typeface="Consolas"/>
                <a:cs typeface="Consolas"/>
                <a:sym typeface="Consolas"/>
              </a:rPr>
              <a: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border: </a:t>
            </a:r>
            <a:r>
              <a:rPr lang="es" sz="1050">
                <a:solidFill>
                  <a:srgbClr val="F39C12"/>
                </a:solidFill>
                <a:highlight>
                  <a:srgbClr val="23262E"/>
                </a:highlight>
                <a:latin typeface="Consolas"/>
                <a:ea typeface="Consolas"/>
                <a:cs typeface="Consolas"/>
                <a:sym typeface="Consolas"/>
              </a:rPr>
              <a:t>1px</a:t>
            </a:r>
            <a:r>
              <a:rPr lang="es" sz="1050">
                <a:solidFill>
                  <a:srgbClr val="D5CED9"/>
                </a:solidFill>
                <a:highlight>
                  <a:srgbClr val="23262E"/>
                </a:highlight>
                <a:latin typeface="Consolas"/>
                <a:ea typeface="Consolas"/>
                <a:cs typeface="Consolas"/>
                <a:sym typeface="Consolas"/>
              </a:rPr>
              <a:t> </a:t>
            </a:r>
            <a:r>
              <a:rPr lang="es" sz="1050">
                <a:solidFill>
                  <a:srgbClr val="EE5D43"/>
                </a:solidFill>
                <a:highlight>
                  <a:srgbClr val="23262E"/>
                </a:highlight>
                <a:latin typeface="Consolas"/>
                <a:ea typeface="Consolas"/>
                <a:cs typeface="Consolas"/>
                <a:sym typeface="Consolas"/>
              </a:rPr>
              <a:t>blue</a:t>
            </a:r>
            <a:r>
              <a:rPr lang="es" sz="1050">
                <a:solidFill>
                  <a:srgbClr val="D5CED9"/>
                </a:solidFill>
                <a:highlight>
                  <a:srgbClr val="23262E"/>
                </a:highlight>
                <a:latin typeface="Consolas"/>
                <a:ea typeface="Consolas"/>
                <a:cs typeface="Consolas"/>
                <a:sym typeface="Consolas"/>
              </a:rPr>
              <a:t> </a:t>
            </a:r>
            <a:r>
              <a:rPr lang="es" sz="1050">
                <a:solidFill>
                  <a:srgbClr val="EE5D43"/>
                </a:solidFill>
                <a:highlight>
                  <a:srgbClr val="23262E"/>
                </a:highlight>
                <a:latin typeface="Consolas"/>
                <a:ea typeface="Consolas"/>
                <a:cs typeface="Consolas"/>
                <a:sym typeface="Consolas"/>
              </a:rPr>
              <a:t>solid</a:t>
            </a:r>
            <a:r>
              <a:rPr lang="es" sz="1050">
                <a:solidFill>
                  <a:srgbClr val="D5CED9"/>
                </a:solidFill>
                <a:highlight>
                  <a:srgbClr val="23262E"/>
                </a:highlight>
                <a:latin typeface="Consolas"/>
                <a:ea typeface="Consolas"/>
                <a:cs typeface="Consolas"/>
                <a:sym typeface="Consolas"/>
              </a:rPr>
              <a: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border-radius: </a:t>
            </a:r>
            <a:r>
              <a:rPr lang="es" sz="1050">
                <a:solidFill>
                  <a:srgbClr val="F39C12"/>
                </a:solidFill>
                <a:highlight>
                  <a:srgbClr val="23262E"/>
                </a:highlight>
                <a:latin typeface="Consolas"/>
                <a:ea typeface="Consolas"/>
                <a:cs typeface="Consolas"/>
                <a:sym typeface="Consolas"/>
              </a:rPr>
              <a:t>5px</a:t>
            </a:r>
            <a:r>
              <a:rPr lang="es" sz="1050">
                <a:solidFill>
                  <a:srgbClr val="D5CED9"/>
                </a:solidFill>
                <a:highlight>
                  <a:srgbClr val="23262E"/>
                </a:highlight>
                <a:latin typeface="Consolas"/>
                <a:ea typeface="Consolas"/>
                <a:cs typeface="Consolas"/>
                <a:sym typeface="Consolas"/>
              </a:rPr>
              <a: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background-color: </a:t>
            </a:r>
            <a:r>
              <a:rPr lang="es" sz="1050">
                <a:solidFill>
                  <a:srgbClr val="EE5D43"/>
                </a:solidFill>
                <a:highlight>
                  <a:srgbClr val="23262E"/>
                </a:highlight>
                <a:latin typeface="Consolas"/>
                <a:ea typeface="Consolas"/>
                <a:cs typeface="Consolas"/>
                <a:sym typeface="Consolas"/>
              </a:rPr>
              <a:t>lightblue</a:t>
            </a:r>
            <a:r>
              <a:rPr lang="es" sz="1050">
                <a:solidFill>
                  <a:srgbClr val="D5CED9"/>
                </a:solidFill>
                <a:highlight>
                  <a:srgbClr val="23262E"/>
                </a:highlight>
                <a:latin typeface="Consolas"/>
                <a:ea typeface="Consolas"/>
                <a:cs typeface="Consolas"/>
                <a:sym typeface="Consolas"/>
              </a:rPr>
              <a: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050">
              <a:solidFill>
                <a:srgbClr val="D5CED9"/>
              </a:solidFill>
              <a:highlight>
                <a:srgbClr val="23262E"/>
              </a:highlight>
              <a:latin typeface="Consolas"/>
              <a:ea typeface="Consolas"/>
              <a:cs typeface="Consolas"/>
              <a:sym typeface="Consolas"/>
            </a:endParaRPr>
          </a:p>
        </p:txBody>
      </p:sp>
      <p:pic>
        <p:nvPicPr>
          <p:cNvPr id="283" name="Google Shape;283;p34"/>
          <p:cNvPicPr preferRelativeResize="0"/>
          <p:nvPr/>
        </p:nvPicPr>
        <p:blipFill>
          <a:blip r:embed="rId4">
            <a:alphaModFix/>
          </a:blip>
          <a:stretch>
            <a:fillRect/>
          </a:stretch>
        </p:blipFill>
        <p:spPr>
          <a:xfrm>
            <a:off x="6532500" y="3875200"/>
            <a:ext cx="1916687" cy="6219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sp>
        <p:nvSpPr>
          <p:cNvPr id="284" name="Google Shape;284;p34"/>
          <p:cNvSpPr/>
          <p:nvPr/>
        </p:nvSpPr>
        <p:spPr>
          <a:xfrm>
            <a:off x="1216200" y="2607675"/>
            <a:ext cx="2695700" cy="1052550"/>
          </a:xfrm>
          <a:custGeom>
            <a:rect b="b" l="l" r="r" t="t"/>
            <a:pathLst>
              <a:path extrusionOk="0" h="42102" w="107828">
                <a:moveTo>
                  <a:pt x="0" y="42102"/>
                </a:moveTo>
                <a:lnTo>
                  <a:pt x="0" y="0"/>
                </a:lnTo>
                <a:lnTo>
                  <a:pt x="107614" y="0"/>
                </a:lnTo>
                <a:lnTo>
                  <a:pt x="107828" y="10582"/>
                </a:lnTo>
              </a:path>
            </a:pathLst>
          </a:custGeom>
          <a:noFill/>
          <a:ln cap="flat" cmpd="sng" w="19050">
            <a:solidFill>
              <a:srgbClr val="F39C12"/>
            </a:solidFill>
            <a:prstDash val="solid"/>
            <a:round/>
            <a:headEnd len="med" w="med" type="triangle"/>
            <a:tailEnd len="med" w="med" type="triangle"/>
          </a:ln>
        </p:spPr>
      </p:sp>
      <p:sp>
        <p:nvSpPr>
          <p:cNvPr id="285" name="Google Shape;285;p34"/>
          <p:cNvSpPr/>
          <p:nvPr/>
        </p:nvSpPr>
        <p:spPr>
          <a:xfrm>
            <a:off x="1654200" y="3760700"/>
            <a:ext cx="2257811" cy="439400"/>
          </a:xfrm>
          <a:custGeom>
            <a:rect b="b" l="l" r="r" t="t"/>
            <a:pathLst>
              <a:path extrusionOk="0" h="17576" w="109073">
                <a:moveTo>
                  <a:pt x="109073" y="17576"/>
                </a:moveTo>
                <a:lnTo>
                  <a:pt x="0" y="17576"/>
                </a:lnTo>
                <a:lnTo>
                  <a:pt x="0" y="0"/>
                </a:lnTo>
              </a:path>
            </a:pathLst>
          </a:custGeom>
          <a:noFill/>
          <a:ln cap="flat" cmpd="sng" w="19050">
            <a:solidFill>
              <a:srgbClr val="F39C12"/>
            </a:solidFill>
            <a:prstDash val="solid"/>
            <a:round/>
            <a:headEnd len="med" w="med" type="triangle"/>
            <a:tailEnd len="med" w="med" type="triangle"/>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7"/>
          <p:cNvSpPr txBox="1"/>
          <p:nvPr>
            <p:ph type="ctrTitle"/>
          </p:nvPr>
        </p:nvSpPr>
        <p:spPr>
          <a:xfrm>
            <a:off x="311700" y="1226800"/>
            <a:ext cx="8520600" cy="1570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0" lang="es"/>
              <a:t>Introducción a Vue</a:t>
            </a:r>
            <a:endParaRPr b="0"/>
          </a:p>
        </p:txBody>
      </p:sp>
      <p:sp>
        <p:nvSpPr>
          <p:cNvPr id="150" name="Google Shape;150;p1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51" name="Google Shape;151;p17"/>
          <p:cNvPicPr preferRelativeResize="0"/>
          <p:nvPr/>
        </p:nvPicPr>
        <p:blipFill>
          <a:blip r:embed="rId3">
            <a:alphaModFix/>
          </a:blip>
          <a:stretch>
            <a:fillRect/>
          </a:stretch>
        </p:blipFill>
        <p:spPr>
          <a:xfrm>
            <a:off x="4157663" y="2868475"/>
            <a:ext cx="828675" cy="723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5"/>
          <p:cNvSpPr txBox="1"/>
          <p:nvPr>
            <p:ph idx="1" type="body"/>
          </p:nvPr>
        </p:nvSpPr>
        <p:spPr>
          <a:xfrm>
            <a:off x="380550" y="1293875"/>
            <a:ext cx="83829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650"/>
              <a:t>La directiva </a:t>
            </a:r>
            <a:r>
              <a:rPr b="1" lang="es" sz="1650">
                <a:solidFill>
                  <a:srgbClr val="F39C12"/>
                </a:solidFill>
              </a:rPr>
              <a:t>v-bind </a:t>
            </a:r>
            <a:r>
              <a:rPr lang="es" sz="1650"/>
              <a:t>es una directiva Vue.js que permite enlazar (bindear) una variable de Vue con un atributo específico de una etiqueta HTML. Podemos vincular atributos o propiedades de componentes a un elemento. Si ese atributo está vinculado a nuestros datos definidos en la instancia de Vue, se pueden observar cambios dinámicos a medida que cambian los datos. </a:t>
            </a:r>
            <a:r>
              <a:rPr lang="es" sz="1650" u="sng">
                <a:solidFill>
                  <a:schemeClr val="hlink"/>
                </a:solidFill>
                <a:hlinkClick r:id="rId3"/>
              </a:rPr>
              <a:t>+info</a:t>
            </a:r>
            <a:endParaRPr sz="1650"/>
          </a:p>
        </p:txBody>
      </p:sp>
      <p:sp>
        <p:nvSpPr>
          <p:cNvPr id="291" name="Google Shape;291;p35"/>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Directivas | v-bind</a:t>
            </a:r>
            <a:endParaRPr/>
          </a:p>
        </p:txBody>
      </p:sp>
      <p:sp>
        <p:nvSpPr>
          <p:cNvPr id="292" name="Google Shape;292;p35"/>
          <p:cNvSpPr/>
          <p:nvPr/>
        </p:nvSpPr>
        <p:spPr>
          <a:xfrm>
            <a:off x="4161325" y="2975400"/>
            <a:ext cx="4367100" cy="767700"/>
          </a:xfrm>
          <a:prstGeom prst="rect">
            <a:avLst/>
          </a:prstGeom>
          <a:solidFill>
            <a:srgbClr val="23262E"/>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&lt;</a:t>
            </a:r>
            <a:r>
              <a:rPr lang="es" sz="1050">
                <a:solidFill>
                  <a:srgbClr val="F92672"/>
                </a:solidFill>
                <a:highlight>
                  <a:srgbClr val="23262E"/>
                </a:highlight>
                <a:latin typeface="Consolas"/>
                <a:ea typeface="Consolas"/>
                <a:cs typeface="Consolas"/>
                <a:sym typeface="Consolas"/>
              </a:rPr>
              <a:t>div</a:t>
            </a:r>
            <a:r>
              <a:rPr lang="es" sz="1050">
                <a:solidFill>
                  <a:srgbClr val="D5CED9"/>
                </a:solidFill>
                <a:highlight>
                  <a:srgbClr val="23262E"/>
                </a:highlight>
                <a:latin typeface="Consolas"/>
                <a:ea typeface="Consolas"/>
                <a:cs typeface="Consolas"/>
                <a:sym typeface="Consolas"/>
              </a:rPr>
              <a:t> </a:t>
            </a:r>
            <a:r>
              <a:rPr lang="es" sz="1050">
                <a:solidFill>
                  <a:srgbClr val="FFE66D"/>
                </a:solidFill>
                <a:highlight>
                  <a:srgbClr val="23262E"/>
                </a:highlight>
                <a:latin typeface="Consolas"/>
                <a:ea typeface="Consolas"/>
                <a:cs typeface="Consolas"/>
                <a:sym typeface="Consolas"/>
              </a:rPr>
              <a:t>id</a:t>
            </a:r>
            <a:r>
              <a:rPr lang="es" sz="1050">
                <a:solidFill>
                  <a:srgbClr val="D5CED9"/>
                </a:solidFill>
                <a:highlight>
                  <a:srgbClr val="23262E"/>
                </a:highlight>
                <a:latin typeface="Consolas"/>
                <a:ea typeface="Consolas"/>
                <a:cs typeface="Consolas"/>
                <a:sym typeface="Consolas"/>
              </a:rPr>
              <a:t>=</a:t>
            </a:r>
            <a:r>
              <a:rPr lang="es" sz="1050">
                <a:solidFill>
                  <a:srgbClr val="96E072"/>
                </a:solidFill>
                <a:highlight>
                  <a:srgbClr val="23262E"/>
                </a:highlight>
                <a:latin typeface="Consolas"/>
                <a:ea typeface="Consolas"/>
                <a:cs typeface="Consolas"/>
                <a:sym typeface="Consolas"/>
              </a:rPr>
              <a:t>"app"</a:t>
            </a:r>
            <a:r>
              <a:rPr lang="es" sz="1050">
                <a:solidFill>
                  <a:srgbClr val="D5CED9"/>
                </a:solidFill>
                <a:highlight>
                  <a:srgbClr val="23262E"/>
                </a:highlight>
                <a:latin typeface="Consolas"/>
                <a:ea typeface="Consolas"/>
                <a:cs typeface="Consolas"/>
                <a:sym typeface="Consolas"/>
              </a:rPr>
              <a:t>&gt;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&lt;</a:t>
            </a:r>
            <a:r>
              <a:rPr lang="es" sz="1050">
                <a:solidFill>
                  <a:srgbClr val="F92672"/>
                </a:solidFill>
                <a:highlight>
                  <a:srgbClr val="23262E"/>
                </a:highlight>
                <a:latin typeface="Consolas"/>
                <a:ea typeface="Consolas"/>
                <a:cs typeface="Consolas"/>
                <a:sym typeface="Consolas"/>
              </a:rPr>
              <a:t>a</a:t>
            </a:r>
            <a:r>
              <a:rPr lang="es" sz="1050">
                <a:solidFill>
                  <a:srgbClr val="D5CED9"/>
                </a:solidFill>
                <a:highlight>
                  <a:srgbClr val="23262E"/>
                </a:highlight>
                <a:latin typeface="Consolas"/>
                <a:ea typeface="Consolas"/>
                <a:cs typeface="Consolas"/>
                <a:sym typeface="Consolas"/>
              </a:rPr>
              <a:t> </a:t>
            </a:r>
            <a:r>
              <a:rPr lang="es" sz="1050">
                <a:solidFill>
                  <a:srgbClr val="FFE66D"/>
                </a:solidFill>
                <a:highlight>
                  <a:srgbClr val="23262E"/>
                </a:highlight>
                <a:latin typeface="Consolas"/>
                <a:ea typeface="Consolas"/>
                <a:cs typeface="Consolas"/>
                <a:sym typeface="Consolas"/>
              </a:rPr>
              <a:t>v-bind:href</a:t>
            </a:r>
            <a:r>
              <a:rPr lang="es" sz="1050">
                <a:solidFill>
                  <a:srgbClr val="D5CED9"/>
                </a:solidFill>
                <a:highlight>
                  <a:srgbClr val="23262E"/>
                </a:highlight>
                <a:latin typeface="Consolas"/>
                <a:ea typeface="Consolas"/>
                <a:cs typeface="Consolas"/>
                <a:sym typeface="Consolas"/>
              </a:rPr>
              <a:t>=</a:t>
            </a:r>
            <a:r>
              <a:rPr lang="es" sz="1050">
                <a:solidFill>
                  <a:srgbClr val="96E072"/>
                </a:solidFill>
                <a:highlight>
                  <a:srgbClr val="23262E"/>
                </a:highlight>
                <a:latin typeface="Consolas"/>
                <a:ea typeface="Consolas"/>
                <a:cs typeface="Consolas"/>
                <a:sym typeface="Consolas"/>
              </a:rPr>
              <a:t>"url"</a:t>
            </a:r>
            <a:r>
              <a:rPr lang="es" sz="1050">
                <a:solidFill>
                  <a:srgbClr val="D5CED9"/>
                </a:solidFill>
                <a:highlight>
                  <a:srgbClr val="23262E"/>
                </a:highlight>
                <a:latin typeface="Consolas"/>
                <a:ea typeface="Consolas"/>
                <a:cs typeface="Consolas"/>
                <a:sym typeface="Consolas"/>
              </a:rPr>
              <a:t> </a:t>
            </a:r>
            <a:r>
              <a:rPr lang="es" sz="1050">
                <a:solidFill>
                  <a:srgbClr val="FFE66D"/>
                </a:solidFill>
                <a:highlight>
                  <a:srgbClr val="23262E"/>
                </a:highlight>
                <a:latin typeface="Consolas"/>
                <a:ea typeface="Consolas"/>
                <a:cs typeface="Consolas"/>
                <a:sym typeface="Consolas"/>
              </a:rPr>
              <a:t>v-bind:class</a:t>
            </a:r>
            <a:r>
              <a:rPr lang="es" sz="1050">
                <a:solidFill>
                  <a:srgbClr val="D5CED9"/>
                </a:solidFill>
                <a:highlight>
                  <a:srgbClr val="23262E"/>
                </a:highlight>
                <a:latin typeface="Consolas"/>
                <a:ea typeface="Consolas"/>
                <a:cs typeface="Consolas"/>
                <a:sym typeface="Consolas"/>
              </a:rPr>
              <a:t>=</a:t>
            </a:r>
            <a:r>
              <a:rPr lang="es" sz="1050">
                <a:solidFill>
                  <a:srgbClr val="96E072"/>
                </a:solidFill>
                <a:highlight>
                  <a:srgbClr val="23262E"/>
                </a:highlight>
                <a:latin typeface="Consolas"/>
                <a:ea typeface="Consolas"/>
                <a:cs typeface="Consolas"/>
                <a:sym typeface="Consolas"/>
              </a:rPr>
              <a:t>"claseCSS"</a:t>
            </a:r>
            <a:r>
              <a:rPr lang="es" sz="1050">
                <a:solidFill>
                  <a:srgbClr val="D5CED9"/>
                </a:solidFill>
                <a:highlight>
                  <a:srgbClr val="23262E"/>
                </a:highlight>
                <a:latin typeface="Consolas"/>
                <a:ea typeface="Consolas"/>
                <a:cs typeface="Consolas"/>
                <a:sym typeface="Consolas"/>
              </a:rPr>
              <a:t>&gt;Ir a Google&lt;/</a:t>
            </a:r>
            <a:r>
              <a:rPr lang="es" sz="1050">
                <a:solidFill>
                  <a:srgbClr val="F92672"/>
                </a:solidFill>
                <a:highlight>
                  <a:srgbClr val="23262E"/>
                </a:highlight>
                <a:latin typeface="Consolas"/>
                <a:ea typeface="Consolas"/>
                <a:cs typeface="Consolas"/>
                <a:sym typeface="Consolas"/>
              </a:rPr>
              <a:t>a</a:t>
            </a:r>
            <a:r>
              <a:rPr lang="es" sz="1050">
                <a:solidFill>
                  <a:srgbClr val="D5CED9"/>
                </a:solidFill>
                <a:highlight>
                  <a:srgbClr val="23262E"/>
                </a:highlight>
                <a:latin typeface="Consolas"/>
                <a:ea typeface="Consolas"/>
                <a:cs typeface="Consolas"/>
                <a:sym typeface="Consolas"/>
              </a:rPr>
              <a:t>&gt;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&lt;/</a:t>
            </a:r>
            <a:r>
              <a:rPr lang="es" sz="1050">
                <a:solidFill>
                  <a:srgbClr val="F92672"/>
                </a:solidFill>
                <a:highlight>
                  <a:srgbClr val="23262E"/>
                </a:highlight>
                <a:latin typeface="Consolas"/>
                <a:ea typeface="Consolas"/>
                <a:cs typeface="Consolas"/>
                <a:sym typeface="Consolas"/>
              </a:rPr>
              <a:t>div</a:t>
            </a:r>
            <a:r>
              <a:rPr lang="es" sz="1050">
                <a:solidFill>
                  <a:srgbClr val="D5CED9"/>
                </a:solidFill>
                <a:highlight>
                  <a:srgbClr val="23262E"/>
                </a:highlight>
                <a:latin typeface="Consolas"/>
                <a:ea typeface="Consolas"/>
                <a:cs typeface="Consolas"/>
                <a:sym typeface="Consolas"/>
              </a:rPr>
              <a:t>&gt;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050">
              <a:solidFill>
                <a:srgbClr val="D5CED9"/>
              </a:solidFill>
              <a:highlight>
                <a:srgbClr val="23262E"/>
              </a:highlight>
              <a:latin typeface="Consolas"/>
              <a:ea typeface="Consolas"/>
              <a:cs typeface="Consolas"/>
              <a:sym typeface="Consolas"/>
            </a:endParaRPr>
          </a:p>
        </p:txBody>
      </p:sp>
      <p:sp>
        <p:nvSpPr>
          <p:cNvPr id="293" name="Google Shape;293;p35"/>
          <p:cNvSpPr/>
          <p:nvPr/>
        </p:nvSpPr>
        <p:spPr>
          <a:xfrm>
            <a:off x="432025" y="3019200"/>
            <a:ext cx="3561300" cy="1617600"/>
          </a:xfrm>
          <a:prstGeom prst="rect">
            <a:avLst/>
          </a:prstGeom>
          <a:solidFill>
            <a:srgbClr val="23262E"/>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C74DED"/>
                </a:solidFill>
                <a:highlight>
                  <a:srgbClr val="23262E"/>
                </a:highlight>
                <a:latin typeface="Consolas"/>
                <a:ea typeface="Consolas"/>
                <a:cs typeface="Consolas"/>
                <a:sym typeface="Consolas"/>
              </a:rPr>
              <a:t>const</a:t>
            </a:r>
            <a:r>
              <a:rPr lang="es" sz="1050">
                <a:solidFill>
                  <a:srgbClr val="D5CED9"/>
                </a:solidFill>
                <a:highlight>
                  <a:srgbClr val="23262E"/>
                </a:highlight>
                <a:latin typeface="Consolas"/>
                <a:ea typeface="Consolas"/>
                <a:cs typeface="Consolas"/>
                <a:sym typeface="Consolas"/>
              </a:rPr>
              <a:t> { </a:t>
            </a:r>
            <a:r>
              <a:rPr lang="es" sz="1050">
                <a:solidFill>
                  <a:srgbClr val="00E8C6"/>
                </a:solidFill>
                <a:highlight>
                  <a:srgbClr val="23262E"/>
                </a:highlight>
                <a:latin typeface="Consolas"/>
                <a:ea typeface="Consolas"/>
                <a:cs typeface="Consolas"/>
                <a:sym typeface="Consolas"/>
              </a:rPr>
              <a:t>createApp</a:t>
            </a:r>
            <a:r>
              <a:rPr lang="es" sz="1050">
                <a:solidFill>
                  <a:srgbClr val="D5CED9"/>
                </a:solidFill>
                <a:highlight>
                  <a:srgbClr val="23262E"/>
                </a:highlight>
                <a:latin typeface="Consolas"/>
                <a:ea typeface="Consolas"/>
                <a:cs typeface="Consolas"/>
                <a:sym typeface="Consolas"/>
              </a:rPr>
              <a:t> } </a:t>
            </a:r>
            <a:r>
              <a:rPr lang="es" sz="1050">
                <a:solidFill>
                  <a:srgbClr val="EE5D43"/>
                </a:solidFill>
                <a:highlight>
                  <a:srgbClr val="23262E"/>
                </a:highlight>
                <a:latin typeface="Consolas"/>
                <a:ea typeface="Consolas"/>
                <a:cs typeface="Consolas"/>
                <a:sym typeface="Consolas"/>
              </a:rPr>
              <a:t>=</a:t>
            </a:r>
            <a:r>
              <a:rPr lang="es" sz="1050">
                <a:solidFill>
                  <a:srgbClr val="D5CED9"/>
                </a:solidFill>
                <a:highlight>
                  <a:srgbClr val="23262E"/>
                </a:highlight>
                <a:latin typeface="Consolas"/>
                <a:ea typeface="Consolas"/>
                <a:cs typeface="Consolas"/>
                <a:sym typeface="Consolas"/>
              </a:rPr>
              <a:t> </a:t>
            </a:r>
            <a:r>
              <a:rPr lang="es" sz="1050">
                <a:solidFill>
                  <a:srgbClr val="00E8C6"/>
                </a:solidFill>
                <a:highlight>
                  <a:srgbClr val="23262E"/>
                </a:highlight>
                <a:latin typeface="Consolas"/>
                <a:ea typeface="Consolas"/>
                <a:cs typeface="Consolas"/>
                <a:sym typeface="Consolas"/>
              </a:rPr>
              <a:t>Vue</a:t>
            </a:r>
            <a:endParaRPr sz="1050">
              <a:solidFill>
                <a:srgbClr val="00E8C6"/>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FFE66D"/>
                </a:solidFill>
                <a:highlight>
                  <a:srgbClr val="23262E"/>
                </a:highlight>
                <a:latin typeface="Consolas"/>
                <a:ea typeface="Consolas"/>
                <a:cs typeface="Consolas"/>
                <a:sym typeface="Consolas"/>
              </a:rPr>
              <a:t>createApp</a:t>
            </a:r>
            <a:r>
              <a:rPr lang="es" sz="1050">
                <a:solidFill>
                  <a:srgbClr val="D5CED9"/>
                </a:solidFill>
                <a:highlight>
                  <a:srgbClr val="23262E"/>
                </a:highlight>
                <a:latin typeface="Consolas"/>
                <a:ea typeface="Consolas"/>
                <a:cs typeface="Consolas"/>
                <a:sym typeface="Consolas"/>
              </a:rPr>
              <a: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a:t>
            </a:r>
            <a:r>
              <a:rPr lang="es" sz="1050">
                <a:solidFill>
                  <a:srgbClr val="FFE66D"/>
                </a:solidFill>
                <a:highlight>
                  <a:srgbClr val="23262E"/>
                </a:highlight>
                <a:latin typeface="Consolas"/>
                <a:ea typeface="Consolas"/>
                <a:cs typeface="Consolas"/>
                <a:sym typeface="Consolas"/>
              </a:rPr>
              <a:t>data</a:t>
            </a:r>
            <a:r>
              <a:rPr lang="es" sz="1050">
                <a:solidFill>
                  <a:srgbClr val="D5CED9"/>
                </a:solidFill>
                <a:highlight>
                  <a:srgbClr val="23262E"/>
                </a:highlight>
                <a:latin typeface="Consolas"/>
                <a:ea typeface="Consolas"/>
                <a:cs typeface="Consolas"/>
                <a:sym typeface="Consolas"/>
              </a:rPr>
              <a:t>() {</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a:t>
            </a:r>
            <a:r>
              <a:rPr lang="es" sz="1050">
                <a:solidFill>
                  <a:srgbClr val="C74DED"/>
                </a:solidFill>
                <a:highlight>
                  <a:srgbClr val="23262E"/>
                </a:highlight>
                <a:latin typeface="Consolas"/>
                <a:ea typeface="Consolas"/>
                <a:cs typeface="Consolas"/>
                <a:sym typeface="Consolas"/>
              </a:rPr>
              <a:t>return</a:t>
            </a:r>
            <a:r>
              <a:rPr lang="es" sz="1050">
                <a:solidFill>
                  <a:srgbClr val="D5CED9"/>
                </a:solidFill>
                <a:highlight>
                  <a:srgbClr val="23262E"/>
                </a:highlight>
                <a:latin typeface="Consolas"/>
                <a:ea typeface="Consolas"/>
                <a:cs typeface="Consolas"/>
                <a:sym typeface="Consolas"/>
              </a:rPr>
              <a:t> {</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claseCSS: </a:t>
            </a:r>
            <a:r>
              <a:rPr lang="es" sz="1050">
                <a:solidFill>
                  <a:srgbClr val="96E072"/>
                </a:solidFill>
                <a:highlight>
                  <a:srgbClr val="23262E"/>
                </a:highlight>
                <a:latin typeface="Consolas"/>
                <a:ea typeface="Consolas"/>
                <a:cs typeface="Consolas"/>
                <a:sym typeface="Consolas"/>
              </a:rPr>
              <a:t>'nuevaClase'</a:t>
            </a:r>
            <a:r>
              <a:rPr lang="es" sz="1050">
                <a:solidFill>
                  <a:srgbClr val="D5CED9"/>
                </a:solidFill>
                <a:highlight>
                  <a:srgbClr val="23262E"/>
                </a:highlight>
                <a:latin typeface="Consolas"/>
                <a:ea typeface="Consolas"/>
                <a:cs typeface="Consolas"/>
                <a:sym typeface="Consolas"/>
              </a:rPr>
              <a: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url: </a:t>
            </a:r>
            <a:r>
              <a:rPr lang="es" sz="1050">
                <a:solidFill>
                  <a:srgbClr val="96E072"/>
                </a:solidFill>
                <a:highlight>
                  <a:srgbClr val="23262E"/>
                </a:highlight>
                <a:latin typeface="Consolas"/>
                <a:ea typeface="Consolas"/>
                <a:cs typeface="Consolas"/>
                <a:sym typeface="Consolas"/>
              </a:rPr>
              <a:t>'https://www.google.com.ar/'</a:t>
            </a:r>
            <a:r>
              <a:rPr lang="es" sz="1050">
                <a:solidFill>
                  <a:srgbClr val="D5CED9"/>
                </a:solidFill>
                <a:highlight>
                  <a:srgbClr val="23262E"/>
                </a:highlight>
                <a:latin typeface="Consolas"/>
                <a:ea typeface="Consolas"/>
                <a:cs typeface="Consolas"/>
                <a:sym typeface="Consolas"/>
              </a:rPr>
              <a: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a:t>
            </a:r>
            <a:r>
              <a:rPr lang="es" sz="1050">
                <a:solidFill>
                  <a:srgbClr val="FFE66D"/>
                </a:solidFill>
                <a:highlight>
                  <a:srgbClr val="23262E"/>
                </a:highlight>
                <a:latin typeface="Consolas"/>
                <a:ea typeface="Consolas"/>
                <a:cs typeface="Consolas"/>
                <a:sym typeface="Consolas"/>
              </a:rPr>
              <a:t>mount</a:t>
            </a:r>
            <a:r>
              <a:rPr lang="es" sz="1050">
                <a:solidFill>
                  <a:srgbClr val="D5CED9"/>
                </a:solidFill>
                <a:highlight>
                  <a:srgbClr val="23262E"/>
                </a:highlight>
                <a:latin typeface="Consolas"/>
                <a:ea typeface="Consolas"/>
                <a:cs typeface="Consolas"/>
                <a:sym typeface="Consolas"/>
              </a:rPr>
              <a:t>(</a:t>
            </a:r>
            <a:r>
              <a:rPr lang="es" sz="1050">
                <a:solidFill>
                  <a:srgbClr val="96E072"/>
                </a:solidFill>
                <a:highlight>
                  <a:srgbClr val="23262E"/>
                </a:highlight>
                <a:latin typeface="Consolas"/>
                <a:ea typeface="Consolas"/>
                <a:cs typeface="Consolas"/>
                <a:sym typeface="Consolas"/>
              </a:rPr>
              <a:t>'#app'</a:t>
            </a:r>
            <a:r>
              <a:rPr lang="es" sz="1050">
                <a:solidFill>
                  <a:srgbClr val="D5CED9"/>
                </a:solidFill>
                <a:highlight>
                  <a:srgbClr val="23262E"/>
                </a:highlight>
                <a:latin typeface="Consolas"/>
                <a:ea typeface="Consolas"/>
                <a:cs typeface="Consolas"/>
                <a:sym typeface="Consolas"/>
              </a:rPr>
              <a:t>)</a:t>
            </a:r>
            <a:endParaRPr sz="1050">
              <a:solidFill>
                <a:srgbClr val="C74DED"/>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050">
              <a:solidFill>
                <a:srgbClr val="C74DED"/>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050">
              <a:solidFill>
                <a:srgbClr val="D5CED9"/>
              </a:solidFill>
              <a:highlight>
                <a:srgbClr val="23262E"/>
              </a:highlight>
              <a:latin typeface="Consolas"/>
              <a:ea typeface="Consolas"/>
              <a:cs typeface="Consolas"/>
              <a:sym typeface="Consolas"/>
            </a:endParaRPr>
          </a:p>
        </p:txBody>
      </p:sp>
      <p:sp>
        <p:nvSpPr>
          <p:cNvPr id="294" name="Google Shape;294;p35"/>
          <p:cNvSpPr/>
          <p:nvPr/>
        </p:nvSpPr>
        <p:spPr>
          <a:xfrm>
            <a:off x="4161325" y="3812625"/>
            <a:ext cx="2783700" cy="767700"/>
          </a:xfrm>
          <a:prstGeom prst="rect">
            <a:avLst/>
          </a:prstGeom>
          <a:solidFill>
            <a:srgbClr val="23262E"/>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FFE66D"/>
                </a:solidFill>
                <a:highlight>
                  <a:srgbClr val="23262E"/>
                </a:highlight>
                <a:latin typeface="Consolas"/>
                <a:ea typeface="Consolas"/>
                <a:cs typeface="Consolas"/>
                <a:sym typeface="Consolas"/>
              </a:rPr>
              <a:t>.nuevaClase</a:t>
            </a:r>
            <a:r>
              <a:rPr lang="es" sz="1050">
                <a:solidFill>
                  <a:srgbClr val="D5CED9"/>
                </a:solidFill>
                <a:highlight>
                  <a:srgbClr val="23262E"/>
                </a:highlight>
                <a:latin typeface="Consolas"/>
                <a:ea typeface="Consolas"/>
                <a:cs typeface="Consolas"/>
                <a:sym typeface="Consolas"/>
              </a:rPr>
              <a:t>{text-decoration: </a:t>
            </a:r>
            <a:r>
              <a:rPr lang="es" sz="1050">
                <a:solidFill>
                  <a:srgbClr val="EE5D43"/>
                </a:solidFill>
                <a:highlight>
                  <a:srgbClr val="23262E"/>
                </a:highlight>
                <a:latin typeface="Consolas"/>
                <a:ea typeface="Consolas"/>
                <a:cs typeface="Consolas"/>
                <a:sym typeface="Consolas"/>
              </a:rPr>
              <a:t>none</a:t>
            </a:r>
            <a:r>
              <a:rPr lang="es" sz="1050">
                <a:solidFill>
                  <a:srgbClr val="D5CED9"/>
                </a:solidFill>
                <a:highlight>
                  <a:srgbClr val="23262E"/>
                </a:highlight>
                <a:latin typeface="Consolas"/>
                <a:ea typeface="Consolas"/>
                <a:cs typeface="Consolas"/>
                <a:sym typeface="Consolas"/>
              </a:rPr>
              <a: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color: </a:t>
            </a:r>
            <a:r>
              <a:rPr lang="es" sz="1050">
                <a:solidFill>
                  <a:srgbClr val="EE5D43"/>
                </a:solidFill>
                <a:highlight>
                  <a:srgbClr val="23262E"/>
                </a:highlight>
                <a:latin typeface="Consolas"/>
                <a:ea typeface="Consolas"/>
                <a:cs typeface="Consolas"/>
                <a:sym typeface="Consolas"/>
              </a:rPr>
              <a:t>green</a:t>
            </a:r>
            <a:r>
              <a:rPr lang="es" sz="1050">
                <a:solidFill>
                  <a:srgbClr val="D5CED9"/>
                </a:solidFill>
                <a:highlight>
                  <a:srgbClr val="23262E"/>
                </a:highlight>
                <a:latin typeface="Consolas"/>
                <a:ea typeface="Consolas"/>
                <a:cs typeface="Consolas"/>
                <a:sym typeface="Consolas"/>
              </a:rPr>
              <a: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background-color: </a:t>
            </a:r>
            <a:r>
              <a:rPr lang="es" sz="1050">
                <a:solidFill>
                  <a:srgbClr val="EE5D43"/>
                </a:solidFill>
                <a:highlight>
                  <a:srgbClr val="23262E"/>
                </a:highlight>
                <a:latin typeface="Consolas"/>
                <a:ea typeface="Consolas"/>
                <a:cs typeface="Consolas"/>
                <a:sym typeface="Consolas"/>
              </a:rPr>
              <a:t>lightblue</a:t>
            </a:r>
            <a:r>
              <a:rPr lang="es" sz="1050">
                <a:solidFill>
                  <a:srgbClr val="D5CED9"/>
                </a:solidFill>
                <a:highlight>
                  <a:srgbClr val="23262E"/>
                </a:highlight>
                <a:latin typeface="Consolas"/>
                <a:ea typeface="Consolas"/>
                <a:cs typeface="Consolas"/>
                <a:sym typeface="Consolas"/>
              </a:rPr>
              <a: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padding: </a:t>
            </a:r>
            <a:r>
              <a:rPr lang="es" sz="1050">
                <a:solidFill>
                  <a:srgbClr val="F39C12"/>
                </a:solidFill>
                <a:highlight>
                  <a:srgbClr val="23262E"/>
                </a:highlight>
                <a:latin typeface="Consolas"/>
                <a:ea typeface="Consolas"/>
                <a:cs typeface="Consolas"/>
                <a:sym typeface="Consolas"/>
              </a:rPr>
              <a:t>5px</a:t>
            </a:r>
            <a:r>
              <a:rPr lang="es" sz="1050">
                <a:solidFill>
                  <a:srgbClr val="D5CED9"/>
                </a:solidFill>
                <a:highlight>
                  <a:srgbClr val="23262E"/>
                </a:highlight>
                <a:latin typeface="Consolas"/>
                <a:ea typeface="Consolas"/>
                <a:cs typeface="Consolas"/>
                <a:sym typeface="Consolas"/>
              </a:rPr>
              <a: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050">
              <a:solidFill>
                <a:srgbClr val="FFE66D"/>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050">
              <a:solidFill>
                <a:srgbClr val="D5CED9"/>
              </a:solidFill>
              <a:highlight>
                <a:srgbClr val="23262E"/>
              </a:highlight>
              <a:latin typeface="Consolas"/>
              <a:ea typeface="Consolas"/>
              <a:cs typeface="Consolas"/>
              <a:sym typeface="Consolas"/>
            </a:endParaRPr>
          </a:p>
        </p:txBody>
      </p:sp>
      <p:pic>
        <p:nvPicPr>
          <p:cNvPr id="295" name="Google Shape;295;p35"/>
          <p:cNvPicPr preferRelativeResize="0"/>
          <p:nvPr/>
        </p:nvPicPr>
        <p:blipFill>
          <a:blip r:embed="rId4">
            <a:alphaModFix/>
          </a:blip>
          <a:stretch>
            <a:fillRect/>
          </a:stretch>
        </p:blipFill>
        <p:spPr>
          <a:xfrm>
            <a:off x="7264325" y="3989303"/>
            <a:ext cx="1035500" cy="37155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sp>
        <p:nvSpPr>
          <p:cNvPr id="296" name="Google Shape;296;p35"/>
          <p:cNvSpPr/>
          <p:nvPr/>
        </p:nvSpPr>
        <p:spPr>
          <a:xfrm>
            <a:off x="3166225" y="3789225"/>
            <a:ext cx="1046800" cy="155075"/>
          </a:xfrm>
          <a:custGeom>
            <a:rect b="b" l="l" r="r" t="t"/>
            <a:pathLst>
              <a:path extrusionOk="0" h="6203" w="41872">
                <a:moveTo>
                  <a:pt x="0" y="0"/>
                </a:moveTo>
                <a:lnTo>
                  <a:pt x="41872" y="6203"/>
                </a:lnTo>
              </a:path>
            </a:pathLst>
          </a:custGeom>
          <a:noFill/>
          <a:ln cap="flat" cmpd="sng" w="19050">
            <a:solidFill>
              <a:srgbClr val="F39C12"/>
            </a:solidFill>
            <a:prstDash val="solid"/>
            <a:round/>
            <a:headEnd len="med" w="med" type="triangle"/>
            <a:tailEnd len="med" w="med" type="triangle"/>
          </a:ln>
        </p:spPr>
      </p:sp>
      <p:sp>
        <p:nvSpPr>
          <p:cNvPr id="297" name="Google Shape;297;p35"/>
          <p:cNvSpPr/>
          <p:nvPr/>
        </p:nvSpPr>
        <p:spPr>
          <a:xfrm>
            <a:off x="1848050" y="2832900"/>
            <a:ext cx="5531200" cy="904625"/>
          </a:xfrm>
          <a:custGeom>
            <a:rect b="b" l="l" r="r" t="t"/>
            <a:pathLst>
              <a:path extrusionOk="0" h="36185" w="221248">
                <a:moveTo>
                  <a:pt x="0" y="36185"/>
                </a:moveTo>
                <a:lnTo>
                  <a:pt x="0" y="0"/>
                </a:lnTo>
                <a:lnTo>
                  <a:pt x="221248" y="0"/>
                </a:lnTo>
                <a:lnTo>
                  <a:pt x="221248" y="10339"/>
                </a:lnTo>
              </a:path>
            </a:pathLst>
          </a:custGeom>
          <a:noFill/>
          <a:ln cap="flat" cmpd="sng" w="19050">
            <a:solidFill>
              <a:srgbClr val="F39C12"/>
            </a:solidFill>
            <a:prstDash val="solid"/>
            <a:round/>
            <a:headEnd len="med" w="med" type="triangle"/>
            <a:tailEnd len="med" w="med" type="triangle"/>
          </a:ln>
        </p:spPr>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6"/>
          <p:cNvSpPr txBox="1"/>
          <p:nvPr>
            <p:ph idx="1" type="body"/>
          </p:nvPr>
        </p:nvSpPr>
        <p:spPr>
          <a:xfrm>
            <a:off x="380550" y="1293875"/>
            <a:ext cx="83829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550"/>
              <a:t>La directiva </a:t>
            </a:r>
            <a:r>
              <a:rPr b="1" lang="es" sz="1550">
                <a:solidFill>
                  <a:srgbClr val="F39C12"/>
                </a:solidFill>
              </a:rPr>
              <a:t>v-show </a:t>
            </a:r>
            <a:r>
              <a:rPr lang="es" sz="1550"/>
              <a:t>es una directiva Vue.js que </a:t>
            </a:r>
            <a:r>
              <a:rPr lang="es" sz="1550"/>
              <a:t>muestra u oculta algo, según del valor booleano que tenga: si es </a:t>
            </a:r>
            <a:r>
              <a:rPr i="1" lang="es" sz="1550"/>
              <a:t>true</a:t>
            </a:r>
            <a:r>
              <a:rPr lang="es" sz="1550"/>
              <a:t> lo muestra, si es </a:t>
            </a:r>
            <a:r>
              <a:rPr i="1" lang="es" sz="1550"/>
              <a:t>false</a:t>
            </a:r>
            <a:r>
              <a:rPr lang="es" sz="1550"/>
              <a:t> lo oculta con CSS, mediante un </a:t>
            </a:r>
            <a:r>
              <a:rPr i="1" lang="es" sz="1550"/>
              <a:t>display: none</a:t>
            </a:r>
            <a:r>
              <a:rPr lang="es" sz="1550"/>
              <a:t>.</a:t>
            </a:r>
            <a:endParaRPr sz="1550"/>
          </a:p>
        </p:txBody>
      </p:sp>
      <p:sp>
        <p:nvSpPr>
          <p:cNvPr id="303" name="Google Shape;303;p36"/>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Directivas | v-show</a:t>
            </a:r>
            <a:endParaRPr/>
          </a:p>
        </p:txBody>
      </p:sp>
      <p:sp>
        <p:nvSpPr>
          <p:cNvPr id="304" name="Google Shape;304;p36"/>
          <p:cNvSpPr/>
          <p:nvPr/>
        </p:nvSpPr>
        <p:spPr>
          <a:xfrm>
            <a:off x="3315250" y="2271225"/>
            <a:ext cx="4077000" cy="767700"/>
          </a:xfrm>
          <a:prstGeom prst="rect">
            <a:avLst/>
          </a:prstGeom>
          <a:solidFill>
            <a:srgbClr val="23262E"/>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&lt;</a:t>
            </a:r>
            <a:r>
              <a:rPr lang="es" sz="1050">
                <a:solidFill>
                  <a:srgbClr val="F92672"/>
                </a:solidFill>
                <a:highlight>
                  <a:srgbClr val="23262E"/>
                </a:highlight>
                <a:latin typeface="Consolas"/>
                <a:ea typeface="Consolas"/>
                <a:cs typeface="Consolas"/>
                <a:sym typeface="Consolas"/>
              </a:rPr>
              <a:t>div</a:t>
            </a:r>
            <a:r>
              <a:rPr lang="es" sz="1050">
                <a:solidFill>
                  <a:srgbClr val="D5CED9"/>
                </a:solidFill>
                <a:highlight>
                  <a:srgbClr val="23262E"/>
                </a:highlight>
                <a:latin typeface="Consolas"/>
                <a:ea typeface="Consolas"/>
                <a:cs typeface="Consolas"/>
                <a:sym typeface="Consolas"/>
              </a:rPr>
              <a:t> </a:t>
            </a:r>
            <a:r>
              <a:rPr lang="es" sz="1050">
                <a:solidFill>
                  <a:srgbClr val="FFE66D"/>
                </a:solidFill>
                <a:highlight>
                  <a:srgbClr val="23262E"/>
                </a:highlight>
                <a:latin typeface="Consolas"/>
                <a:ea typeface="Consolas"/>
                <a:cs typeface="Consolas"/>
                <a:sym typeface="Consolas"/>
              </a:rPr>
              <a:t>id</a:t>
            </a:r>
            <a:r>
              <a:rPr lang="es" sz="1050">
                <a:solidFill>
                  <a:srgbClr val="D5CED9"/>
                </a:solidFill>
                <a:highlight>
                  <a:srgbClr val="23262E"/>
                </a:highlight>
                <a:latin typeface="Consolas"/>
                <a:ea typeface="Consolas"/>
                <a:cs typeface="Consolas"/>
                <a:sym typeface="Consolas"/>
              </a:rPr>
              <a:t>=</a:t>
            </a:r>
            <a:r>
              <a:rPr lang="es" sz="1050">
                <a:solidFill>
                  <a:srgbClr val="96E072"/>
                </a:solidFill>
                <a:highlight>
                  <a:srgbClr val="23262E"/>
                </a:highlight>
                <a:latin typeface="Consolas"/>
                <a:ea typeface="Consolas"/>
                <a:cs typeface="Consolas"/>
                <a:sym typeface="Consolas"/>
              </a:rPr>
              <a:t>"app"</a:t>
            </a:r>
            <a:r>
              <a:rPr lang="es" sz="1050">
                <a:solidFill>
                  <a:srgbClr val="D5CED9"/>
                </a:solidFill>
                <a:highlight>
                  <a:srgbClr val="23262E"/>
                </a:highlight>
                <a:latin typeface="Consolas"/>
                <a:ea typeface="Consolas"/>
                <a:cs typeface="Consolas"/>
                <a:sym typeface="Consolas"/>
              </a:rPr>
              <a:t>&gt;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Usuario: codoacodo</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&lt;</a:t>
            </a:r>
            <a:r>
              <a:rPr lang="es" sz="1050">
                <a:solidFill>
                  <a:srgbClr val="F92672"/>
                </a:solidFill>
                <a:highlight>
                  <a:srgbClr val="23262E"/>
                </a:highlight>
                <a:latin typeface="Consolas"/>
                <a:ea typeface="Consolas"/>
                <a:cs typeface="Consolas"/>
                <a:sym typeface="Consolas"/>
              </a:rPr>
              <a:t>span</a:t>
            </a:r>
            <a:r>
              <a:rPr lang="es" sz="1050">
                <a:solidFill>
                  <a:srgbClr val="D5CED9"/>
                </a:solidFill>
                <a:highlight>
                  <a:srgbClr val="23262E"/>
                </a:highlight>
                <a:latin typeface="Consolas"/>
                <a:ea typeface="Consolas"/>
                <a:cs typeface="Consolas"/>
                <a:sym typeface="Consolas"/>
              </a:rPr>
              <a:t> </a:t>
            </a:r>
            <a:r>
              <a:rPr lang="es" sz="1050">
                <a:solidFill>
                  <a:srgbClr val="FFE66D"/>
                </a:solidFill>
                <a:highlight>
                  <a:srgbClr val="23262E"/>
                </a:highlight>
                <a:latin typeface="Consolas"/>
                <a:ea typeface="Consolas"/>
                <a:cs typeface="Consolas"/>
                <a:sym typeface="Consolas"/>
              </a:rPr>
              <a:t>v-show</a:t>
            </a:r>
            <a:r>
              <a:rPr lang="es" sz="1050">
                <a:solidFill>
                  <a:srgbClr val="D5CED9"/>
                </a:solidFill>
                <a:highlight>
                  <a:srgbClr val="23262E"/>
                </a:highlight>
                <a:latin typeface="Consolas"/>
                <a:ea typeface="Consolas"/>
                <a:cs typeface="Consolas"/>
                <a:sym typeface="Consolas"/>
              </a:rPr>
              <a:t>=</a:t>
            </a:r>
            <a:r>
              <a:rPr lang="es" sz="1050">
                <a:solidFill>
                  <a:srgbClr val="96E072"/>
                </a:solidFill>
                <a:highlight>
                  <a:srgbClr val="23262E"/>
                </a:highlight>
                <a:latin typeface="Consolas"/>
                <a:ea typeface="Consolas"/>
                <a:cs typeface="Consolas"/>
                <a:sym typeface="Consolas"/>
              </a:rPr>
              <a:t>"login"</a:t>
            </a:r>
            <a:r>
              <a:rPr lang="es" sz="1050">
                <a:solidFill>
                  <a:srgbClr val="D5CED9"/>
                </a:solidFill>
                <a:highlight>
                  <a:srgbClr val="23262E"/>
                </a:highlight>
                <a:latin typeface="Consolas"/>
                <a:ea typeface="Consolas"/>
                <a:cs typeface="Consolas"/>
                <a:sym typeface="Consolas"/>
              </a:rPr>
              <a:t>&gt;(Identificado...)&lt;/</a:t>
            </a:r>
            <a:r>
              <a:rPr lang="es" sz="1050">
                <a:solidFill>
                  <a:srgbClr val="F92672"/>
                </a:solidFill>
                <a:highlight>
                  <a:srgbClr val="23262E"/>
                </a:highlight>
                <a:latin typeface="Consolas"/>
                <a:ea typeface="Consolas"/>
                <a:cs typeface="Consolas"/>
                <a:sym typeface="Consolas"/>
              </a:rPr>
              <a:t>span</a:t>
            </a:r>
            <a:r>
              <a:rPr lang="es" sz="1050">
                <a:solidFill>
                  <a:srgbClr val="D5CED9"/>
                </a:solidFill>
                <a:highlight>
                  <a:srgbClr val="23262E"/>
                </a:highlight>
                <a:latin typeface="Consolas"/>
                <a:ea typeface="Consolas"/>
                <a:cs typeface="Consolas"/>
                <a:sym typeface="Consolas"/>
              </a:rPr>
              <a:t>&gt;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&lt;/</a:t>
            </a:r>
            <a:r>
              <a:rPr lang="es" sz="1050">
                <a:solidFill>
                  <a:srgbClr val="F92672"/>
                </a:solidFill>
                <a:highlight>
                  <a:srgbClr val="23262E"/>
                </a:highlight>
                <a:latin typeface="Consolas"/>
                <a:ea typeface="Consolas"/>
                <a:cs typeface="Consolas"/>
                <a:sym typeface="Consolas"/>
              </a:rPr>
              <a:t>div</a:t>
            </a:r>
            <a:r>
              <a:rPr lang="es" sz="1050">
                <a:solidFill>
                  <a:srgbClr val="D5CED9"/>
                </a:solidFill>
                <a:highlight>
                  <a:srgbClr val="23262E"/>
                </a:highlight>
                <a:latin typeface="Consolas"/>
                <a:ea typeface="Consolas"/>
                <a:cs typeface="Consolas"/>
                <a:sym typeface="Consolas"/>
              </a:rPr>
              <a:t>&gt;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050">
              <a:solidFill>
                <a:srgbClr val="D5CED9"/>
              </a:solidFill>
              <a:highlight>
                <a:srgbClr val="23262E"/>
              </a:highlight>
              <a:latin typeface="Consolas"/>
              <a:ea typeface="Consolas"/>
              <a:cs typeface="Consolas"/>
              <a:sym typeface="Consolas"/>
            </a:endParaRPr>
          </a:p>
        </p:txBody>
      </p:sp>
      <p:sp>
        <p:nvSpPr>
          <p:cNvPr id="305" name="Google Shape;305;p36"/>
          <p:cNvSpPr/>
          <p:nvPr/>
        </p:nvSpPr>
        <p:spPr>
          <a:xfrm>
            <a:off x="432025" y="2271225"/>
            <a:ext cx="2643600" cy="1400400"/>
          </a:xfrm>
          <a:prstGeom prst="rect">
            <a:avLst/>
          </a:prstGeom>
          <a:solidFill>
            <a:srgbClr val="23262E"/>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C74DED"/>
                </a:solidFill>
                <a:highlight>
                  <a:srgbClr val="23262E"/>
                </a:highlight>
                <a:latin typeface="Consolas"/>
                <a:ea typeface="Consolas"/>
                <a:cs typeface="Consolas"/>
                <a:sym typeface="Consolas"/>
              </a:rPr>
              <a:t>const</a:t>
            </a:r>
            <a:r>
              <a:rPr lang="es" sz="1050">
                <a:solidFill>
                  <a:srgbClr val="D5CED9"/>
                </a:solidFill>
                <a:highlight>
                  <a:srgbClr val="23262E"/>
                </a:highlight>
                <a:latin typeface="Consolas"/>
                <a:ea typeface="Consolas"/>
                <a:cs typeface="Consolas"/>
                <a:sym typeface="Consolas"/>
              </a:rPr>
              <a:t> { </a:t>
            </a:r>
            <a:r>
              <a:rPr lang="es" sz="1050">
                <a:solidFill>
                  <a:srgbClr val="00E8C6"/>
                </a:solidFill>
                <a:highlight>
                  <a:srgbClr val="23262E"/>
                </a:highlight>
                <a:latin typeface="Consolas"/>
                <a:ea typeface="Consolas"/>
                <a:cs typeface="Consolas"/>
                <a:sym typeface="Consolas"/>
              </a:rPr>
              <a:t>createApp</a:t>
            </a:r>
            <a:r>
              <a:rPr lang="es" sz="1050">
                <a:solidFill>
                  <a:srgbClr val="D5CED9"/>
                </a:solidFill>
                <a:highlight>
                  <a:srgbClr val="23262E"/>
                </a:highlight>
                <a:latin typeface="Consolas"/>
                <a:ea typeface="Consolas"/>
                <a:cs typeface="Consolas"/>
                <a:sym typeface="Consolas"/>
              </a:rPr>
              <a:t> } </a:t>
            </a:r>
            <a:r>
              <a:rPr lang="es" sz="1050">
                <a:solidFill>
                  <a:srgbClr val="EE5D43"/>
                </a:solidFill>
                <a:highlight>
                  <a:srgbClr val="23262E"/>
                </a:highlight>
                <a:latin typeface="Consolas"/>
                <a:ea typeface="Consolas"/>
                <a:cs typeface="Consolas"/>
                <a:sym typeface="Consolas"/>
              </a:rPr>
              <a:t>=</a:t>
            </a:r>
            <a:r>
              <a:rPr lang="es" sz="1050">
                <a:solidFill>
                  <a:srgbClr val="D5CED9"/>
                </a:solidFill>
                <a:highlight>
                  <a:srgbClr val="23262E"/>
                </a:highlight>
                <a:latin typeface="Consolas"/>
                <a:ea typeface="Consolas"/>
                <a:cs typeface="Consolas"/>
                <a:sym typeface="Consolas"/>
              </a:rPr>
              <a:t> </a:t>
            </a:r>
            <a:r>
              <a:rPr lang="es" sz="1050">
                <a:solidFill>
                  <a:srgbClr val="00E8C6"/>
                </a:solidFill>
                <a:highlight>
                  <a:srgbClr val="23262E"/>
                </a:highlight>
                <a:latin typeface="Consolas"/>
                <a:ea typeface="Consolas"/>
                <a:cs typeface="Consolas"/>
                <a:sym typeface="Consolas"/>
              </a:rPr>
              <a:t>Vue</a:t>
            </a:r>
            <a:endParaRPr sz="1050">
              <a:solidFill>
                <a:srgbClr val="00E8C6"/>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FFE66D"/>
                </a:solidFill>
                <a:highlight>
                  <a:srgbClr val="23262E"/>
                </a:highlight>
                <a:latin typeface="Consolas"/>
                <a:ea typeface="Consolas"/>
                <a:cs typeface="Consolas"/>
                <a:sym typeface="Consolas"/>
              </a:rPr>
              <a:t>createApp</a:t>
            </a:r>
            <a:r>
              <a:rPr lang="es" sz="1050">
                <a:solidFill>
                  <a:srgbClr val="D5CED9"/>
                </a:solidFill>
                <a:highlight>
                  <a:srgbClr val="23262E"/>
                </a:highlight>
                <a:latin typeface="Consolas"/>
                <a:ea typeface="Consolas"/>
                <a:cs typeface="Consolas"/>
                <a:sym typeface="Consolas"/>
              </a:rPr>
              <a: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a:t>
            </a:r>
            <a:r>
              <a:rPr lang="es" sz="1050">
                <a:solidFill>
                  <a:srgbClr val="FFE66D"/>
                </a:solidFill>
                <a:highlight>
                  <a:srgbClr val="23262E"/>
                </a:highlight>
                <a:latin typeface="Consolas"/>
                <a:ea typeface="Consolas"/>
                <a:cs typeface="Consolas"/>
                <a:sym typeface="Consolas"/>
              </a:rPr>
              <a:t>data</a:t>
            </a:r>
            <a:r>
              <a:rPr lang="es" sz="1050">
                <a:solidFill>
                  <a:srgbClr val="D5CED9"/>
                </a:solidFill>
                <a:highlight>
                  <a:srgbClr val="23262E"/>
                </a:highlight>
                <a:latin typeface="Consolas"/>
                <a:ea typeface="Consolas"/>
                <a:cs typeface="Consolas"/>
                <a:sym typeface="Consolas"/>
              </a:rPr>
              <a:t>() {</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a:t>
            </a:r>
            <a:r>
              <a:rPr lang="es" sz="1050">
                <a:solidFill>
                  <a:srgbClr val="C74DED"/>
                </a:solidFill>
                <a:highlight>
                  <a:srgbClr val="23262E"/>
                </a:highlight>
                <a:latin typeface="Consolas"/>
                <a:ea typeface="Consolas"/>
                <a:cs typeface="Consolas"/>
                <a:sym typeface="Consolas"/>
              </a:rPr>
              <a:t>return</a:t>
            </a:r>
            <a:r>
              <a:rPr lang="es" sz="1050">
                <a:solidFill>
                  <a:srgbClr val="D5CED9"/>
                </a:solidFill>
                <a:highlight>
                  <a:srgbClr val="23262E"/>
                </a:highlight>
                <a:latin typeface="Consolas"/>
                <a:ea typeface="Consolas"/>
                <a:cs typeface="Consolas"/>
                <a:sym typeface="Consolas"/>
              </a:rPr>
              <a:t> {</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login: </a:t>
            </a:r>
            <a:r>
              <a:rPr lang="es" sz="1050">
                <a:solidFill>
                  <a:srgbClr val="EE5D43"/>
                </a:solidFill>
                <a:highlight>
                  <a:srgbClr val="23262E"/>
                </a:highlight>
                <a:latin typeface="Consolas"/>
                <a:ea typeface="Consolas"/>
                <a:cs typeface="Consolas"/>
                <a:sym typeface="Consolas"/>
              </a:rPr>
              <a:t>true</a:t>
            </a:r>
            <a:endParaRPr sz="1050">
              <a:solidFill>
                <a:srgbClr val="EE5D43"/>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a:t>
            </a:r>
            <a:r>
              <a:rPr lang="es" sz="1050">
                <a:solidFill>
                  <a:srgbClr val="FFE66D"/>
                </a:solidFill>
                <a:highlight>
                  <a:srgbClr val="23262E"/>
                </a:highlight>
                <a:latin typeface="Consolas"/>
                <a:ea typeface="Consolas"/>
                <a:cs typeface="Consolas"/>
                <a:sym typeface="Consolas"/>
              </a:rPr>
              <a:t>mount</a:t>
            </a:r>
            <a:r>
              <a:rPr lang="es" sz="1050">
                <a:solidFill>
                  <a:srgbClr val="D5CED9"/>
                </a:solidFill>
                <a:highlight>
                  <a:srgbClr val="23262E"/>
                </a:highlight>
                <a:latin typeface="Consolas"/>
                <a:ea typeface="Consolas"/>
                <a:cs typeface="Consolas"/>
                <a:sym typeface="Consolas"/>
              </a:rPr>
              <a:t>(</a:t>
            </a:r>
            <a:r>
              <a:rPr lang="es" sz="1050">
                <a:solidFill>
                  <a:srgbClr val="96E072"/>
                </a:solidFill>
                <a:highlight>
                  <a:srgbClr val="23262E"/>
                </a:highlight>
                <a:latin typeface="Consolas"/>
                <a:ea typeface="Consolas"/>
                <a:cs typeface="Consolas"/>
                <a:sym typeface="Consolas"/>
              </a:rPr>
              <a:t>'#app'</a:t>
            </a:r>
            <a:r>
              <a:rPr lang="es" sz="1050">
                <a:solidFill>
                  <a:srgbClr val="D5CED9"/>
                </a:solidFill>
                <a:highlight>
                  <a:srgbClr val="23262E"/>
                </a:highlight>
                <a:latin typeface="Consolas"/>
                <a:ea typeface="Consolas"/>
                <a:cs typeface="Consolas"/>
                <a:sym typeface="Consolas"/>
              </a:rPr>
              <a: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050">
              <a:solidFill>
                <a:srgbClr val="C74DED"/>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050">
              <a:solidFill>
                <a:srgbClr val="C74DED"/>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050">
              <a:solidFill>
                <a:srgbClr val="D5CED9"/>
              </a:solidFill>
              <a:highlight>
                <a:srgbClr val="23262E"/>
              </a:highlight>
              <a:latin typeface="Consolas"/>
              <a:ea typeface="Consolas"/>
              <a:cs typeface="Consolas"/>
              <a:sym typeface="Consolas"/>
            </a:endParaRPr>
          </a:p>
        </p:txBody>
      </p:sp>
      <p:pic>
        <p:nvPicPr>
          <p:cNvPr id="306" name="Google Shape;306;p36"/>
          <p:cNvPicPr preferRelativeResize="0"/>
          <p:nvPr/>
        </p:nvPicPr>
        <p:blipFill>
          <a:blip r:embed="rId3">
            <a:alphaModFix/>
          </a:blip>
          <a:stretch>
            <a:fillRect/>
          </a:stretch>
        </p:blipFill>
        <p:spPr>
          <a:xfrm>
            <a:off x="3315250" y="3223337"/>
            <a:ext cx="3521018" cy="4483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sp>
        <p:nvSpPr>
          <p:cNvPr id="307" name="Google Shape;307;p36"/>
          <p:cNvSpPr txBox="1"/>
          <p:nvPr>
            <p:ph idx="1" type="body"/>
          </p:nvPr>
        </p:nvSpPr>
        <p:spPr>
          <a:xfrm>
            <a:off x="432025" y="3692375"/>
            <a:ext cx="8382900" cy="9957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s" sz="1650"/>
              <a:t>Si el valor es </a:t>
            </a:r>
            <a:r>
              <a:rPr i="1" lang="es" sz="1650"/>
              <a:t>false </a:t>
            </a:r>
            <a:r>
              <a:rPr lang="es" sz="1650"/>
              <a:t>la etiqueta &lt;span&gt; existe en el código fuente resultante del navegador, pero tiene aplicado un atributo style a display: none que hace que no se muestre visualmente. Esta directiva mantiene el código en el HTML pero lo mantiene oculto</a:t>
            </a:r>
            <a:endParaRPr sz="1650"/>
          </a:p>
        </p:txBody>
      </p:sp>
      <p:sp>
        <p:nvSpPr>
          <p:cNvPr id="308" name="Google Shape;308;p36"/>
          <p:cNvSpPr/>
          <p:nvPr/>
        </p:nvSpPr>
        <p:spPr>
          <a:xfrm>
            <a:off x="2293725" y="2861350"/>
            <a:ext cx="2687600" cy="208525"/>
          </a:xfrm>
          <a:custGeom>
            <a:rect b="b" l="l" r="r" t="t"/>
            <a:pathLst>
              <a:path extrusionOk="0" h="8341" w="107504">
                <a:moveTo>
                  <a:pt x="0" y="8341"/>
                </a:moveTo>
                <a:lnTo>
                  <a:pt x="107504" y="8341"/>
                </a:lnTo>
                <a:lnTo>
                  <a:pt x="107504" y="0"/>
                </a:lnTo>
              </a:path>
            </a:pathLst>
          </a:custGeom>
          <a:noFill/>
          <a:ln cap="flat" cmpd="sng" w="19050">
            <a:solidFill>
              <a:srgbClr val="F39C12"/>
            </a:solidFill>
            <a:prstDash val="solid"/>
            <a:round/>
            <a:headEnd len="med" w="med" type="triangle"/>
            <a:tailEnd len="med" w="med" type="triangle"/>
          </a:ln>
        </p:spPr>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7"/>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Directivas | v-once</a:t>
            </a:r>
            <a:endParaRPr/>
          </a:p>
        </p:txBody>
      </p:sp>
      <p:sp>
        <p:nvSpPr>
          <p:cNvPr id="314" name="Google Shape;314;p37"/>
          <p:cNvSpPr txBox="1"/>
          <p:nvPr>
            <p:ph idx="1" type="body"/>
          </p:nvPr>
        </p:nvSpPr>
        <p:spPr>
          <a:xfrm>
            <a:off x="432025" y="1304875"/>
            <a:ext cx="83829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 sz="1650"/>
              <a:t>Todo elemento que posea la directiva </a:t>
            </a:r>
            <a:r>
              <a:rPr b="1" lang="es" sz="1650">
                <a:solidFill>
                  <a:srgbClr val="F39C12"/>
                </a:solidFill>
              </a:rPr>
              <a:t>v-once</a:t>
            </a:r>
            <a:r>
              <a:rPr lang="es" sz="1650"/>
              <a:t> será renderizado sólo una vez.</a:t>
            </a:r>
            <a:endParaRPr sz="1650"/>
          </a:p>
          <a:p>
            <a:pPr indent="0" lvl="0" marL="0" rtl="0" algn="l">
              <a:spcBef>
                <a:spcPts val="1200"/>
              </a:spcBef>
              <a:spcAft>
                <a:spcPts val="0"/>
              </a:spcAft>
              <a:buClr>
                <a:schemeClr val="dk1"/>
              </a:buClr>
              <a:buSzPts val="1100"/>
              <a:buFont typeface="Arial"/>
              <a:buNone/>
            </a:pPr>
            <a:r>
              <a:t/>
            </a:r>
            <a:endParaRPr sz="1650"/>
          </a:p>
          <a:p>
            <a:pPr indent="0" lvl="0" marL="0" rtl="0" algn="l">
              <a:spcBef>
                <a:spcPts val="1200"/>
              </a:spcBef>
              <a:spcAft>
                <a:spcPts val="1200"/>
              </a:spcAft>
              <a:buClr>
                <a:schemeClr val="dk1"/>
              </a:buClr>
              <a:buSzPts val="1100"/>
              <a:buFont typeface="Arial"/>
              <a:buNone/>
            </a:pPr>
            <a:r>
              <a:t/>
            </a:r>
            <a:endParaRPr sz="1650"/>
          </a:p>
        </p:txBody>
      </p:sp>
      <p:sp>
        <p:nvSpPr>
          <p:cNvPr id="315" name="Google Shape;315;p37"/>
          <p:cNvSpPr/>
          <p:nvPr/>
        </p:nvSpPr>
        <p:spPr>
          <a:xfrm>
            <a:off x="2101200" y="1907325"/>
            <a:ext cx="4941600" cy="352800"/>
          </a:xfrm>
          <a:prstGeom prst="rect">
            <a:avLst/>
          </a:prstGeom>
          <a:solidFill>
            <a:srgbClr val="23262E"/>
          </a:solidFill>
          <a:ln>
            <a:noFill/>
          </a:ln>
        </p:spPr>
        <p:txBody>
          <a:bodyPr anchorCtr="0" anchor="t" bIns="45700" lIns="91425" spcFirstLastPara="1" rIns="91425" wrap="square" tIns="45700">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&lt;</a:t>
            </a:r>
            <a:r>
              <a:rPr lang="es" sz="1050">
                <a:solidFill>
                  <a:srgbClr val="F92672"/>
                </a:solidFill>
                <a:highlight>
                  <a:srgbClr val="23262E"/>
                </a:highlight>
                <a:latin typeface="Consolas"/>
                <a:ea typeface="Consolas"/>
                <a:cs typeface="Consolas"/>
                <a:sym typeface="Consolas"/>
              </a:rPr>
              <a:t>span</a:t>
            </a:r>
            <a:r>
              <a:rPr lang="es" sz="1050">
                <a:solidFill>
                  <a:srgbClr val="D5CED9"/>
                </a:solidFill>
                <a:highlight>
                  <a:srgbClr val="23262E"/>
                </a:highlight>
                <a:latin typeface="Consolas"/>
                <a:ea typeface="Consolas"/>
                <a:cs typeface="Consolas"/>
                <a:sym typeface="Consolas"/>
              </a:rPr>
              <a:t> </a:t>
            </a:r>
            <a:r>
              <a:rPr lang="es" sz="1050">
                <a:solidFill>
                  <a:srgbClr val="FFE66D"/>
                </a:solidFill>
                <a:highlight>
                  <a:srgbClr val="23262E"/>
                </a:highlight>
                <a:latin typeface="Consolas"/>
                <a:ea typeface="Consolas"/>
                <a:cs typeface="Consolas"/>
                <a:sym typeface="Consolas"/>
              </a:rPr>
              <a:t>v-once</a:t>
            </a:r>
            <a:r>
              <a:rPr lang="es" sz="1050">
                <a:solidFill>
                  <a:srgbClr val="D5CED9"/>
                </a:solidFill>
                <a:highlight>
                  <a:srgbClr val="23262E"/>
                </a:highlight>
                <a:latin typeface="Consolas"/>
                <a:ea typeface="Consolas"/>
                <a:cs typeface="Consolas"/>
                <a:sym typeface="Consolas"/>
              </a:rPr>
              <a:t>&gt;Mensaje: {{ message }}&lt;/</a:t>
            </a:r>
            <a:r>
              <a:rPr lang="es" sz="1050">
                <a:solidFill>
                  <a:srgbClr val="F92672"/>
                </a:solidFill>
                <a:highlight>
                  <a:srgbClr val="23262E"/>
                </a:highlight>
                <a:latin typeface="Consolas"/>
                <a:ea typeface="Consolas"/>
                <a:cs typeface="Consolas"/>
                <a:sym typeface="Consolas"/>
              </a:rPr>
              <a:t>span</a:t>
            </a:r>
            <a:r>
              <a:rPr lang="es" sz="1050">
                <a:solidFill>
                  <a:srgbClr val="D5CED9"/>
                </a:solidFill>
                <a:highlight>
                  <a:srgbClr val="23262E"/>
                </a:highlight>
                <a:latin typeface="Consolas"/>
                <a:ea typeface="Consolas"/>
                <a:cs typeface="Consolas"/>
                <a:sym typeface="Consolas"/>
              </a:rPr>
              <a:t>&gt;</a:t>
            </a:r>
            <a:endParaRPr sz="1050">
              <a:solidFill>
                <a:srgbClr val="D5CED9"/>
              </a:solidFill>
              <a:highlight>
                <a:srgbClr val="23262E"/>
              </a:highlight>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8"/>
          <p:cNvSpPr txBox="1"/>
          <p:nvPr>
            <p:ph idx="1" type="body"/>
          </p:nvPr>
        </p:nvSpPr>
        <p:spPr>
          <a:xfrm>
            <a:off x="380550" y="1293875"/>
            <a:ext cx="83829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550"/>
              <a:t>Usamos</a:t>
            </a:r>
            <a:r>
              <a:rPr lang="es" sz="1550"/>
              <a:t> la directiva </a:t>
            </a:r>
            <a:r>
              <a:rPr b="1" lang="es" sz="1550">
                <a:solidFill>
                  <a:srgbClr val="F39C12"/>
                </a:solidFill>
              </a:rPr>
              <a:t>v-for</a:t>
            </a:r>
            <a:r>
              <a:rPr lang="es" sz="1550"/>
              <a:t> para representar una lista de elementos basada en un Array. La directiva</a:t>
            </a:r>
            <a:r>
              <a:rPr b="1" lang="es" sz="1550">
                <a:solidFill>
                  <a:srgbClr val="F39C12"/>
                </a:solidFill>
              </a:rPr>
              <a:t> v-for</a:t>
            </a:r>
            <a:r>
              <a:rPr lang="es" sz="1550"/>
              <a:t> requiere una sintaxis especial en forma de </a:t>
            </a:r>
            <a:r>
              <a:rPr b="1" i="1" lang="es" sz="1550"/>
              <a:t>item</a:t>
            </a:r>
            <a:r>
              <a:rPr lang="es" sz="1550"/>
              <a:t> </a:t>
            </a:r>
            <a:r>
              <a:rPr b="1" i="1" lang="es" sz="1550"/>
              <a:t>in items</a:t>
            </a:r>
            <a:r>
              <a:rPr lang="es" sz="1550"/>
              <a:t>, donde los </a:t>
            </a:r>
            <a:r>
              <a:rPr b="1" i="1" lang="es" sz="1550"/>
              <a:t>items</a:t>
            </a:r>
            <a:r>
              <a:rPr lang="es" sz="1550"/>
              <a:t> son el array de datos de origen y el </a:t>
            </a:r>
            <a:r>
              <a:rPr b="1" i="1" lang="es" sz="1550"/>
              <a:t>item</a:t>
            </a:r>
            <a:r>
              <a:rPr lang="es" sz="1550"/>
              <a:t> es un alias para el elemento del Array que se está iterando:</a:t>
            </a:r>
            <a:endParaRPr sz="1550"/>
          </a:p>
          <a:p>
            <a:pPr indent="0" lvl="0" marL="0" rtl="0" algn="l">
              <a:spcBef>
                <a:spcPts val="1200"/>
              </a:spcBef>
              <a:spcAft>
                <a:spcPts val="0"/>
              </a:spcAft>
              <a:buClr>
                <a:schemeClr val="dk1"/>
              </a:buClr>
              <a:buSzPts val="1100"/>
              <a:buFont typeface="Arial"/>
              <a:buNone/>
            </a:pPr>
            <a:r>
              <a:t/>
            </a:r>
            <a:endParaRPr sz="1550"/>
          </a:p>
          <a:p>
            <a:pPr indent="0" lvl="0" marL="0" rtl="0" algn="l">
              <a:spcBef>
                <a:spcPts val="1200"/>
              </a:spcBef>
              <a:spcAft>
                <a:spcPts val="1200"/>
              </a:spcAft>
              <a:buNone/>
            </a:pPr>
            <a:r>
              <a:t/>
            </a:r>
            <a:endParaRPr sz="1550"/>
          </a:p>
        </p:txBody>
      </p:sp>
      <p:sp>
        <p:nvSpPr>
          <p:cNvPr id="321" name="Google Shape;321;p38"/>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Directivas | v-for (renderización de una lista)</a:t>
            </a:r>
            <a:endParaRPr/>
          </a:p>
        </p:txBody>
      </p:sp>
      <p:sp>
        <p:nvSpPr>
          <p:cNvPr id="322" name="Google Shape;322;p38"/>
          <p:cNvSpPr txBox="1"/>
          <p:nvPr>
            <p:ph idx="1" type="body"/>
          </p:nvPr>
        </p:nvSpPr>
        <p:spPr>
          <a:xfrm>
            <a:off x="509700" y="3448000"/>
            <a:ext cx="3594900" cy="5727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SzPts val="770"/>
              <a:buNone/>
            </a:pPr>
            <a:r>
              <a:rPr lang="es" sz="1315"/>
              <a:t>Cargamos ítems de en un array mediante la directiva </a:t>
            </a:r>
            <a:r>
              <a:rPr b="1" lang="es" sz="1315">
                <a:solidFill>
                  <a:srgbClr val="F39C12"/>
                </a:solidFill>
              </a:rPr>
              <a:t>v-for</a:t>
            </a:r>
            <a:r>
              <a:rPr lang="es" sz="1315"/>
              <a:t>. El contenido puede ser dinámico.</a:t>
            </a:r>
            <a:endParaRPr sz="1315"/>
          </a:p>
        </p:txBody>
      </p:sp>
      <p:sp>
        <p:nvSpPr>
          <p:cNvPr id="323" name="Google Shape;323;p38"/>
          <p:cNvSpPr/>
          <p:nvPr/>
        </p:nvSpPr>
        <p:spPr>
          <a:xfrm>
            <a:off x="509700" y="2526676"/>
            <a:ext cx="3594900" cy="925500"/>
          </a:xfrm>
          <a:prstGeom prst="rect">
            <a:avLst/>
          </a:prstGeom>
          <a:solidFill>
            <a:srgbClr val="23262E"/>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&lt;</a:t>
            </a:r>
            <a:r>
              <a:rPr lang="es" sz="1050">
                <a:solidFill>
                  <a:srgbClr val="F92672"/>
                </a:solidFill>
                <a:highlight>
                  <a:srgbClr val="23262E"/>
                </a:highlight>
                <a:latin typeface="Consolas"/>
                <a:ea typeface="Consolas"/>
                <a:cs typeface="Consolas"/>
                <a:sym typeface="Consolas"/>
              </a:rPr>
              <a:t>ul</a:t>
            </a:r>
            <a:r>
              <a:rPr lang="es" sz="1050">
                <a:solidFill>
                  <a:srgbClr val="D5CED9"/>
                </a:solidFill>
                <a:highlight>
                  <a:srgbClr val="23262E"/>
                </a:highlight>
                <a:latin typeface="Consolas"/>
                <a:ea typeface="Consolas"/>
                <a:cs typeface="Consolas"/>
                <a:sym typeface="Consolas"/>
              </a:rPr>
              <a:t> </a:t>
            </a:r>
            <a:r>
              <a:rPr lang="es" sz="1050">
                <a:solidFill>
                  <a:srgbClr val="FFE66D"/>
                </a:solidFill>
                <a:highlight>
                  <a:srgbClr val="23262E"/>
                </a:highlight>
                <a:latin typeface="Consolas"/>
                <a:ea typeface="Consolas"/>
                <a:cs typeface="Consolas"/>
                <a:sym typeface="Consolas"/>
              </a:rPr>
              <a:t>id</a:t>
            </a:r>
            <a:r>
              <a:rPr lang="es" sz="1050">
                <a:solidFill>
                  <a:srgbClr val="D5CED9"/>
                </a:solidFill>
                <a:highlight>
                  <a:srgbClr val="23262E"/>
                </a:highlight>
                <a:latin typeface="Consolas"/>
                <a:ea typeface="Consolas"/>
                <a:cs typeface="Consolas"/>
                <a:sym typeface="Consolas"/>
              </a:rPr>
              <a:t>=</a:t>
            </a:r>
            <a:r>
              <a:rPr lang="es" sz="1050">
                <a:solidFill>
                  <a:srgbClr val="96E072"/>
                </a:solidFill>
                <a:highlight>
                  <a:srgbClr val="23262E"/>
                </a:highlight>
                <a:latin typeface="Consolas"/>
                <a:ea typeface="Consolas"/>
                <a:cs typeface="Consolas"/>
                <a:sym typeface="Consolas"/>
              </a:rPr>
              <a:t>"app"</a:t>
            </a:r>
            <a:r>
              <a:rPr lang="es" sz="1050">
                <a:solidFill>
                  <a:srgbClr val="D5CED9"/>
                </a:solidFill>
                <a:highlight>
                  <a:srgbClr val="23262E"/>
                </a:highlight>
                <a:latin typeface="Consolas"/>
                <a:ea typeface="Consolas"/>
                <a:cs typeface="Consolas"/>
                <a:sym typeface="Consolas"/>
              </a:rPr>
              <a:t>&gt;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&lt;</a:t>
            </a:r>
            <a:r>
              <a:rPr lang="es" sz="1050">
                <a:solidFill>
                  <a:srgbClr val="F92672"/>
                </a:solidFill>
                <a:highlight>
                  <a:srgbClr val="23262E"/>
                </a:highlight>
                <a:latin typeface="Consolas"/>
                <a:ea typeface="Consolas"/>
                <a:cs typeface="Consolas"/>
                <a:sym typeface="Consolas"/>
              </a:rPr>
              <a:t>li</a:t>
            </a:r>
            <a:r>
              <a:rPr lang="es" sz="1050">
                <a:solidFill>
                  <a:srgbClr val="D5CED9"/>
                </a:solidFill>
                <a:highlight>
                  <a:srgbClr val="23262E"/>
                </a:highlight>
                <a:latin typeface="Consolas"/>
                <a:ea typeface="Consolas"/>
                <a:cs typeface="Consolas"/>
                <a:sym typeface="Consolas"/>
              </a:rPr>
              <a:t> </a:t>
            </a:r>
            <a:r>
              <a:rPr lang="es" sz="1050">
                <a:solidFill>
                  <a:srgbClr val="FFE66D"/>
                </a:solidFill>
                <a:highlight>
                  <a:srgbClr val="23262E"/>
                </a:highlight>
                <a:latin typeface="Consolas"/>
                <a:ea typeface="Consolas"/>
                <a:cs typeface="Consolas"/>
                <a:sym typeface="Consolas"/>
              </a:rPr>
              <a:t>v-for</a:t>
            </a:r>
            <a:r>
              <a:rPr lang="es" sz="1050">
                <a:solidFill>
                  <a:srgbClr val="D5CED9"/>
                </a:solidFill>
                <a:highlight>
                  <a:srgbClr val="23262E"/>
                </a:highlight>
                <a:latin typeface="Consolas"/>
                <a:ea typeface="Consolas"/>
                <a:cs typeface="Consolas"/>
                <a:sym typeface="Consolas"/>
              </a:rPr>
              <a:t>=</a:t>
            </a:r>
            <a:r>
              <a:rPr lang="es" sz="1050">
                <a:solidFill>
                  <a:srgbClr val="96E072"/>
                </a:solidFill>
                <a:highlight>
                  <a:srgbClr val="23262E"/>
                </a:highlight>
                <a:latin typeface="Consolas"/>
                <a:ea typeface="Consolas"/>
                <a:cs typeface="Consolas"/>
                <a:sym typeface="Consolas"/>
              </a:rPr>
              <a:t>"fruta in frutas"</a:t>
            </a:r>
            <a:r>
              <a:rPr lang="es" sz="1050">
                <a:solidFill>
                  <a:srgbClr val="D5CED9"/>
                </a:solidFill>
                <a:highlight>
                  <a:srgbClr val="23262E"/>
                </a:highlight>
                <a:latin typeface="Consolas"/>
                <a:ea typeface="Consolas"/>
                <a:cs typeface="Consolas"/>
                <a:sym typeface="Consolas"/>
              </a:rPr>
              <a:t>&gt;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 fruta }}</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&lt;/</a:t>
            </a:r>
            <a:r>
              <a:rPr lang="es" sz="1050">
                <a:solidFill>
                  <a:srgbClr val="F92672"/>
                </a:solidFill>
                <a:highlight>
                  <a:srgbClr val="23262E"/>
                </a:highlight>
                <a:latin typeface="Consolas"/>
                <a:ea typeface="Consolas"/>
                <a:cs typeface="Consolas"/>
                <a:sym typeface="Consolas"/>
              </a:rPr>
              <a:t>li</a:t>
            </a:r>
            <a:r>
              <a:rPr lang="es" sz="1050">
                <a:solidFill>
                  <a:srgbClr val="D5CED9"/>
                </a:solidFill>
                <a:highlight>
                  <a:srgbClr val="23262E"/>
                </a:highlight>
                <a:latin typeface="Consolas"/>
                <a:ea typeface="Consolas"/>
                <a:cs typeface="Consolas"/>
                <a:sym typeface="Consolas"/>
              </a:rPr>
              <a:t>&gt;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&lt;/</a:t>
            </a:r>
            <a:r>
              <a:rPr lang="es" sz="1050">
                <a:solidFill>
                  <a:srgbClr val="F92672"/>
                </a:solidFill>
                <a:highlight>
                  <a:srgbClr val="23262E"/>
                </a:highlight>
                <a:latin typeface="Consolas"/>
                <a:ea typeface="Consolas"/>
                <a:cs typeface="Consolas"/>
                <a:sym typeface="Consolas"/>
              </a:rPr>
              <a:t>ul</a:t>
            </a:r>
            <a:r>
              <a:rPr lang="es" sz="1050">
                <a:solidFill>
                  <a:srgbClr val="D5CED9"/>
                </a:solidFill>
                <a:highlight>
                  <a:srgbClr val="23262E"/>
                </a:highlight>
                <a:latin typeface="Consolas"/>
                <a:ea typeface="Consolas"/>
                <a:cs typeface="Consolas"/>
                <a:sym typeface="Consolas"/>
              </a:rPr>
              <a:t>&gt;</a:t>
            </a:r>
            <a:endParaRPr sz="1050">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None/>
            </a:pPr>
            <a:r>
              <a:t/>
            </a:r>
            <a:endParaRPr sz="1200">
              <a:solidFill>
                <a:srgbClr val="D5CED9"/>
              </a:solidFill>
              <a:latin typeface="Consolas"/>
              <a:ea typeface="Consolas"/>
              <a:cs typeface="Consolas"/>
              <a:sym typeface="Consolas"/>
            </a:endParaRPr>
          </a:p>
        </p:txBody>
      </p:sp>
      <p:sp>
        <p:nvSpPr>
          <p:cNvPr id="324" name="Google Shape;324;p38"/>
          <p:cNvSpPr/>
          <p:nvPr/>
        </p:nvSpPr>
        <p:spPr>
          <a:xfrm>
            <a:off x="4446275" y="2526675"/>
            <a:ext cx="3963900" cy="1400400"/>
          </a:xfrm>
          <a:prstGeom prst="rect">
            <a:avLst/>
          </a:prstGeom>
          <a:solidFill>
            <a:srgbClr val="23262E"/>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C74DED"/>
                </a:solidFill>
                <a:highlight>
                  <a:srgbClr val="23262E"/>
                </a:highlight>
                <a:latin typeface="Consolas"/>
                <a:ea typeface="Consolas"/>
                <a:cs typeface="Consolas"/>
                <a:sym typeface="Consolas"/>
              </a:rPr>
              <a:t>const</a:t>
            </a:r>
            <a:r>
              <a:rPr lang="es" sz="1050">
                <a:solidFill>
                  <a:srgbClr val="D5CED9"/>
                </a:solidFill>
                <a:highlight>
                  <a:srgbClr val="23262E"/>
                </a:highlight>
                <a:latin typeface="Consolas"/>
                <a:ea typeface="Consolas"/>
                <a:cs typeface="Consolas"/>
                <a:sym typeface="Consolas"/>
              </a:rPr>
              <a:t> { </a:t>
            </a:r>
            <a:r>
              <a:rPr lang="es" sz="1050">
                <a:solidFill>
                  <a:srgbClr val="00E8C6"/>
                </a:solidFill>
                <a:highlight>
                  <a:srgbClr val="23262E"/>
                </a:highlight>
                <a:latin typeface="Consolas"/>
                <a:ea typeface="Consolas"/>
                <a:cs typeface="Consolas"/>
                <a:sym typeface="Consolas"/>
              </a:rPr>
              <a:t>createApp</a:t>
            </a:r>
            <a:r>
              <a:rPr lang="es" sz="1050">
                <a:solidFill>
                  <a:srgbClr val="D5CED9"/>
                </a:solidFill>
                <a:highlight>
                  <a:srgbClr val="23262E"/>
                </a:highlight>
                <a:latin typeface="Consolas"/>
                <a:ea typeface="Consolas"/>
                <a:cs typeface="Consolas"/>
                <a:sym typeface="Consolas"/>
              </a:rPr>
              <a:t> } </a:t>
            </a:r>
            <a:r>
              <a:rPr lang="es" sz="1050">
                <a:solidFill>
                  <a:srgbClr val="EE5D43"/>
                </a:solidFill>
                <a:highlight>
                  <a:srgbClr val="23262E"/>
                </a:highlight>
                <a:latin typeface="Consolas"/>
                <a:ea typeface="Consolas"/>
                <a:cs typeface="Consolas"/>
                <a:sym typeface="Consolas"/>
              </a:rPr>
              <a:t>=</a:t>
            </a:r>
            <a:r>
              <a:rPr lang="es" sz="1050">
                <a:solidFill>
                  <a:srgbClr val="D5CED9"/>
                </a:solidFill>
                <a:highlight>
                  <a:srgbClr val="23262E"/>
                </a:highlight>
                <a:latin typeface="Consolas"/>
                <a:ea typeface="Consolas"/>
                <a:cs typeface="Consolas"/>
                <a:sym typeface="Consolas"/>
              </a:rPr>
              <a:t> </a:t>
            </a:r>
            <a:r>
              <a:rPr lang="es" sz="1050">
                <a:solidFill>
                  <a:srgbClr val="00E8C6"/>
                </a:solidFill>
                <a:highlight>
                  <a:srgbClr val="23262E"/>
                </a:highlight>
                <a:latin typeface="Consolas"/>
                <a:ea typeface="Consolas"/>
                <a:cs typeface="Consolas"/>
                <a:sym typeface="Consolas"/>
              </a:rPr>
              <a:t>Vue</a:t>
            </a:r>
            <a:endParaRPr sz="1050">
              <a:solidFill>
                <a:srgbClr val="00E8C6"/>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FFE66D"/>
                </a:solidFill>
                <a:highlight>
                  <a:srgbClr val="23262E"/>
                </a:highlight>
                <a:latin typeface="Consolas"/>
                <a:ea typeface="Consolas"/>
                <a:cs typeface="Consolas"/>
                <a:sym typeface="Consolas"/>
              </a:rPr>
              <a:t>createApp</a:t>
            </a:r>
            <a:r>
              <a:rPr lang="es" sz="1050">
                <a:solidFill>
                  <a:srgbClr val="D5CED9"/>
                </a:solidFill>
                <a:highlight>
                  <a:srgbClr val="23262E"/>
                </a:highlight>
                <a:latin typeface="Consolas"/>
                <a:ea typeface="Consolas"/>
                <a:cs typeface="Consolas"/>
                <a:sym typeface="Consolas"/>
              </a:rPr>
              <a: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a:t>
            </a:r>
            <a:r>
              <a:rPr lang="es" sz="1050">
                <a:solidFill>
                  <a:srgbClr val="FFE66D"/>
                </a:solidFill>
                <a:highlight>
                  <a:srgbClr val="23262E"/>
                </a:highlight>
                <a:latin typeface="Consolas"/>
                <a:ea typeface="Consolas"/>
                <a:cs typeface="Consolas"/>
                <a:sym typeface="Consolas"/>
              </a:rPr>
              <a:t>data</a:t>
            </a:r>
            <a:r>
              <a:rPr lang="es" sz="1050">
                <a:solidFill>
                  <a:srgbClr val="D5CED9"/>
                </a:solidFill>
                <a:highlight>
                  <a:srgbClr val="23262E"/>
                </a:highlight>
                <a:latin typeface="Consolas"/>
                <a:ea typeface="Consolas"/>
                <a:cs typeface="Consolas"/>
                <a:sym typeface="Consolas"/>
              </a:rPr>
              <a:t>() {</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a:t>
            </a:r>
            <a:r>
              <a:rPr lang="es" sz="1050">
                <a:solidFill>
                  <a:srgbClr val="C74DED"/>
                </a:solidFill>
                <a:highlight>
                  <a:srgbClr val="23262E"/>
                </a:highlight>
                <a:latin typeface="Consolas"/>
                <a:ea typeface="Consolas"/>
                <a:cs typeface="Consolas"/>
                <a:sym typeface="Consolas"/>
              </a:rPr>
              <a:t>return</a:t>
            </a:r>
            <a:r>
              <a:rPr lang="es" sz="1050">
                <a:solidFill>
                  <a:srgbClr val="D5CED9"/>
                </a:solidFill>
                <a:highlight>
                  <a:srgbClr val="23262E"/>
                </a:highlight>
                <a:latin typeface="Consolas"/>
                <a:ea typeface="Consolas"/>
                <a:cs typeface="Consolas"/>
                <a:sym typeface="Consolas"/>
              </a:rPr>
              <a:t> {</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frutas: [</a:t>
            </a:r>
            <a:r>
              <a:rPr lang="es" sz="1050">
                <a:solidFill>
                  <a:srgbClr val="96E072"/>
                </a:solidFill>
                <a:highlight>
                  <a:srgbClr val="23262E"/>
                </a:highlight>
                <a:latin typeface="Consolas"/>
                <a:ea typeface="Consolas"/>
                <a:cs typeface="Consolas"/>
                <a:sym typeface="Consolas"/>
              </a:rPr>
              <a:t>'naranja'</a:t>
            </a:r>
            <a:r>
              <a:rPr lang="es" sz="1050">
                <a:solidFill>
                  <a:srgbClr val="D5CED9"/>
                </a:solidFill>
                <a:highlight>
                  <a:srgbClr val="23262E"/>
                </a:highlight>
                <a:latin typeface="Consolas"/>
                <a:ea typeface="Consolas"/>
                <a:cs typeface="Consolas"/>
                <a:sym typeface="Consolas"/>
              </a:rPr>
              <a:t>,</a:t>
            </a:r>
            <a:r>
              <a:rPr lang="es" sz="1050">
                <a:solidFill>
                  <a:srgbClr val="96E072"/>
                </a:solidFill>
                <a:highlight>
                  <a:srgbClr val="23262E"/>
                </a:highlight>
                <a:latin typeface="Consolas"/>
                <a:ea typeface="Consolas"/>
                <a:cs typeface="Consolas"/>
                <a:sym typeface="Consolas"/>
              </a:rPr>
              <a:t>'banana'</a:t>
            </a:r>
            <a:r>
              <a:rPr lang="es" sz="1050">
                <a:solidFill>
                  <a:srgbClr val="D5CED9"/>
                </a:solidFill>
                <a:highlight>
                  <a:srgbClr val="23262E"/>
                </a:highlight>
                <a:latin typeface="Consolas"/>
                <a:ea typeface="Consolas"/>
                <a:cs typeface="Consolas"/>
                <a:sym typeface="Consolas"/>
              </a:rPr>
              <a:t>,</a:t>
            </a:r>
            <a:r>
              <a:rPr lang="es" sz="1050">
                <a:solidFill>
                  <a:srgbClr val="96E072"/>
                </a:solidFill>
                <a:highlight>
                  <a:srgbClr val="23262E"/>
                </a:highlight>
                <a:latin typeface="Consolas"/>
                <a:ea typeface="Consolas"/>
                <a:cs typeface="Consolas"/>
                <a:sym typeface="Consolas"/>
              </a:rPr>
              <a:t>'durazno'</a:t>
            </a:r>
            <a:r>
              <a:rPr lang="es" sz="1050">
                <a:solidFill>
                  <a:srgbClr val="D5CED9"/>
                </a:solidFill>
                <a:highlight>
                  <a:srgbClr val="23262E"/>
                </a:highlight>
                <a:latin typeface="Consolas"/>
                <a:ea typeface="Consolas"/>
                <a:cs typeface="Consolas"/>
                <a:sym typeface="Consolas"/>
              </a:rPr>
              <a: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a:t>
            </a:r>
            <a:r>
              <a:rPr lang="es" sz="1050">
                <a:solidFill>
                  <a:srgbClr val="FFE66D"/>
                </a:solidFill>
                <a:highlight>
                  <a:srgbClr val="23262E"/>
                </a:highlight>
                <a:latin typeface="Consolas"/>
                <a:ea typeface="Consolas"/>
                <a:cs typeface="Consolas"/>
                <a:sym typeface="Consolas"/>
              </a:rPr>
              <a:t>mount</a:t>
            </a:r>
            <a:r>
              <a:rPr lang="es" sz="1050">
                <a:solidFill>
                  <a:srgbClr val="D5CED9"/>
                </a:solidFill>
                <a:highlight>
                  <a:srgbClr val="23262E"/>
                </a:highlight>
                <a:latin typeface="Consolas"/>
                <a:ea typeface="Consolas"/>
                <a:cs typeface="Consolas"/>
                <a:sym typeface="Consolas"/>
              </a:rPr>
              <a:t>(</a:t>
            </a:r>
            <a:r>
              <a:rPr lang="es" sz="1050">
                <a:solidFill>
                  <a:srgbClr val="96E072"/>
                </a:solidFill>
                <a:highlight>
                  <a:srgbClr val="23262E"/>
                </a:highlight>
                <a:latin typeface="Consolas"/>
                <a:ea typeface="Consolas"/>
                <a:cs typeface="Consolas"/>
                <a:sym typeface="Consolas"/>
              </a:rPr>
              <a:t>'#app'</a:t>
            </a:r>
            <a:r>
              <a:rPr lang="es" sz="1050">
                <a:solidFill>
                  <a:srgbClr val="D5CED9"/>
                </a:solidFill>
                <a:highlight>
                  <a:srgbClr val="23262E"/>
                </a:highlight>
                <a:latin typeface="Consolas"/>
                <a:ea typeface="Consolas"/>
                <a:cs typeface="Consolas"/>
                <a:sym typeface="Consolas"/>
              </a:rPr>
              <a:t>)</a:t>
            </a:r>
            <a:endParaRPr sz="1050">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None/>
            </a:pPr>
            <a:r>
              <a:t/>
            </a:r>
            <a:endParaRPr sz="1200">
              <a:solidFill>
                <a:srgbClr val="C74DED"/>
              </a:solidFill>
              <a:latin typeface="Consolas"/>
              <a:ea typeface="Consolas"/>
              <a:cs typeface="Consolas"/>
              <a:sym typeface="Consolas"/>
            </a:endParaRPr>
          </a:p>
        </p:txBody>
      </p:sp>
      <p:pic>
        <p:nvPicPr>
          <p:cNvPr id="325" name="Google Shape;325;p38"/>
          <p:cNvPicPr preferRelativeResize="0"/>
          <p:nvPr/>
        </p:nvPicPr>
        <p:blipFill>
          <a:blip r:embed="rId3">
            <a:alphaModFix/>
          </a:blip>
          <a:stretch>
            <a:fillRect/>
          </a:stretch>
        </p:blipFill>
        <p:spPr>
          <a:xfrm>
            <a:off x="7283125" y="3663688"/>
            <a:ext cx="1127050" cy="798925"/>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sp>
        <p:nvSpPr>
          <p:cNvPr id="326" name="Google Shape;326;p38"/>
          <p:cNvSpPr txBox="1"/>
          <p:nvPr/>
        </p:nvSpPr>
        <p:spPr>
          <a:xfrm>
            <a:off x="509700" y="4234775"/>
            <a:ext cx="6711000" cy="377100"/>
          </a:xfrm>
          <a:prstGeom prst="rect">
            <a:avLst/>
          </a:prstGeom>
          <a:noFill/>
          <a:ln>
            <a:noFill/>
          </a:ln>
        </p:spPr>
        <p:txBody>
          <a:bodyPr anchorCtr="0" anchor="t" bIns="91425" lIns="91425" spcFirstLastPara="1" rIns="91425" wrap="square" tIns="91425">
            <a:spAutoFit/>
          </a:bodyPr>
          <a:lstStyle/>
          <a:p>
            <a:pPr indent="0" lvl="0" marL="0" rtl="0" algn="l">
              <a:lnSpc>
                <a:spcPct val="105000"/>
              </a:lnSpc>
              <a:spcBef>
                <a:spcPts val="0"/>
              </a:spcBef>
              <a:spcAft>
                <a:spcPts val="1200"/>
              </a:spcAft>
              <a:buNone/>
            </a:pPr>
            <a:r>
              <a:rPr b="1" lang="es" sz="1250">
                <a:solidFill>
                  <a:schemeClr val="dk2"/>
                </a:solidFill>
                <a:latin typeface="Montserrat"/>
                <a:ea typeface="Montserrat"/>
                <a:cs typeface="Montserrat"/>
                <a:sym typeface="Montserrat"/>
              </a:rPr>
              <a:t>fruta</a:t>
            </a:r>
            <a:r>
              <a:rPr lang="es" sz="1250">
                <a:solidFill>
                  <a:schemeClr val="dk2"/>
                </a:solidFill>
                <a:latin typeface="Montserrat"/>
                <a:ea typeface="Montserrat"/>
                <a:cs typeface="Montserrat"/>
                <a:sym typeface="Montserrat"/>
              </a:rPr>
              <a:t> es cada elemento de la lista, mientras qué </a:t>
            </a:r>
            <a:r>
              <a:rPr b="1" lang="es" sz="1250">
                <a:solidFill>
                  <a:schemeClr val="dk2"/>
                </a:solidFill>
                <a:latin typeface="Montserrat"/>
                <a:ea typeface="Montserrat"/>
                <a:cs typeface="Montserrat"/>
                <a:sym typeface="Montserrat"/>
              </a:rPr>
              <a:t>frutas</a:t>
            </a:r>
            <a:r>
              <a:rPr lang="es" sz="1250">
                <a:solidFill>
                  <a:schemeClr val="dk2"/>
                </a:solidFill>
                <a:latin typeface="Montserrat"/>
                <a:ea typeface="Montserrat"/>
                <a:cs typeface="Montserrat"/>
                <a:sym typeface="Montserrat"/>
              </a:rPr>
              <a:t> es el array en sí.</a:t>
            </a:r>
            <a:endParaRPr sz="1250">
              <a:solidFill>
                <a:schemeClr val="dk2"/>
              </a:solidFill>
              <a:latin typeface="Montserrat"/>
              <a:ea typeface="Montserrat"/>
              <a:cs typeface="Montserrat"/>
              <a:sym typeface="Montserrat"/>
            </a:endParaRPr>
          </a:p>
        </p:txBody>
      </p:sp>
      <p:sp>
        <p:nvSpPr>
          <p:cNvPr id="327" name="Google Shape;327;p38"/>
          <p:cNvSpPr/>
          <p:nvPr/>
        </p:nvSpPr>
        <p:spPr>
          <a:xfrm>
            <a:off x="3053675" y="2838200"/>
            <a:ext cx="2235800" cy="486560"/>
          </a:xfrm>
          <a:custGeom>
            <a:rect b="b" l="l" r="r" t="t"/>
            <a:pathLst>
              <a:path extrusionOk="0" h="20388" w="89432">
                <a:moveTo>
                  <a:pt x="0" y="0"/>
                </a:moveTo>
                <a:lnTo>
                  <a:pt x="48654" y="0"/>
                </a:lnTo>
                <a:lnTo>
                  <a:pt x="48654" y="20388"/>
                </a:lnTo>
                <a:lnTo>
                  <a:pt x="89432" y="20388"/>
                </a:lnTo>
              </a:path>
            </a:pathLst>
          </a:custGeom>
          <a:noFill/>
          <a:ln cap="flat" cmpd="sng" w="19050">
            <a:solidFill>
              <a:srgbClr val="F39C12"/>
            </a:solidFill>
            <a:prstDash val="solid"/>
            <a:round/>
            <a:headEnd len="med" w="med" type="triangle"/>
            <a:tailEnd len="med" w="med" type="triangle"/>
          </a:ln>
        </p:spPr>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9"/>
          <p:cNvSpPr txBox="1"/>
          <p:nvPr>
            <p:ph idx="1" type="body"/>
          </p:nvPr>
        </p:nvSpPr>
        <p:spPr>
          <a:xfrm>
            <a:off x="380550" y="1293875"/>
            <a:ext cx="83829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550"/>
              <a:t>Dentro de la vista también podemos tener cierta lógica, por ejemplo con el </a:t>
            </a:r>
            <a:r>
              <a:rPr b="1" lang="es" sz="1550">
                <a:solidFill>
                  <a:srgbClr val="F39C12"/>
                </a:solidFill>
              </a:rPr>
              <a:t>v-if</a:t>
            </a:r>
            <a:r>
              <a:rPr lang="es" sz="1550"/>
              <a:t> puedes hacer que ciertos elementos se muestren o no dependiendo </a:t>
            </a:r>
            <a:r>
              <a:rPr lang="es" sz="1550"/>
              <a:t>del</a:t>
            </a:r>
            <a:r>
              <a:rPr lang="es" sz="1550"/>
              <a:t> valor de una variable.</a:t>
            </a:r>
            <a:endParaRPr sz="1550"/>
          </a:p>
          <a:p>
            <a:pPr indent="0" lvl="0" marL="0" rtl="0" algn="l">
              <a:spcBef>
                <a:spcPts val="1200"/>
              </a:spcBef>
              <a:spcAft>
                <a:spcPts val="0"/>
              </a:spcAft>
              <a:buNone/>
            </a:pPr>
            <a:r>
              <a:rPr lang="es" sz="1550"/>
              <a:t>El </a:t>
            </a:r>
            <a:r>
              <a:rPr b="1" lang="es" sz="1550">
                <a:solidFill>
                  <a:srgbClr val="F39C12"/>
                </a:solidFill>
              </a:rPr>
              <a:t>v-if</a:t>
            </a:r>
            <a:r>
              <a:rPr lang="es" sz="1550"/>
              <a:t> se puede aplicar a cualquier elemento html o componente. Además de </a:t>
            </a:r>
            <a:r>
              <a:rPr b="1" lang="es" sz="1550">
                <a:solidFill>
                  <a:srgbClr val="F39C12"/>
                </a:solidFill>
              </a:rPr>
              <a:t>v-if</a:t>
            </a:r>
            <a:r>
              <a:rPr lang="es" sz="1550"/>
              <a:t> disponemos de</a:t>
            </a:r>
            <a:r>
              <a:rPr b="1" lang="es" sz="1550">
                <a:solidFill>
                  <a:srgbClr val="F39C12"/>
                </a:solidFill>
              </a:rPr>
              <a:t> v-else</a:t>
            </a:r>
            <a:r>
              <a:rPr lang="es" sz="1550"/>
              <a:t> y </a:t>
            </a:r>
            <a:r>
              <a:rPr b="1" lang="es" sz="1550">
                <a:solidFill>
                  <a:srgbClr val="F39C12"/>
                </a:solidFill>
              </a:rPr>
              <a:t>v-else-if</a:t>
            </a:r>
            <a:r>
              <a:rPr lang="es" sz="1550"/>
              <a:t>, útiles para resolver </a:t>
            </a:r>
            <a:r>
              <a:rPr lang="es" sz="1550"/>
              <a:t>situaciones</a:t>
            </a:r>
            <a:r>
              <a:rPr lang="es" sz="1550"/>
              <a:t> condicionales más complejas. Funcionan igual que sus contrapartes de JavaScript.</a:t>
            </a:r>
            <a:endParaRPr sz="1550"/>
          </a:p>
          <a:p>
            <a:pPr indent="0" lvl="0" marL="0" rtl="0" algn="l">
              <a:spcBef>
                <a:spcPts val="1200"/>
              </a:spcBef>
              <a:spcAft>
                <a:spcPts val="1200"/>
              </a:spcAft>
              <a:buNone/>
            </a:pPr>
            <a:r>
              <a:rPr lang="es" sz="1550"/>
              <a:t>La directiva </a:t>
            </a:r>
            <a:r>
              <a:rPr b="1" lang="es" sz="1550">
                <a:solidFill>
                  <a:srgbClr val="F39C12"/>
                </a:solidFill>
              </a:rPr>
              <a:t>v-if</a:t>
            </a:r>
            <a:r>
              <a:rPr lang="es" sz="1550"/>
              <a:t>, a diferencia de </a:t>
            </a:r>
            <a:r>
              <a:rPr b="1" lang="es" sz="1550">
                <a:solidFill>
                  <a:srgbClr val="F39C12"/>
                </a:solidFill>
              </a:rPr>
              <a:t>v-show</a:t>
            </a:r>
            <a:r>
              <a:rPr lang="es" sz="1550"/>
              <a:t>, si corresponde no mostrar un elemento directamente lo elimina del DOM. Es decir, no se limita a ocultar el elemento si no que lo elimina de la </a:t>
            </a:r>
            <a:r>
              <a:rPr lang="es" sz="1550"/>
              <a:t>estructura</a:t>
            </a:r>
            <a:r>
              <a:rPr lang="es" sz="1550"/>
              <a:t> del documento.</a:t>
            </a:r>
            <a:endParaRPr sz="1550"/>
          </a:p>
        </p:txBody>
      </p:sp>
      <p:sp>
        <p:nvSpPr>
          <p:cNvPr id="333" name="Google Shape;333;p39"/>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Directivas | </a:t>
            </a:r>
            <a:r>
              <a:rPr lang="es"/>
              <a:t>v-if, v-elseif y v-else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0"/>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Directivas | v-if, v-elseif y v-else</a:t>
            </a:r>
            <a:endParaRPr/>
          </a:p>
        </p:txBody>
      </p:sp>
      <p:sp>
        <p:nvSpPr>
          <p:cNvPr id="339" name="Google Shape;339;p40"/>
          <p:cNvSpPr txBox="1"/>
          <p:nvPr>
            <p:ph idx="1" type="body"/>
          </p:nvPr>
        </p:nvSpPr>
        <p:spPr>
          <a:xfrm>
            <a:off x="432025" y="1304875"/>
            <a:ext cx="8382900" cy="33180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1200"/>
              </a:spcAft>
              <a:buNone/>
            </a:pPr>
            <a:r>
              <a:rPr lang="es" sz="1650"/>
              <a:t>El contenido puede mostrarse dependiendo de una condición. En un listado de productos podemos destacar aquellos que tengan un stock igual a 0. Usamos </a:t>
            </a:r>
            <a:r>
              <a:rPr b="1" lang="es" sz="1650">
                <a:solidFill>
                  <a:srgbClr val="F39C12"/>
                </a:solidFill>
              </a:rPr>
              <a:t>v-if</a:t>
            </a:r>
            <a:r>
              <a:rPr lang="es" sz="1650"/>
              <a:t> para determinar qué elementos no tienen stock (stock=== 0):</a:t>
            </a:r>
            <a:endParaRPr sz="1650"/>
          </a:p>
        </p:txBody>
      </p:sp>
      <p:sp>
        <p:nvSpPr>
          <p:cNvPr id="340" name="Google Shape;340;p40"/>
          <p:cNvSpPr/>
          <p:nvPr/>
        </p:nvSpPr>
        <p:spPr>
          <a:xfrm>
            <a:off x="509700" y="2307750"/>
            <a:ext cx="4128000" cy="1464000"/>
          </a:xfrm>
          <a:prstGeom prst="rect">
            <a:avLst/>
          </a:prstGeom>
          <a:solidFill>
            <a:srgbClr val="23262E"/>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s" sz="1000">
                <a:solidFill>
                  <a:srgbClr val="D5CED9"/>
                </a:solidFill>
                <a:highlight>
                  <a:srgbClr val="23262E"/>
                </a:highlight>
                <a:latin typeface="Consolas"/>
                <a:ea typeface="Consolas"/>
                <a:cs typeface="Consolas"/>
                <a:sym typeface="Consolas"/>
              </a:rPr>
              <a:t>&lt;</a:t>
            </a:r>
            <a:r>
              <a:rPr lang="es" sz="1000">
                <a:solidFill>
                  <a:srgbClr val="F92672"/>
                </a:solidFill>
                <a:highlight>
                  <a:srgbClr val="23262E"/>
                </a:highlight>
                <a:latin typeface="Consolas"/>
                <a:ea typeface="Consolas"/>
                <a:cs typeface="Consolas"/>
                <a:sym typeface="Consolas"/>
              </a:rPr>
              <a:t>div</a:t>
            </a:r>
            <a:r>
              <a:rPr lang="es" sz="1000">
                <a:solidFill>
                  <a:srgbClr val="D5CED9"/>
                </a:solidFill>
                <a:highlight>
                  <a:srgbClr val="23262E"/>
                </a:highlight>
                <a:latin typeface="Consolas"/>
                <a:ea typeface="Consolas"/>
                <a:cs typeface="Consolas"/>
                <a:sym typeface="Consolas"/>
              </a:rPr>
              <a:t> </a:t>
            </a:r>
            <a:r>
              <a:rPr lang="es" sz="1000">
                <a:solidFill>
                  <a:srgbClr val="FFE66D"/>
                </a:solidFill>
                <a:highlight>
                  <a:srgbClr val="23262E"/>
                </a:highlight>
                <a:latin typeface="Consolas"/>
                <a:ea typeface="Consolas"/>
                <a:cs typeface="Consolas"/>
                <a:sym typeface="Consolas"/>
              </a:rPr>
              <a:t>id</a:t>
            </a:r>
            <a:r>
              <a:rPr lang="es" sz="1000">
                <a:solidFill>
                  <a:srgbClr val="D5CED9"/>
                </a:solidFill>
                <a:highlight>
                  <a:srgbClr val="23262E"/>
                </a:highlight>
                <a:latin typeface="Consolas"/>
                <a:ea typeface="Consolas"/>
                <a:cs typeface="Consolas"/>
                <a:sym typeface="Consolas"/>
              </a:rPr>
              <a:t>=</a:t>
            </a:r>
            <a:r>
              <a:rPr lang="es" sz="1000">
                <a:solidFill>
                  <a:srgbClr val="96E072"/>
                </a:solidFill>
                <a:highlight>
                  <a:srgbClr val="23262E"/>
                </a:highlight>
                <a:latin typeface="Consolas"/>
                <a:ea typeface="Consolas"/>
                <a:cs typeface="Consolas"/>
                <a:sym typeface="Consolas"/>
              </a:rPr>
              <a:t>"app"</a:t>
            </a:r>
            <a:r>
              <a:rPr lang="es" sz="1000">
                <a:solidFill>
                  <a:srgbClr val="D5CED9"/>
                </a:solidFill>
                <a:highlight>
                  <a:srgbClr val="23262E"/>
                </a:highlight>
                <a:latin typeface="Consolas"/>
                <a:ea typeface="Consolas"/>
                <a:cs typeface="Consolas"/>
                <a:sym typeface="Consolas"/>
              </a:rPr>
              <a:t>&gt;</a:t>
            </a:r>
            <a:endParaRPr sz="100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00">
                <a:solidFill>
                  <a:srgbClr val="D5CED9"/>
                </a:solidFill>
                <a:highlight>
                  <a:srgbClr val="23262E"/>
                </a:highlight>
                <a:latin typeface="Consolas"/>
                <a:ea typeface="Consolas"/>
                <a:cs typeface="Consolas"/>
                <a:sym typeface="Consolas"/>
              </a:rPr>
              <a:t>    &lt;</a:t>
            </a:r>
            <a:r>
              <a:rPr lang="es" sz="1000">
                <a:solidFill>
                  <a:srgbClr val="F92672"/>
                </a:solidFill>
                <a:highlight>
                  <a:srgbClr val="23262E"/>
                </a:highlight>
                <a:latin typeface="Consolas"/>
                <a:ea typeface="Consolas"/>
                <a:cs typeface="Consolas"/>
                <a:sym typeface="Consolas"/>
              </a:rPr>
              <a:t>ul</a:t>
            </a:r>
            <a:r>
              <a:rPr lang="es" sz="1000">
                <a:solidFill>
                  <a:srgbClr val="D5CED9"/>
                </a:solidFill>
                <a:highlight>
                  <a:srgbClr val="23262E"/>
                </a:highlight>
                <a:latin typeface="Consolas"/>
                <a:ea typeface="Consolas"/>
                <a:cs typeface="Consolas"/>
                <a:sym typeface="Consolas"/>
              </a:rPr>
              <a:t>&gt;</a:t>
            </a:r>
            <a:endParaRPr sz="100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00">
                <a:solidFill>
                  <a:srgbClr val="D5CED9"/>
                </a:solidFill>
                <a:highlight>
                  <a:srgbClr val="23262E"/>
                </a:highlight>
                <a:latin typeface="Consolas"/>
                <a:ea typeface="Consolas"/>
                <a:cs typeface="Consolas"/>
                <a:sym typeface="Consolas"/>
              </a:rPr>
              <a:t>        &lt;</a:t>
            </a:r>
            <a:r>
              <a:rPr lang="es" sz="1000">
                <a:solidFill>
                  <a:srgbClr val="F92672"/>
                </a:solidFill>
                <a:highlight>
                  <a:srgbClr val="23262E"/>
                </a:highlight>
                <a:latin typeface="Consolas"/>
                <a:ea typeface="Consolas"/>
                <a:cs typeface="Consolas"/>
                <a:sym typeface="Consolas"/>
              </a:rPr>
              <a:t>li</a:t>
            </a:r>
            <a:r>
              <a:rPr lang="es" sz="1000">
                <a:solidFill>
                  <a:srgbClr val="D5CED9"/>
                </a:solidFill>
                <a:highlight>
                  <a:srgbClr val="23262E"/>
                </a:highlight>
                <a:latin typeface="Consolas"/>
                <a:ea typeface="Consolas"/>
                <a:cs typeface="Consolas"/>
                <a:sym typeface="Consolas"/>
              </a:rPr>
              <a:t> </a:t>
            </a:r>
            <a:r>
              <a:rPr lang="es" sz="1000">
                <a:solidFill>
                  <a:srgbClr val="FFE66D"/>
                </a:solidFill>
                <a:highlight>
                  <a:srgbClr val="23262E"/>
                </a:highlight>
                <a:latin typeface="Consolas"/>
                <a:ea typeface="Consolas"/>
                <a:cs typeface="Consolas"/>
                <a:sym typeface="Consolas"/>
              </a:rPr>
              <a:t>v-for</a:t>
            </a:r>
            <a:r>
              <a:rPr lang="es" sz="1000">
                <a:solidFill>
                  <a:srgbClr val="D5CED9"/>
                </a:solidFill>
                <a:highlight>
                  <a:srgbClr val="23262E"/>
                </a:highlight>
                <a:latin typeface="Consolas"/>
                <a:ea typeface="Consolas"/>
                <a:cs typeface="Consolas"/>
                <a:sym typeface="Consolas"/>
              </a:rPr>
              <a:t>=</a:t>
            </a:r>
            <a:r>
              <a:rPr lang="es" sz="1000">
                <a:solidFill>
                  <a:srgbClr val="96E072"/>
                </a:solidFill>
                <a:highlight>
                  <a:srgbClr val="23262E"/>
                </a:highlight>
                <a:latin typeface="Consolas"/>
                <a:ea typeface="Consolas"/>
                <a:cs typeface="Consolas"/>
                <a:sym typeface="Consolas"/>
              </a:rPr>
              <a:t>"fruta in frutas"</a:t>
            </a:r>
            <a:r>
              <a:rPr lang="es" sz="1000">
                <a:solidFill>
                  <a:srgbClr val="D5CED9"/>
                </a:solidFill>
                <a:highlight>
                  <a:srgbClr val="23262E"/>
                </a:highlight>
                <a:latin typeface="Consolas"/>
                <a:ea typeface="Consolas"/>
                <a:cs typeface="Consolas"/>
                <a:sym typeface="Consolas"/>
              </a:rPr>
              <a:t>&gt;</a:t>
            </a:r>
            <a:endParaRPr sz="100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00">
                <a:solidFill>
                  <a:srgbClr val="D5CED9"/>
                </a:solidFill>
                <a:highlight>
                  <a:srgbClr val="23262E"/>
                </a:highlight>
                <a:latin typeface="Consolas"/>
                <a:ea typeface="Consolas"/>
                <a:cs typeface="Consolas"/>
                <a:sym typeface="Consolas"/>
              </a:rPr>
              <a:t>            {{ fruta.nombre }} - {{ fruta.cantidad }}</a:t>
            </a:r>
            <a:endParaRPr sz="100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00">
                <a:solidFill>
                  <a:srgbClr val="D5CED9"/>
                </a:solidFill>
                <a:highlight>
                  <a:srgbClr val="23262E"/>
                </a:highlight>
                <a:latin typeface="Consolas"/>
                <a:ea typeface="Consolas"/>
                <a:cs typeface="Consolas"/>
                <a:sym typeface="Consolas"/>
              </a:rPr>
              <a:t>            &lt;</a:t>
            </a:r>
            <a:r>
              <a:rPr lang="es" sz="1000">
                <a:solidFill>
                  <a:srgbClr val="F92672"/>
                </a:solidFill>
                <a:highlight>
                  <a:srgbClr val="23262E"/>
                </a:highlight>
                <a:latin typeface="Consolas"/>
                <a:ea typeface="Consolas"/>
                <a:cs typeface="Consolas"/>
                <a:sym typeface="Consolas"/>
              </a:rPr>
              <a:t>span</a:t>
            </a:r>
            <a:r>
              <a:rPr lang="es" sz="1000">
                <a:solidFill>
                  <a:srgbClr val="D5CED9"/>
                </a:solidFill>
                <a:highlight>
                  <a:srgbClr val="23262E"/>
                </a:highlight>
                <a:latin typeface="Consolas"/>
                <a:ea typeface="Consolas"/>
                <a:cs typeface="Consolas"/>
                <a:sym typeface="Consolas"/>
              </a:rPr>
              <a:t> </a:t>
            </a:r>
            <a:r>
              <a:rPr lang="es" sz="1000">
                <a:solidFill>
                  <a:srgbClr val="FFE66D"/>
                </a:solidFill>
                <a:highlight>
                  <a:srgbClr val="23262E"/>
                </a:highlight>
                <a:latin typeface="Consolas"/>
                <a:ea typeface="Consolas"/>
                <a:cs typeface="Consolas"/>
                <a:sym typeface="Consolas"/>
              </a:rPr>
              <a:t>v-if</a:t>
            </a:r>
            <a:r>
              <a:rPr lang="es" sz="1000">
                <a:solidFill>
                  <a:srgbClr val="D5CED9"/>
                </a:solidFill>
                <a:highlight>
                  <a:srgbClr val="23262E"/>
                </a:highlight>
                <a:latin typeface="Consolas"/>
                <a:ea typeface="Consolas"/>
                <a:cs typeface="Consolas"/>
                <a:sym typeface="Consolas"/>
              </a:rPr>
              <a:t>=</a:t>
            </a:r>
            <a:r>
              <a:rPr lang="es" sz="1000">
                <a:solidFill>
                  <a:srgbClr val="96E072"/>
                </a:solidFill>
                <a:highlight>
                  <a:srgbClr val="23262E"/>
                </a:highlight>
                <a:latin typeface="Consolas"/>
                <a:ea typeface="Consolas"/>
                <a:cs typeface="Consolas"/>
                <a:sym typeface="Consolas"/>
              </a:rPr>
              <a:t>"fruta.cantidad===0"</a:t>
            </a:r>
            <a:r>
              <a:rPr lang="es" sz="1000">
                <a:solidFill>
                  <a:srgbClr val="D5CED9"/>
                </a:solidFill>
                <a:highlight>
                  <a:srgbClr val="23262E"/>
                </a:highlight>
                <a:latin typeface="Consolas"/>
                <a:ea typeface="Consolas"/>
                <a:cs typeface="Consolas"/>
                <a:sym typeface="Consolas"/>
              </a:rPr>
              <a:t>&gt; (Sin Stock)&lt;/</a:t>
            </a:r>
            <a:r>
              <a:rPr lang="es" sz="1000">
                <a:solidFill>
                  <a:srgbClr val="F92672"/>
                </a:solidFill>
                <a:highlight>
                  <a:srgbClr val="23262E"/>
                </a:highlight>
                <a:latin typeface="Consolas"/>
                <a:ea typeface="Consolas"/>
                <a:cs typeface="Consolas"/>
                <a:sym typeface="Consolas"/>
              </a:rPr>
              <a:t>span</a:t>
            </a:r>
            <a:r>
              <a:rPr lang="es" sz="1000">
                <a:solidFill>
                  <a:srgbClr val="D5CED9"/>
                </a:solidFill>
                <a:highlight>
                  <a:srgbClr val="23262E"/>
                </a:highlight>
                <a:latin typeface="Consolas"/>
                <a:ea typeface="Consolas"/>
                <a:cs typeface="Consolas"/>
                <a:sym typeface="Consolas"/>
              </a:rPr>
              <a:t>&gt;</a:t>
            </a:r>
            <a:endParaRPr sz="100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00">
                <a:solidFill>
                  <a:srgbClr val="D5CED9"/>
                </a:solidFill>
                <a:highlight>
                  <a:srgbClr val="23262E"/>
                </a:highlight>
                <a:latin typeface="Consolas"/>
                <a:ea typeface="Consolas"/>
                <a:cs typeface="Consolas"/>
                <a:sym typeface="Consolas"/>
              </a:rPr>
              <a:t>        &lt;/</a:t>
            </a:r>
            <a:r>
              <a:rPr lang="es" sz="1000">
                <a:solidFill>
                  <a:srgbClr val="F92672"/>
                </a:solidFill>
                <a:highlight>
                  <a:srgbClr val="23262E"/>
                </a:highlight>
                <a:latin typeface="Consolas"/>
                <a:ea typeface="Consolas"/>
                <a:cs typeface="Consolas"/>
                <a:sym typeface="Consolas"/>
              </a:rPr>
              <a:t>li</a:t>
            </a:r>
            <a:r>
              <a:rPr lang="es" sz="1000">
                <a:solidFill>
                  <a:srgbClr val="D5CED9"/>
                </a:solidFill>
                <a:highlight>
                  <a:srgbClr val="23262E"/>
                </a:highlight>
                <a:latin typeface="Consolas"/>
                <a:ea typeface="Consolas"/>
                <a:cs typeface="Consolas"/>
                <a:sym typeface="Consolas"/>
              </a:rPr>
              <a:t>&gt;</a:t>
            </a:r>
            <a:endParaRPr sz="100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00">
                <a:solidFill>
                  <a:srgbClr val="D5CED9"/>
                </a:solidFill>
                <a:highlight>
                  <a:srgbClr val="23262E"/>
                </a:highlight>
                <a:latin typeface="Consolas"/>
                <a:ea typeface="Consolas"/>
                <a:cs typeface="Consolas"/>
                <a:sym typeface="Consolas"/>
              </a:rPr>
              <a:t>    &lt;/</a:t>
            </a:r>
            <a:r>
              <a:rPr lang="es" sz="1000">
                <a:solidFill>
                  <a:srgbClr val="F92672"/>
                </a:solidFill>
                <a:highlight>
                  <a:srgbClr val="23262E"/>
                </a:highlight>
                <a:latin typeface="Consolas"/>
                <a:ea typeface="Consolas"/>
                <a:cs typeface="Consolas"/>
                <a:sym typeface="Consolas"/>
              </a:rPr>
              <a:t>ul</a:t>
            </a:r>
            <a:r>
              <a:rPr lang="es" sz="1000">
                <a:solidFill>
                  <a:srgbClr val="D5CED9"/>
                </a:solidFill>
                <a:highlight>
                  <a:srgbClr val="23262E"/>
                </a:highlight>
                <a:latin typeface="Consolas"/>
                <a:ea typeface="Consolas"/>
                <a:cs typeface="Consolas"/>
                <a:sym typeface="Consolas"/>
              </a:rPr>
              <a:t>&gt;</a:t>
            </a:r>
            <a:endParaRPr sz="100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00">
                <a:solidFill>
                  <a:srgbClr val="D5CED9"/>
                </a:solidFill>
                <a:highlight>
                  <a:srgbClr val="23262E"/>
                </a:highlight>
                <a:latin typeface="Consolas"/>
                <a:ea typeface="Consolas"/>
                <a:cs typeface="Consolas"/>
                <a:sym typeface="Consolas"/>
              </a:rPr>
              <a:t>&lt;/</a:t>
            </a:r>
            <a:r>
              <a:rPr lang="es" sz="1000">
                <a:solidFill>
                  <a:srgbClr val="F92672"/>
                </a:solidFill>
                <a:highlight>
                  <a:srgbClr val="23262E"/>
                </a:highlight>
                <a:latin typeface="Consolas"/>
                <a:ea typeface="Consolas"/>
                <a:cs typeface="Consolas"/>
                <a:sym typeface="Consolas"/>
              </a:rPr>
              <a:t>div</a:t>
            </a:r>
            <a:r>
              <a:rPr lang="es" sz="1000">
                <a:solidFill>
                  <a:srgbClr val="D5CED9"/>
                </a:solidFill>
                <a:highlight>
                  <a:srgbClr val="23262E"/>
                </a:highlight>
                <a:latin typeface="Consolas"/>
                <a:ea typeface="Consolas"/>
                <a:cs typeface="Consolas"/>
                <a:sym typeface="Consolas"/>
              </a:rPr>
              <a:t>&gt;</a:t>
            </a:r>
            <a:endParaRPr sz="100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000">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None/>
            </a:pPr>
            <a:r>
              <a:t/>
            </a:r>
            <a:endParaRPr sz="1200">
              <a:solidFill>
                <a:srgbClr val="D5CED9"/>
              </a:solidFill>
              <a:latin typeface="Consolas"/>
              <a:ea typeface="Consolas"/>
              <a:cs typeface="Consolas"/>
              <a:sym typeface="Consolas"/>
            </a:endParaRPr>
          </a:p>
        </p:txBody>
      </p:sp>
      <p:sp>
        <p:nvSpPr>
          <p:cNvPr id="341" name="Google Shape;341;p40"/>
          <p:cNvSpPr/>
          <p:nvPr/>
        </p:nvSpPr>
        <p:spPr>
          <a:xfrm>
            <a:off x="4748300" y="2307750"/>
            <a:ext cx="3806400" cy="2179500"/>
          </a:xfrm>
          <a:prstGeom prst="rect">
            <a:avLst/>
          </a:prstGeom>
          <a:solidFill>
            <a:srgbClr val="23262E"/>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s" sz="1000">
                <a:solidFill>
                  <a:srgbClr val="C74DED"/>
                </a:solidFill>
                <a:highlight>
                  <a:srgbClr val="23262E"/>
                </a:highlight>
                <a:latin typeface="Consolas"/>
                <a:ea typeface="Consolas"/>
                <a:cs typeface="Consolas"/>
                <a:sym typeface="Consolas"/>
              </a:rPr>
              <a:t>const</a:t>
            </a:r>
            <a:r>
              <a:rPr lang="es" sz="1000">
                <a:solidFill>
                  <a:srgbClr val="D5CED9"/>
                </a:solidFill>
                <a:highlight>
                  <a:srgbClr val="23262E"/>
                </a:highlight>
                <a:latin typeface="Consolas"/>
                <a:ea typeface="Consolas"/>
                <a:cs typeface="Consolas"/>
                <a:sym typeface="Consolas"/>
              </a:rPr>
              <a:t> { </a:t>
            </a:r>
            <a:r>
              <a:rPr lang="es" sz="1000">
                <a:solidFill>
                  <a:srgbClr val="00E8C6"/>
                </a:solidFill>
                <a:highlight>
                  <a:srgbClr val="23262E"/>
                </a:highlight>
                <a:latin typeface="Consolas"/>
                <a:ea typeface="Consolas"/>
                <a:cs typeface="Consolas"/>
                <a:sym typeface="Consolas"/>
              </a:rPr>
              <a:t>createApp</a:t>
            </a:r>
            <a:r>
              <a:rPr lang="es" sz="1000">
                <a:solidFill>
                  <a:srgbClr val="D5CED9"/>
                </a:solidFill>
                <a:highlight>
                  <a:srgbClr val="23262E"/>
                </a:highlight>
                <a:latin typeface="Consolas"/>
                <a:ea typeface="Consolas"/>
                <a:cs typeface="Consolas"/>
                <a:sym typeface="Consolas"/>
              </a:rPr>
              <a:t> } </a:t>
            </a:r>
            <a:r>
              <a:rPr lang="es" sz="1000">
                <a:solidFill>
                  <a:srgbClr val="EE5D43"/>
                </a:solidFill>
                <a:highlight>
                  <a:srgbClr val="23262E"/>
                </a:highlight>
                <a:latin typeface="Consolas"/>
                <a:ea typeface="Consolas"/>
                <a:cs typeface="Consolas"/>
                <a:sym typeface="Consolas"/>
              </a:rPr>
              <a:t>=</a:t>
            </a:r>
            <a:r>
              <a:rPr lang="es" sz="1000">
                <a:solidFill>
                  <a:srgbClr val="D5CED9"/>
                </a:solidFill>
                <a:highlight>
                  <a:srgbClr val="23262E"/>
                </a:highlight>
                <a:latin typeface="Consolas"/>
                <a:ea typeface="Consolas"/>
                <a:cs typeface="Consolas"/>
                <a:sym typeface="Consolas"/>
              </a:rPr>
              <a:t> </a:t>
            </a:r>
            <a:r>
              <a:rPr lang="es" sz="1000">
                <a:solidFill>
                  <a:srgbClr val="00E8C6"/>
                </a:solidFill>
                <a:highlight>
                  <a:srgbClr val="23262E"/>
                </a:highlight>
                <a:latin typeface="Consolas"/>
                <a:ea typeface="Consolas"/>
                <a:cs typeface="Consolas"/>
                <a:sym typeface="Consolas"/>
              </a:rPr>
              <a:t>Vue</a:t>
            </a:r>
            <a:endParaRPr sz="1000">
              <a:solidFill>
                <a:srgbClr val="00E8C6"/>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00">
                <a:solidFill>
                  <a:srgbClr val="FFE66D"/>
                </a:solidFill>
                <a:highlight>
                  <a:srgbClr val="23262E"/>
                </a:highlight>
                <a:latin typeface="Consolas"/>
                <a:ea typeface="Consolas"/>
                <a:cs typeface="Consolas"/>
                <a:sym typeface="Consolas"/>
              </a:rPr>
              <a:t>createApp</a:t>
            </a:r>
            <a:r>
              <a:rPr lang="es" sz="1000">
                <a:solidFill>
                  <a:srgbClr val="D5CED9"/>
                </a:solidFill>
                <a:highlight>
                  <a:srgbClr val="23262E"/>
                </a:highlight>
                <a:latin typeface="Consolas"/>
                <a:ea typeface="Consolas"/>
                <a:cs typeface="Consolas"/>
                <a:sym typeface="Consolas"/>
              </a:rPr>
              <a:t>({</a:t>
            </a:r>
            <a:endParaRPr sz="100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00">
                <a:solidFill>
                  <a:srgbClr val="D5CED9"/>
                </a:solidFill>
                <a:highlight>
                  <a:srgbClr val="23262E"/>
                </a:highlight>
                <a:latin typeface="Consolas"/>
                <a:ea typeface="Consolas"/>
                <a:cs typeface="Consolas"/>
                <a:sym typeface="Consolas"/>
              </a:rPr>
              <a:t>    </a:t>
            </a:r>
            <a:r>
              <a:rPr lang="es" sz="1000">
                <a:solidFill>
                  <a:srgbClr val="FFE66D"/>
                </a:solidFill>
                <a:highlight>
                  <a:srgbClr val="23262E"/>
                </a:highlight>
                <a:latin typeface="Consolas"/>
                <a:ea typeface="Consolas"/>
                <a:cs typeface="Consolas"/>
                <a:sym typeface="Consolas"/>
              </a:rPr>
              <a:t>data</a:t>
            </a:r>
            <a:r>
              <a:rPr lang="es" sz="1000">
                <a:solidFill>
                  <a:srgbClr val="D5CED9"/>
                </a:solidFill>
                <a:highlight>
                  <a:srgbClr val="23262E"/>
                </a:highlight>
                <a:latin typeface="Consolas"/>
                <a:ea typeface="Consolas"/>
                <a:cs typeface="Consolas"/>
                <a:sym typeface="Consolas"/>
              </a:rPr>
              <a:t>() {</a:t>
            </a:r>
            <a:endParaRPr sz="100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00">
                <a:solidFill>
                  <a:srgbClr val="D5CED9"/>
                </a:solidFill>
                <a:highlight>
                  <a:srgbClr val="23262E"/>
                </a:highlight>
                <a:latin typeface="Consolas"/>
                <a:ea typeface="Consolas"/>
                <a:cs typeface="Consolas"/>
                <a:sym typeface="Consolas"/>
              </a:rPr>
              <a:t>        </a:t>
            </a:r>
            <a:r>
              <a:rPr lang="es" sz="1000">
                <a:solidFill>
                  <a:srgbClr val="C74DED"/>
                </a:solidFill>
                <a:highlight>
                  <a:srgbClr val="23262E"/>
                </a:highlight>
                <a:latin typeface="Consolas"/>
                <a:ea typeface="Consolas"/>
                <a:cs typeface="Consolas"/>
                <a:sym typeface="Consolas"/>
              </a:rPr>
              <a:t>return</a:t>
            </a:r>
            <a:r>
              <a:rPr lang="es" sz="1000">
                <a:solidFill>
                  <a:srgbClr val="D5CED9"/>
                </a:solidFill>
                <a:highlight>
                  <a:srgbClr val="23262E"/>
                </a:highlight>
                <a:latin typeface="Consolas"/>
                <a:ea typeface="Consolas"/>
                <a:cs typeface="Consolas"/>
                <a:sym typeface="Consolas"/>
              </a:rPr>
              <a:t> {</a:t>
            </a:r>
            <a:endParaRPr sz="100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00">
                <a:solidFill>
                  <a:srgbClr val="D5CED9"/>
                </a:solidFill>
                <a:highlight>
                  <a:srgbClr val="23262E"/>
                </a:highlight>
                <a:latin typeface="Consolas"/>
                <a:ea typeface="Consolas"/>
                <a:cs typeface="Consolas"/>
                <a:sym typeface="Consolas"/>
              </a:rPr>
              <a:t>            frutas: [</a:t>
            </a:r>
            <a:endParaRPr sz="100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00">
                <a:solidFill>
                  <a:srgbClr val="D5CED9"/>
                </a:solidFill>
                <a:highlight>
                  <a:srgbClr val="23262E"/>
                </a:highlight>
                <a:latin typeface="Consolas"/>
                <a:ea typeface="Consolas"/>
                <a:cs typeface="Consolas"/>
                <a:sym typeface="Consolas"/>
              </a:rPr>
              <a:t>                {nombre:</a:t>
            </a:r>
            <a:r>
              <a:rPr lang="es" sz="1000">
                <a:solidFill>
                  <a:srgbClr val="96E072"/>
                </a:solidFill>
                <a:highlight>
                  <a:srgbClr val="23262E"/>
                </a:highlight>
                <a:latin typeface="Consolas"/>
                <a:ea typeface="Consolas"/>
                <a:cs typeface="Consolas"/>
                <a:sym typeface="Consolas"/>
              </a:rPr>
              <a:t>"naranja"</a:t>
            </a:r>
            <a:r>
              <a:rPr lang="es" sz="1000">
                <a:solidFill>
                  <a:srgbClr val="D5CED9"/>
                </a:solidFill>
                <a:highlight>
                  <a:srgbClr val="23262E"/>
                </a:highlight>
                <a:latin typeface="Consolas"/>
                <a:ea typeface="Consolas"/>
                <a:cs typeface="Consolas"/>
                <a:sym typeface="Consolas"/>
              </a:rPr>
              <a:t>, cantidad: </a:t>
            </a:r>
            <a:r>
              <a:rPr lang="es" sz="1000">
                <a:solidFill>
                  <a:srgbClr val="F39C12"/>
                </a:solidFill>
                <a:highlight>
                  <a:srgbClr val="23262E"/>
                </a:highlight>
                <a:latin typeface="Consolas"/>
                <a:ea typeface="Consolas"/>
                <a:cs typeface="Consolas"/>
                <a:sym typeface="Consolas"/>
              </a:rPr>
              <a:t>10</a:t>
            </a:r>
            <a:r>
              <a:rPr lang="es" sz="1000">
                <a:solidFill>
                  <a:srgbClr val="D5CED9"/>
                </a:solidFill>
                <a:highlight>
                  <a:srgbClr val="23262E"/>
                </a:highlight>
                <a:latin typeface="Consolas"/>
                <a:ea typeface="Consolas"/>
                <a:cs typeface="Consolas"/>
                <a:sym typeface="Consolas"/>
              </a:rPr>
              <a:t>},</a:t>
            </a:r>
            <a:endParaRPr sz="100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00">
                <a:solidFill>
                  <a:srgbClr val="D5CED9"/>
                </a:solidFill>
                <a:highlight>
                  <a:srgbClr val="23262E"/>
                </a:highlight>
                <a:latin typeface="Consolas"/>
                <a:ea typeface="Consolas"/>
                <a:cs typeface="Consolas"/>
                <a:sym typeface="Consolas"/>
              </a:rPr>
              <a:t>                {nombre:</a:t>
            </a:r>
            <a:r>
              <a:rPr lang="es" sz="1000">
                <a:solidFill>
                  <a:srgbClr val="96E072"/>
                </a:solidFill>
                <a:highlight>
                  <a:srgbClr val="23262E"/>
                </a:highlight>
                <a:latin typeface="Consolas"/>
                <a:ea typeface="Consolas"/>
                <a:cs typeface="Consolas"/>
                <a:sym typeface="Consolas"/>
              </a:rPr>
              <a:t>"banana"</a:t>
            </a:r>
            <a:r>
              <a:rPr lang="es" sz="1000">
                <a:solidFill>
                  <a:srgbClr val="D5CED9"/>
                </a:solidFill>
                <a:highlight>
                  <a:srgbClr val="23262E"/>
                </a:highlight>
                <a:latin typeface="Consolas"/>
                <a:ea typeface="Consolas"/>
                <a:cs typeface="Consolas"/>
                <a:sym typeface="Consolas"/>
              </a:rPr>
              <a:t>, cantidad: </a:t>
            </a:r>
            <a:r>
              <a:rPr lang="es" sz="1000">
                <a:solidFill>
                  <a:srgbClr val="F39C12"/>
                </a:solidFill>
                <a:highlight>
                  <a:srgbClr val="23262E"/>
                </a:highlight>
                <a:latin typeface="Consolas"/>
                <a:ea typeface="Consolas"/>
                <a:cs typeface="Consolas"/>
                <a:sym typeface="Consolas"/>
              </a:rPr>
              <a:t>0</a:t>
            </a:r>
            <a:r>
              <a:rPr lang="es" sz="1000">
                <a:solidFill>
                  <a:srgbClr val="D5CED9"/>
                </a:solidFill>
                <a:highlight>
                  <a:srgbClr val="23262E"/>
                </a:highlight>
                <a:latin typeface="Consolas"/>
                <a:ea typeface="Consolas"/>
                <a:cs typeface="Consolas"/>
                <a:sym typeface="Consolas"/>
              </a:rPr>
              <a:t>},</a:t>
            </a:r>
            <a:endParaRPr sz="100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00">
                <a:solidFill>
                  <a:srgbClr val="D5CED9"/>
                </a:solidFill>
                <a:highlight>
                  <a:srgbClr val="23262E"/>
                </a:highlight>
                <a:latin typeface="Consolas"/>
                <a:ea typeface="Consolas"/>
                <a:cs typeface="Consolas"/>
                <a:sym typeface="Consolas"/>
              </a:rPr>
              <a:t>                {nombre:</a:t>
            </a:r>
            <a:r>
              <a:rPr lang="es" sz="1000">
                <a:solidFill>
                  <a:srgbClr val="96E072"/>
                </a:solidFill>
                <a:highlight>
                  <a:srgbClr val="23262E"/>
                </a:highlight>
                <a:latin typeface="Consolas"/>
                <a:ea typeface="Consolas"/>
                <a:cs typeface="Consolas"/>
                <a:sym typeface="Consolas"/>
              </a:rPr>
              <a:t>"durazno"</a:t>
            </a:r>
            <a:r>
              <a:rPr lang="es" sz="1000">
                <a:solidFill>
                  <a:srgbClr val="D5CED9"/>
                </a:solidFill>
                <a:highlight>
                  <a:srgbClr val="23262E"/>
                </a:highlight>
                <a:latin typeface="Consolas"/>
                <a:ea typeface="Consolas"/>
                <a:cs typeface="Consolas"/>
                <a:sym typeface="Consolas"/>
              </a:rPr>
              <a:t>, cantidad: </a:t>
            </a:r>
            <a:r>
              <a:rPr lang="es" sz="1000">
                <a:solidFill>
                  <a:srgbClr val="F39C12"/>
                </a:solidFill>
                <a:highlight>
                  <a:srgbClr val="23262E"/>
                </a:highlight>
                <a:latin typeface="Consolas"/>
                <a:ea typeface="Consolas"/>
                <a:cs typeface="Consolas"/>
                <a:sym typeface="Consolas"/>
              </a:rPr>
              <a:t>3</a:t>
            </a:r>
            <a:r>
              <a:rPr lang="es" sz="1000">
                <a:solidFill>
                  <a:srgbClr val="D5CED9"/>
                </a:solidFill>
                <a:highlight>
                  <a:srgbClr val="23262E"/>
                </a:highlight>
                <a:latin typeface="Consolas"/>
                <a:ea typeface="Consolas"/>
                <a:cs typeface="Consolas"/>
                <a:sym typeface="Consolas"/>
              </a:rPr>
              <a:t>},</a:t>
            </a:r>
            <a:endParaRPr sz="100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00">
                <a:solidFill>
                  <a:srgbClr val="D5CED9"/>
                </a:solidFill>
                <a:highlight>
                  <a:srgbClr val="23262E"/>
                </a:highlight>
                <a:latin typeface="Consolas"/>
                <a:ea typeface="Consolas"/>
                <a:cs typeface="Consolas"/>
                <a:sym typeface="Consolas"/>
              </a:rPr>
              <a:t>                {nombre:</a:t>
            </a:r>
            <a:r>
              <a:rPr lang="es" sz="1000">
                <a:solidFill>
                  <a:srgbClr val="96E072"/>
                </a:solidFill>
                <a:highlight>
                  <a:srgbClr val="23262E"/>
                </a:highlight>
                <a:latin typeface="Consolas"/>
                <a:ea typeface="Consolas"/>
                <a:cs typeface="Consolas"/>
                <a:sym typeface="Consolas"/>
              </a:rPr>
              <a:t>"pera"</a:t>
            </a:r>
            <a:r>
              <a:rPr lang="es" sz="1000">
                <a:solidFill>
                  <a:srgbClr val="D5CED9"/>
                </a:solidFill>
                <a:highlight>
                  <a:srgbClr val="23262E"/>
                </a:highlight>
                <a:latin typeface="Consolas"/>
                <a:ea typeface="Consolas"/>
                <a:cs typeface="Consolas"/>
                <a:sym typeface="Consolas"/>
              </a:rPr>
              <a:t>, cantidad: </a:t>
            </a:r>
            <a:r>
              <a:rPr lang="es" sz="1000">
                <a:solidFill>
                  <a:srgbClr val="F39C12"/>
                </a:solidFill>
                <a:highlight>
                  <a:srgbClr val="23262E"/>
                </a:highlight>
                <a:latin typeface="Consolas"/>
                <a:ea typeface="Consolas"/>
                <a:cs typeface="Consolas"/>
                <a:sym typeface="Consolas"/>
              </a:rPr>
              <a:t>0</a:t>
            </a:r>
            <a:r>
              <a:rPr lang="es" sz="1000">
                <a:solidFill>
                  <a:srgbClr val="D5CED9"/>
                </a:solidFill>
                <a:highlight>
                  <a:srgbClr val="23262E"/>
                </a:highlight>
                <a:latin typeface="Consolas"/>
                <a:ea typeface="Consolas"/>
                <a:cs typeface="Consolas"/>
                <a:sym typeface="Consolas"/>
              </a:rPr>
              <a:t>}</a:t>
            </a:r>
            <a:endParaRPr sz="100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00">
                <a:solidFill>
                  <a:srgbClr val="D5CED9"/>
                </a:solidFill>
                <a:highlight>
                  <a:srgbClr val="23262E"/>
                </a:highlight>
                <a:latin typeface="Consolas"/>
                <a:ea typeface="Consolas"/>
                <a:cs typeface="Consolas"/>
                <a:sym typeface="Consolas"/>
              </a:rPr>
              <a:t>            ]</a:t>
            </a:r>
            <a:endParaRPr sz="100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00">
                <a:solidFill>
                  <a:srgbClr val="D5CED9"/>
                </a:solidFill>
                <a:highlight>
                  <a:srgbClr val="23262E"/>
                </a:highlight>
                <a:latin typeface="Consolas"/>
                <a:ea typeface="Consolas"/>
                <a:cs typeface="Consolas"/>
                <a:sym typeface="Consolas"/>
              </a:rPr>
              <a:t>        }</a:t>
            </a:r>
            <a:endParaRPr sz="100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00">
                <a:solidFill>
                  <a:srgbClr val="D5CED9"/>
                </a:solidFill>
                <a:highlight>
                  <a:srgbClr val="23262E"/>
                </a:highlight>
                <a:latin typeface="Consolas"/>
                <a:ea typeface="Consolas"/>
                <a:cs typeface="Consolas"/>
                <a:sym typeface="Consolas"/>
              </a:rPr>
              <a:t>    }</a:t>
            </a:r>
            <a:endParaRPr sz="100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00">
                <a:solidFill>
                  <a:srgbClr val="D5CED9"/>
                </a:solidFill>
                <a:highlight>
                  <a:srgbClr val="23262E"/>
                </a:highlight>
                <a:latin typeface="Consolas"/>
                <a:ea typeface="Consolas"/>
                <a:cs typeface="Consolas"/>
                <a:sym typeface="Consolas"/>
              </a:rPr>
              <a:t>}).</a:t>
            </a:r>
            <a:r>
              <a:rPr lang="es" sz="1000">
                <a:solidFill>
                  <a:srgbClr val="FFE66D"/>
                </a:solidFill>
                <a:highlight>
                  <a:srgbClr val="23262E"/>
                </a:highlight>
                <a:latin typeface="Consolas"/>
                <a:ea typeface="Consolas"/>
                <a:cs typeface="Consolas"/>
                <a:sym typeface="Consolas"/>
              </a:rPr>
              <a:t>mount</a:t>
            </a:r>
            <a:r>
              <a:rPr lang="es" sz="1000">
                <a:solidFill>
                  <a:srgbClr val="D5CED9"/>
                </a:solidFill>
                <a:highlight>
                  <a:srgbClr val="23262E"/>
                </a:highlight>
                <a:latin typeface="Consolas"/>
                <a:ea typeface="Consolas"/>
                <a:cs typeface="Consolas"/>
                <a:sym typeface="Consolas"/>
              </a:rPr>
              <a:t>(</a:t>
            </a:r>
            <a:r>
              <a:rPr lang="es" sz="1000">
                <a:solidFill>
                  <a:srgbClr val="96E072"/>
                </a:solidFill>
                <a:highlight>
                  <a:srgbClr val="23262E"/>
                </a:highlight>
                <a:latin typeface="Consolas"/>
                <a:ea typeface="Consolas"/>
                <a:cs typeface="Consolas"/>
                <a:sym typeface="Consolas"/>
              </a:rPr>
              <a:t>'#app'</a:t>
            </a:r>
            <a:r>
              <a:rPr lang="es" sz="1000">
                <a:solidFill>
                  <a:srgbClr val="D5CED9"/>
                </a:solidFill>
                <a:highlight>
                  <a:srgbClr val="23262E"/>
                </a:highlight>
                <a:latin typeface="Consolas"/>
                <a:ea typeface="Consolas"/>
                <a:cs typeface="Consolas"/>
                <a:sym typeface="Consolas"/>
              </a:rPr>
              <a:t>)</a:t>
            </a:r>
            <a:endParaRPr sz="100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000">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None/>
            </a:pPr>
            <a:r>
              <a:t/>
            </a:r>
            <a:endParaRPr sz="1000">
              <a:solidFill>
                <a:srgbClr val="D5CED9"/>
              </a:solidFill>
              <a:latin typeface="Consolas"/>
              <a:ea typeface="Consolas"/>
              <a:cs typeface="Consolas"/>
              <a:sym typeface="Consolas"/>
            </a:endParaRPr>
          </a:p>
        </p:txBody>
      </p:sp>
      <p:pic>
        <p:nvPicPr>
          <p:cNvPr id="342" name="Google Shape;342;p40"/>
          <p:cNvPicPr preferRelativeResize="0"/>
          <p:nvPr/>
        </p:nvPicPr>
        <p:blipFill>
          <a:blip r:embed="rId3">
            <a:alphaModFix/>
          </a:blip>
          <a:stretch>
            <a:fillRect/>
          </a:stretch>
        </p:blipFill>
        <p:spPr>
          <a:xfrm>
            <a:off x="7101900" y="3847950"/>
            <a:ext cx="1529000" cy="7008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sp>
        <p:nvSpPr>
          <p:cNvPr id="343" name="Google Shape;343;p40"/>
          <p:cNvSpPr txBox="1"/>
          <p:nvPr/>
        </p:nvSpPr>
        <p:spPr>
          <a:xfrm>
            <a:off x="509700" y="3783750"/>
            <a:ext cx="4128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600"/>
              </a:spcAft>
              <a:buNone/>
            </a:pPr>
            <a:r>
              <a:rPr i="1" lang="es" sz="1200">
                <a:solidFill>
                  <a:schemeClr val="dk2"/>
                </a:solidFill>
                <a:latin typeface="Montserrat"/>
                <a:ea typeface="Montserrat"/>
                <a:cs typeface="Montserrat"/>
                <a:sym typeface="Montserrat"/>
              </a:rPr>
              <a:t>I</a:t>
            </a:r>
            <a:r>
              <a:rPr i="1" lang="es" sz="1200">
                <a:solidFill>
                  <a:schemeClr val="dk2"/>
                </a:solidFill>
                <a:latin typeface="Montserrat"/>
                <a:ea typeface="Montserrat"/>
                <a:cs typeface="Montserrat"/>
                <a:sym typeface="Montserrat"/>
              </a:rPr>
              <a:t>teramos sobre el array de frutas, mostrando de ese objeto dos propiedades: </a:t>
            </a:r>
            <a:r>
              <a:rPr b="1" i="1" lang="es" sz="1200">
                <a:solidFill>
                  <a:schemeClr val="dk2"/>
                </a:solidFill>
                <a:latin typeface="Montserrat"/>
                <a:ea typeface="Montserrat"/>
                <a:cs typeface="Montserrat"/>
                <a:sym typeface="Montserrat"/>
              </a:rPr>
              <a:t>nombre</a:t>
            </a:r>
            <a:r>
              <a:rPr i="1" lang="es" sz="1200">
                <a:solidFill>
                  <a:schemeClr val="dk2"/>
                </a:solidFill>
                <a:latin typeface="Montserrat"/>
                <a:ea typeface="Montserrat"/>
                <a:cs typeface="Montserrat"/>
                <a:sym typeface="Montserrat"/>
              </a:rPr>
              <a:t> y </a:t>
            </a:r>
            <a:r>
              <a:rPr b="1" i="1" lang="es" sz="1200">
                <a:solidFill>
                  <a:schemeClr val="dk2"/>
                </a:solidFill>
                <a:latin typeface="Montserrat"/>
                <a:ea typeface="Montserrat"/>
                <a:cs typeface="Montserrat"/>
                <a:sym typeface="Montserrat"/>
              </a:rPr>
              <a:t>cantidad</a:t>
            </a:r>
            <a:r>
              <a:rPr i="1" lang="es" sz="1200">
                <a:solidFill>
                  <a:schemeClr val="dk2"/>
                </a:solidFill>
                <a:latin typeface="Montserrat"/>
                <a:ea typeface="Montserrat"/>
                <a:cs typeface="Montserrat"/>
                <a:sym typeface="Montserrat"/>
              </a:rPr>
              <a:t>.</a:t>
            </a:r>
            <a:br>
              <a:rPr i="1" lang="es" sz="1200">
                <a:solidFill>
                  <a:schemeClr val="dk2"/>
                </a:solidFill>
                <a:latin typeface="Montserrat"/>
                <a:ea typeface="Montserrat"/>
                <a:cs typeface="Montserrat"/>
                <a:sym typeface="Montserrat"/>
              </a:rPr>
            </a:br>
            <a:r>
              <a:rPr i="1" lang="es" sz="1200">
                <a:solidFill>
                  <a:schemeClr val="dk2"/>
                </a:solidFill>
                <a:latin typeface="Montserrat"/>
                <a:ea typeface="Montserrat"/>
                <a:cs typeface="Montserrat"/>
                <a:sym typeface="Montserrat"/>
              </a:rPr>
              <a:t>La </a:t>
            </a:r>
            <a:r>
              <a:rPr i="1" lang="es" sz="1200">
                <a:solidFill>
                  <a:schemeClr val="dk2"/>
                </a:solidFill>
                <a:latin typeface="Montserrat"/>
                <a:ea typeface="Montserrat"/>
                <a:cs typeface="Montserrat"/>
                <a:sym typeface="Montserrat"/>
              </a:rPr>
              <a:t>etiqueta </a:t>
            </a:r>
            <a:r>
              <a:rPr b="1" i="1" lang="es" sz="1200">
                <a:solidFill>
                  <a:schemeClr val="dk2"/>
                </a:solidFill>
                <a:latin typeface="Montserrat"/>
                <a:ea typeface="Montserrat"/>
                <a:cs typeface="Montserrat"/>
                <a:sym typeface="Montserrat"/>
              </a:rPr>
              <a:t>&lt;span&gt;</a:t>
            </a:r>
            <a:r>
              <a:rPr i="1" lang="es" sz="1200">
                <a:solidFill>
                  <a:schemeClr val="dk2"/>
                </a:solidFill>
                <a:latin typeface="Montserrat"/>
                <a:ea typeface="Montserrat"/>
                <a:cs typeface="Montserrat"/>
                <a:sym typeface="Montserrat"/>
              </a:rPr>
              <a:t> aparece al cumplirse la condición.</a:t>
            </a:r>
            <a:endParaRPr i="1" sz="1200">
              <a:solidFill>
                <a:schemeClr val="dk2"/>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1"/>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Directivas | v-if, v-elseif y v-else</a:t>
            </a:r>
            <a:endParaRPr/>
          </a:p>
        </p:txBody>
      </p:sp>
      <p:sp>
        <p:nvSpPr>
          <p:cNvPr id="349" name="Google Shape;349;p41"/>
          <p:cNvSpPr txBox="1"/>
          <p:nvPr>
            <p:ph idx="1" type="body"/>
          </p:nvPr>
        </p:nvSpPr>
        <p:spPr>
          <a:xfrm>
            <a:off x="432025" y="1304875"/>
            <a:ext cx="8382900" cy="33180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 sz="1650"/>
              <a:t>Ampliaremos el ejemplo anterior incorporando más elementos al array y estableciendo otras condiciones: a) Stock = 0: Sin stock; b) Stock &lt; 5: Stock bajo y c) Stock &gt;=5 Stock alto. Para esto emplearemos </a:t>
            </a:r>
            <a:r>
              <a:rPr b="1" lang="es" sz="1650">
                <a:solidFill>
                  <a:srgbClr val="F39C12"/>
                </a:solidFill>
              </a:rPr>
              <a:t>v-else-if</a:t>
            </a:r>
            <a:r>
              <a:rPr lang="es" sz="1650"/>
              <a:t> y </a:t>
            </a:r>
            <a:r>
              <a:rPr b="1" lang="es" sz="1650">
                <a:solidFill>
                  <a:srgbClr val="F39C12"/>
                </a:solidFill>
              </a:rPr>
              <a:t>v-else</a:t>
            </a:r>
            <a:r>
              <a:rPr lang="es" sz="1650"/>
              <a:t>:</a:t>
            </a:r>
            <a:endParaRPr sz="1650"/>
          </a:p>
        </p:txBody>
      </p:sp>
      <p:sp>
        <p:nvSpPr>
          <p:cNvPr id="350" name="Google Shape;350;p41"/>
          <p:cNvSpPr/>
          <p:nvPr/>
        </p:nvSpPr>
        <p:spPr>
          <a:xfrm>
            <a:off x="1924975" y="2313125"/>
            <a:ext cx="5397000" cy="1681800"/>
          </a:xfrm>
          <a:prstGeom prst="rect">
            <a:avLst/>
          </a:prstGeom>
          <a:solidFill>
            <a:srgbClr val="23262E"/>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&lt;</a:t>
            </a:r>
            <a:r>
              <a:rPr lang="es" sz="1050">
                <a:solidFill>
                  <a:srgbClr val="F92672"/>
                </a:solidFill>
                <a:highlight>
                  <a:srgbClr val="23262E"/>
                </a:highlight>
                <a:latin typeface="Consolas"/>
                <a:ea typeface="Consolas"/>
                <a:cs typeface="Consolas"/>
                <a:sym typeface="Consolas"/>
              </a:rPr>
              <a:t>div</a:t>
            </a:r>
            <a:r>
              <a:rPr lang="es" sz="1050">
                <a:solidFill>
                  <a:srgbClr val="D5CED9"/>
                </a:solidFill>
                <a:highlight>
                  <a:srgbClr val="23262E"/>
                </a:highlight>
                <a:latin typeface="Consolas"/>
                <a:ea typeface="Consolas"/>
                <a:cs typeface="Consolas"/>
                <a:sym typeface="Consolas"/>
              </a:rPr>
              <a:t> </a:t>
            </a:r>
            <a:r>
              <a:rPr lang="es" sz="1050">
                <a:solidFill>
                  <a:srgbClr val="FFE66D"/>
                </a:solidFill>
                <a:highlight>
                  <a:srgbClr val="23262E"/>
                </a:highlight>
                <a:latin typeface="Consolas"/>
                <a:ea typeface="Consolas"/>
                <a:cs typeface="Consolas"/>
                <a:sym typeface="Consolas"/>
              </a:rPr>
              <a:t>id</a:t>
            </a:r>
            <a:r>
              <a:rPr lang="es" sz="1050">
                <a:solidFill>
                  <a:srgbClr val="D5CED9"/>
                </a:solidFill>
                <a:highlight>
                  <a:srgbClr val="23262E"/>
                </a:highlight>
                <a:latin typeface="Consolas"/>
                <a:ea typeface="Consolas"/>
                <a:cs typeface="Consolas"/>
                <a:sym typeface="Consolas"/>
              </a:rPr>
              <a:t>=</a:t>
            </a:r>
            <a:r>
              <a:rPr lang="es" sz="1050">
                <a:solidFill>
                  <a:srgbClr val="96E072"/>
                </a:solidFill>
                <a:highlight>
                  <a:srgbClr val="23262E"/>
                </a:highlight>
                <a:latin typeface="Consolas"/>
                <a:ea typeface="Consolas"/>
                <a:cs typeface="Consolas"/>
                <a:sym typeface="Consolas"/>
              </a:rPr>
              <a:t>"app"</a:t>
            </a:r>
            <a:r>
              <a:rPr lang="es" sz="1050">
                <a:solidFill>
                  <a:srgbClr val="D5CED9"/>
                </a:solidFill>
                <a:highlight>
                  <a:srgbClr val="23262E"/>
                </a:highlight>
                <a:latin typeface="Consolas"/>
                <a:ea typeface="Consolas"/>
                <a:cs typeface="Consolas"/>
                <a:sym typeface="Consolas"/>
              </a:rPr>
              <a:t>&gt;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&lt;</a:t>
            </a:r>
            <a:r>
              <a:rPr lang="es" sz="1050">
                <a:solidFill>
                  <a:srgbClr val="F92672"/>
                </a:solidFill>
                <a:highlight>
                  <a:srgbClr val="23262E"/>
                </a:highlight>
                <a:latin typeface="Consolas"/>
                <a:ea typeface="Consolas"/>
                <a:cs typeface="Consolas"/>
                <a:sym typeface="Consolas"/>
              </a:rPr>
              <a:t>ul</a:t>
            </a:r>
            <a:r>
              <a:rPr lang="es" sz="1050">
                <a:solidFill>
                  <a:srgbClr val="D5CED9"/>
                </a:solidFill>
                <a:highlight>
                  <a:srgbClr val="23262E"/>
                </a:highlight>
                <a:latin typeface="Consolas"/>
                <a:ea typeface="Consolas"/>
                <a:cs typeface="Consolas"/>
                <a:sym typeface="Consolas"/>
              </a:rPr>
              <a:t>&gt;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&lt;</a:t>
            </a:r>
            <a:r>
              <a:rPr lang="es" sz="1050">
                <a:solidFill>
                  <a:srgbClr val="F92672"/>
                </a:solidFill>
                <a:highlight>
                  <a:srgbClr val="23262E"/>
                </a:highlight>
                <a:latin typeface="Consolas"/>
                <a:ea typeface="Consolas"/>
                <a:cs typeface="Consolas"/>
                <a:sym typeface="Consolas"/>
              </a:rPr>
              <a:t>li</a:t>
            </a:r>
            <a:r>
              <a:rPr lang="es" sz="1050">
                <a:solidFill>
                  <a:srgbClr val="D5CED9"/>
                </a:solidFill>
                <a:highlight>
                  <a:srgbClr val="23262E"/>
                </a:highlight>
                <a:latin typeface="Consolas"/>
                <a:ea typeface="Consolas"/>
                <a:cs typeface="Consolas"/>
                <a:sym typeface="Consolas"/>
              </a:rPr>
              <a:t> </a:t>
            </a:r>
            <a:r>
              <a:rPr lang="es" sz="1050">
                <a:solidFill>
                  <a:srgbClr val="FFE66D"/>
                </a:solidFill>
                <a:highlight>
                  <a:srgbClr val="23262E"/>
                </a:highlight>
                <a:latin typeface="Consolas"/>
                <a:ea typeface="Consolas"/>
                <a:cs typeface="Consolas"/>
                <a:sym typeface="Consolas"/>
              </a:rPr>
              <a:t>v-for</a:t>
            </a:r>
            <a:r>
              <a:rPr lang="es" sz="1050">
                <a:solidFill>
                  <a:srgbClr val="D5CED9"/>
                </a:solidFill>
                <a:highlight>
                  <a:srgbClr val="23262E"/>
                </a:highlight>
                <a:latin typeface="Consolas"/>
                <a:ea typeface="Consolas"/>
                <a:cs typeface="Consolas"/>
                <a:sym typeface="Consolas"/>
              </a:rPr>
              <a:t>=</a:t>
            </a:r>
            <a:r>
              <a:rPr lang="es" sz="1050">
                <a:solidFill>
                  <a:srgbClr val="96E072"/>
                </a:solidFill>
                <a:highlight>
                  <a:srgbClr val="23262E"/>
                </a:highlight>
                <a:latin typeface="Consolas"/>
                <a:ea typeface="Consolas"/>
                <a:cs typeface="Consolas"/>
                <a:sym typeface="Consolas"/>
              </a:rPr>
              <a:t>"fruta in frutas"</a:t>
            </a:r>
            <a:r>
              <a:rPr lang="es" sz="1050">
                <a:solidFill>
                  <a:srgbClr val="D5CED9"/>
                </a:solidFill>
                <a:highlight>
                  <a:srgbClr val="23262E"/>
                </a:highlight>
                <a:latin typeface="Consolas"/>
                <a:ea typeface="Consolas"/>
                <a:cs typeface="Consolas"/>
                <a:sym typeface="Consolas"/>
              </a:rPr>
              <a:t>&gt;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 fruta.nombre }} - {{ fruta.cantidad }}</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&lt;</a:t>
            </a:r>
            <a:r>
              <a:rPr lang="es" sz="1050">
                <a:solidFill>
                  <a:srgbClr val="F92672"/>
                </a:solidFill>
                <a:highlight>
                  <a:srgbClr val="23262E"/>
                </a:highlight>
                <a:latin typeface="Consolas"/>
                <a:ea typeface="Consolas"/>
                <a:cs typeface="Consolas"/>
                <a:sym typeface="Consolas"/>
              </a:rPr>
              <a:t>span</a:t>
            </a:r>
            <a:r>
              <a:rPr lang="es" sz="1050">
                <a:solidFill>
                  <a:srgbClr val="D5CED9"/>
                </a:solidFill>
                <a:highlight>
                  <a:srgbClr val="23262E"/>
                </a:highlight>
                <a:latin typeface="Consolas"/>
                <a:ea typeface="Consolas"/>
                <a:cs typeface="Consolas"/>
                <a:sym typeface="Consolas"/>
              </a:rPr>
              <a:t> </a:t>
            </a:r>
            <a:r>
              <a:rPr lang="es" sz="1050">
                <a:solidFill>
                  <a:srgbClr val="FFE66D"/>
                </a:solidFill>
                <a:highlight>
                  <a:srgbClr val="23262E"/>
                </a:highlight>
                <a:latin typeface="Consolas"/>
                <a:ea typeface="Consolas"/>
                <a:cs typeface="Consolas"/>
                <a:sym typeface="Consolas"/>
              </a:rPr>
              <a:t>v-if</a:t>
            </a:r>
            <a:r>
              <a:rPr lang="es" sz="1050">
                <a:solidFill>
                  <a:srgbClr val="D5CED9"/>
                </a:solidFill>
                <a:highlight>
                  <a:srgbClr val="23262E"/>
                </a:highlight>
                <a:latin typeface="Consolas"/>
                <a:ea typeface="Consolas"/>
                <a:cs typeface="Consolas"/>
                <a:sym typeface="Consolas"/>
              </a:rPr>
              <a:t>=</a:t>
            </a:r>
            <a:r>
              <a:rPr lang="es" sz="1050">
                <a:solidFill>
                  <a:srgbClr val="96E072"/>
                </a:solidFill>
                <a:highlight>
                  <a:srgbClr val="23262E"/>
                </a:highlight>
                <a:latin typeface="Consolas"/>
                <a:ea typeface="Consolas"/>
                <a:cs typeface="Consolas"/>
                <a:sym typeface="Consolas"/>
              </a:rPr>
              <a:t>"fruta.cantidad===0"</a:t>
            </a:r>
            <a:r>
              <a:rPr lang="es" sz="1050">
                <a:solidFill>
                  <a:srgbClr val="D5CED9"/>
                </a:solidFill>
                <a:highlight>
                  <a:srgbClr val="23262E"/>
                </a:highlight>
                <a:latin typeface="Consolas"/>
                <a:ea typeface="Consolas"/>
                <a:cs typeface="Consolas"/>
                <a:sym typeface="Consolas"/>
              </a:rPr>
              <a:t>&gt; (Sin Stock)&lt;/</a:t>
            </a:r>
            <a:r>
              <a:rPr lang="es" sz="1050">
                <a:solidFill>
                  <a:srgbClr val="F92672"/>
                </a:solidFill>
                <a:highlight>
                  <a:srgbClr val="23262E"/>
                </a:highlight>
                <a:latin typeface="Consolas"/>
                <a:ea typeface="Consolas"/>
                <a:cs typeface="Consolas"/>
                <a:sym typeface="Consolas"/>
              </a:rPr>
              <a:t>span</a:t>
            </a:r>
            <a:r>
              <a:rPr lang="es" sz="1050">
                <a:solidFill>
                  <a:srgbClr val="D5CED9"/>
                </a:solidFill>
                <a:highlight>
                  <a:srgbClr val="23262E"/>
                </a:highlight>
                <a:latin typeface="Consolas"/>
                <a:ea typeface="Consolas"/>
                <a:cs typeface="Consolas"/>
                <a:sym typeface="Consolas"/>
              </a:rPr>
              <a:t>&gt;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&lt;</a:t>
            </a:r>
            <a:r>
              <a:rPr lang="es" sz="1050">
                <a:solidFill>
                  <a:srgbClr val="F92672"/>
                </a:solidFill>
                <a:highlight>
                  <a:srgbClr val="23262E"/>
                </a:highlight>
                <a:latin typeface="Consolas"/>
                <a:ea typeface="Consolas"/>
                <a:cs typeface="Consolas"/>
                <a:sym typeface="Consolas"/>
              </a:rPr>
              <a:t>span</a:t>
            </a:r>
            <a:r>
              <a:rPr lang="es" sz="1050">
                <a:solidFill>
                  <a:srgbClr val="D5CED9"/>
                </a:solidFill>
                <a:highlight>
                  <a:srgbClr val="23262E"/>
                </a:highlight>
                <a:latin typeface="Consolas"/>
                <a:ea typeface="Consolas"/>
                <a:cs typeface="Consolas"/>
                <a:sym typeface="Consolas"/>
              </a:rPr>
              <a:t> </a:t>
            </a:r>
            <a:r>
              <a:rPr lang="es" sz="1050">
                <a:solidFill>
                  <a:srgbClr val="FFE66D"/>
                </a:solidFill>
                <a:highlight>
                  <a:srgbClr val="23262E"/>
                </a:highlight>
                <a:latin typeface="Consolas"/>
                <a:ea typeface="Consolas"/>
                <a:cs typeface="Consolas"/>
                <a:sym typeface="Consolas"/>
              </a:rPr>
              <a:t>v-else-if</a:t>
            </a:r>
            <a:r>
              <a:rPr lang="es" sz="1050">
                <a:solidFill>
                  <a:srgbClr val="D5CED9"/>
                </a:solidFill>
                <a:highlight>
                  <a:srgbClr val="23262E"/>
                </a:highlight>
                <a:latin typeface="Consolas"/>
                <a:ea typeface="Consolas"/>
                <a:cs typeface="Consolas"/>
                <a:sym typeface="Consolas"/>
              </a:rPr>
              <a:t>=</a:t>
            </a:r>
            <a:r>
              <a:rPr lang="es" sz="1050">
                <a:solidFill>
                  <a:srgbClr val="96E072"/>
                </a:solidFill>
                <a:highlight>
                  <a:srgbClr val="23262E"/>
                </a:highlight>
                <a:latin typeface="Consolas"/>
                <a:ea typeface="Consolas"/>
                <a:cs typeface="Consolas"/>
                <a:sym typeface="Consolas"/>
              </a:rPr>
              <a:t>"fruta.cantidad&lt;5"</a:t>
            </a:r>
            <a:r>
              <a:rPr lang="es" sz="1050">
                <a:solidFill>
                  <a:srgbClr val="D5CED9"/>
                </a:solidFill>
                <a:highlight>
                  <a:srgbClr val="23262E"/>
                </a:highlight>
                <a:latin typeface="Consolas"/>
                <a:ea typeface="Consolas"/>
                <a:cs typeface="Consolas"/>
                <a:sym typeface="Consolas"/>
              </a:rPr>
              <a:t>&gt; (Stock Bajo)&lt;/</a:t>
            </a:r>
            <a:r>
              <a:rPr lang="es" sz="1050">
                <a:solidFill>
                  <a:srgbClr val="F92672"/>
                </a:solidFill>
                <a:highlight>
                  <a:srgbClr val="23262E"/>
                </a:highlight>
                <a:latin typeface="Consolas"/>
                <a:ea typeface="Consolas"/>
                <a:cs typeface="Consolas"/>
                <a:sym typeface="Consolas"/>
              </a:rPr>
              <a:t>span</a:t>
            </a:r>
            <a:r>
              <a:rPr lang="es" sz="1050">
                <a:solidFill>
                  <a:srgbClr val="D5CED9"/>
                </a:solidFill>
                <a:highlight>
                  <a:srgbClr val="23262E"/>
                </a:highlight>
                <a:latin typeface="Consolas"/>
                <a:ea typeface="Consolas"/>
                <a:cs typeface="Consolas"/>
                <a:sym typeface="Consolas"/>
              </a:rPr>
              <a:t>&gt;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&lt;</a:t>
            </a:r>
            <a:r>
              <a:rPr lang="es" sz="1050">
                <a:solidFill>
                  <a:srgbClr val="F92672"/>
                </a:solidFill>
                <a:highlight>
                  <a:srgbClr val="23262E"/>
                </a:highlight>
                <a:latin typeface="Consolas"/>
                <a:ea typeface="Consolas"/>
                <a:cs typeface="Consolas"/>
                <a:sym typeface="Consolas"/>
              </a:rPr>
              <a:t>span</a:t>
            </a:r>
            <a:r>
              <a:rPr lang="es" sz="1050">
                <a:solidFill>
                  <a:srgbClr val="D5CED9"/>
                </a:solidFill>
                <a:highlight>
                  <a:srgbClr val="23262E"/>
                </a:highlight>
                <a:latin typeface="Consolas"/>
                <a:ea typeface="Consolas"/>
                <a:cs typeface="Consolas"/>
                <a:sym typeface="Consolas"/>
              </a:rPr>
              <a:t> </a:t>
            </a:r>
            <a:r>
              <a:rPr lang="es" sz="1050">
                <a:solidFill>
                  <a:srgbClr val="FFE66D"/>
                </a:solidFill>
                <a:highlight>
                  <a:srgbClr val="23262E"/>
                </a:highlight>
                <a:latin typeface="Consolas"/>
                <a:ea typeface="Consolas"/>
                <a:cs typeface="Consolas"/>
                <a:sym typeface="Consolas"/>
              </a:rPr>
              <a:t>v-else</a:t>
            </a:r>
            <a:r>
              <a:rPr lang="es" sz="1050">
                <a:solidFill>
                  <a:srgbClr val="D5CED9"/>
                </a:solidFill>
                <a:highlight>
                  <a:srgbClr val="23262E"/>
                </a:highlight>
                <a:latin typeface="Consolas"/>
                <a:ea typeface="Consolas"/>
                <a:cs typeface="Consolas"/>
                <a:sym typeface="Consolas"/>
              </a:rPr>
              <a:t>=</a:t>
            </a:r>
            <a:r>
              <a:rPr lang="es" sz="1050">
                <a:solidFill>
                  <a:srgbClr val="96E072"/>
                </a:solidFill>
                <a:highlight>
                  <a:srgbClr val="23262E"/>
                </a:highlight>
                <a:latin typeface="Consolas"/>
                <a:ea typeface="Consolas"/>
                <a:cs typeface="Consolas"/>
                <a:sym typeface="Consolas"/>
              </a:rPr>
              <a:t>"fruta.cantidad&gt;=5"</a:t>
            </a:r>
            <a:r>
              <a:rPr lang="es" sz="1050">
                <a:solidFill>
                  <a:srgbClr val="D5CED9"/>
                </a:solidFill>
                <a:highlight>
                  <a:srgbClr val="23262E"/>
                </a:highlight>
                <a:latin typeface="Consolas"/>
                <a:ea typeface="Consolas"/>
                <a:cs typeface="Consolas"/>
                <a:sym typeface="Consolas"/>
              </a:rPr>
              <a:t>&gt; (Stock Alto)&lt;/</a:t>
            </a:r>
            <a:r>
              <a:rPr lang="es" sz="1050">
                <a:solidFill>
                  <a:srgbClr val="F92672"/>
                </a:solidFill>
                <a:highlight>
                  <a:srgbClr val="23262E"/>
                </a:highlight>
                <a:latin typeface="Consolas"/>
                <a:ea typeface="Consolas"/>
                <a:cs typeface="Consolas"/>
                <a:sym typeface="Consolas"/>
              </a:rPr>
              <a:t>span</a:t>
            </a:r>
            <a:r>
              <a:rPr lang="es" sz="1050">
                <a:solidFill>
                  <a:srgbClr val="D5CED9"/>
                </a:solidFill>
                <a:highlight>
                  <a:srgbClr val="23262E"/>
                </a:highlight>
                <a:latin typeface="Consolas"/>
                <a:ea typeface="Consolas"/>
                <a:cs typeface="Consolas"/>
                <a:sym typeface="Consolas"/>
              </a:rPr>
              <a:t>&gt;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&lt;/</a:t>
            </a:r>
            <a:r>
              <a:rPr lang="es" sz="1050">
                <a:solidFill>
                  <a:srgbClr val="F92672"/>
                </a:solidFill>
                <a:highlight>
                  <a:srgbClr val="23262E"/>
                </a:highlight>
                <a:latin typeface="Consolas"/>
                <a:ea typeface="Consolas"/>
                <a:cs typeface="Consolas"/>
                <a:sym typeface="Consolas"/>
              </a:rPr>
              <a:t>li</a:t>
            </a:r>
            <a:r>
              <a:rPr lang="es" sz="1050">
                <a:solidFill>
                  <a:srgbClr val="D5CED9"/>
                </a:solidFill>
                <a:highlight>
                  <a:srgbClr val="23262E"/>
                </a:highlight>
                <a:latin typeface="Consolas"/>
                <a:ea typeface="Consolas"/>
                <a:cs typeface="Consolas"/>
                <a:sym typeface="Consolas"/>
              </a:rPr>
              <a:t>&gt;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&lt;/</a:t>
            </a:r>
            <a:r>
              <a:rPr lang="es" sz="1050">
                <a:solidFill>
                  <a:srgbClr val="F92672"/>
                </a:solidFill>
                <a:highlight>
                  <a:srgbClr val="23262E"/>
                </a:highlight>
                <a:latin typeface="Consolas"/>
                <a:ea typeface="Consolas"/>
                <a:cs typeface="Consolas"/>
                <a:sym typeface="Consolas"/>
              </a:rPr>
              <a:t>ul</a:t>
            </a:r>
            <a:r>
              <a:rPr lang="es" sz="1050">
                <a:solidFill>
                  <a:srgbClr val="D5CED9"/>
                </a:solidFill>
                <a:highlight>
                  <a:srgbClr val="23262E"/>
                </a:highlight>
                <a:latin typeface="Consolas"/>
                <a:ea typeface="Consolas"/>
                <a:cs typeface="Consolas"/>
                <a:sym typeface="Consolas"/>
              </a:rPr>
              <a:t>&gt;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&lt;/</a:t>
            </a:r>
            <a:r>
              <a:rPr lang="es" sz="1050">
                <a:solidFill>
                  <a:srgbClr val="F92672"/>
                </a:solidFill>
                <a:highlight>
                  <a:srgbClr val="23262E"/>
                </a:highlight>
                <a:latin typeface="Consolas"/>
                <a:ea typeface="Consolas"/>
                <a:cs typeface="Consolas"/>
                <a:sym typeface="Consolas"/>
              </a:rPr>
              <a:t>div</a:t>
            </a:r>
            <a:r>
              <a:rPr lang="es" sz="1050">
                <a:solidFill>
                  <a:srgbClr val="D5CED9"/>
                </a:solidFill>
                <a:highlight>
                  <a:srgbClr val="23262E"/>
                </a:highlight>
                <a:latin typeface="Consolas"/>
                <a:ea typeface="Consolas"/>
                <a:cs typeface="Consolas"/>
                <a:sym typeface="Consolas"/>
              </a:rPr>
              <a:t>&gt;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00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000">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None/>
            </a:pPr>
            <a:r>
              <a:t/>
            </a:r>
            <a:endParaRPr sz="1200">
              <a:solidFill>
                <a:srgbClr val="D5CED9"/>
              </a:solidFill>
              <a:latin typeface="Consolas"/>
              <a:ea typeface="Consolas"/>
              <a:cs typeface="Consolas"/>
              <a:sym typeface="Consolas"/>
            </a:endParaRPr>
          </a:p>
        </p:txBody>
      </p:sp>
      <p:sp>
        <p:nvSpPr>
          <p:cNvPr id="351" name="Google Shape;351;p41"/>
          <p:cNvSpPr/>
          <p:nvPr/>
        </p:nvSpPr>
        <p:spPr>
          <a:xfrm>
            <a:off x="483000" y="4031300"/>
            <a:ext cx="56451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1" lang="es" sz="1200" u="none" cap="none" strike="noStrike">
                <a:solidFill>
                  <a:schemeClr val="dk2"/>
                </a:solidFill>
                <a:latin typeface="Montserrat"/>
                <a:ea typeface="Montserrat"/>
                <a:cs typeface="Montserrat"/>
                <a:sym typeface="Montserrat"/>
              </a:rPr>
              <a:t>El </a:t>
            </a:r>
            <a:r>
              <a:rPr b="1" i="1" lang="es" sz="1200" u="none" cap="none" strike="noStrike">
                <a:solidFill>
                  <a:schemeClr val="dk2"/>
                </a:solidFill>
                <a:latin typeface="Montserrat"/>
                <a:ea typeface="Montserrat"/>
                <a:cs typeface="Montserrat"/>
                <a:sym typeface="Montserrat"/>
              </a:rPr>
              <a:t>v-for </a:t>
            </a:r>
            <a:r>
              <a:rPr i="1" lang="es" sz="1200">
                <a:solidFill>
                  <a:schemeClr val="dk2"/>
                </a:solidFill>
                <a:latin typeface="Montserrat"/>
                <a:ea typeface="Montserrat"/>
                <a:cs typeface="Montserrat"/>
                <a:sym typeface="Montserrat"/>
              </a:rPr>
              <a:t>itera</a:t>
            </a:r>
            <a:r>
              <a:rPr b="0" i="1" lang="es" sz="1200" u="none" cap="none" strike="noStrike">
                <a:solidFill>
                  <a:schemeClr val="dk2"/>
                </a:solidFill>
                <a:latin typeface="Montserrat"/>
                <a:ea typeface="Montserrat"/>
                <a:cs typeface="Montserrat"/>
                <a:sym typeface="Montserrat"/>
              </a:rPr>
              <a:t> sobre </a:t>
            </a:r>
            <a:r>
              <a:rPr i="1" lang="es" sz="1200">
                <a:solidFill>
                  <a:schemeClr val="dk2"/>
                </a:solidFill>
                <a:latin typeface="Montserrat"/>
                <a:ea typeface="Montserrat"/>
                <a:cs typeface="Montserrat"/>
                <a:sym typeface="Montserrat"/>
              </a:rPr>
              <a:t>el arreglo</a:t>
            </a:r>
            <a:r>
              <a:rPr b="0" i="1" lang="es" sz="1200" u="none" cap="none" strike="noStrike">
                <a:solidFill>
                  <a:schemeClr val="dk2"/>
                </a:solidFill>
                <a:latin typeface="Montserrat"/>
                <a:ea typeface="Montserrat"/>
                <a:cs typeface="Montserrat"/>
                <a:sym typeface="Montserrat"/>
              </a:rPr>
              <a:t> y determina con los condicionales cuál es la situación de cada elemento (sin Stock  Stock Bajo o Stock Alto)</a:t>
            </a:r>
            <a:endParaRPr b="0" i="1" sz="1200" u="none" cap="none" strike="noStrike">
              <a:solidFill>
                <a:schemeClr val="dk2"/>
              </a:solidFill>
              <a:latin typeface="Montserrat"/>
              <a:ea typeface="Montserrat"/>
              <a:cs typeface="Montserrat"/>
              <a:sym typeface="Montserrat"/>
            </a:endParaRPr>
          </a:p>
        </p:txBody>
      </p:sp>
      <p:pic>
        <p:nvPicPr>
          <p:cNvPr id="352" name="Google Shape;352;p41"/>
          <p:cNvPicPr preferRelativeResize="0"/>
          <p:nvPr/>
        </p:nvPicPr>
        <p:blipFill>
          <a:blip r:embed="rId3">
            <a:alphaModFix/>
          </a:blip>
          <a:stretch>
            <a:fillRect/>
          </a:stretch>
        </p:blipFill>
        <p:spPr>
          <a:xfrm>
            <a:off x="6221625" y="3556675"/>
            <a:ext cx="2169575" cy="93633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2"/>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Directivas | v-model</a:t>
            </a:r>
            <a:endParaRPr/>
          </a:p>
        </p:txBody>
      </p:sp>
      <p:sp>
        <p:nvSpPr>
          <p:cNvPr id="358" name="Google Shape;358;p42"/>
          <p:cNvSpPr txBox="1"/>
          <p:nvPr>
            <p:ph idx="1" type="body"/>
          </p:nvPr>
        </p:nvSpPr>
        <p:spPr>
          <a:xfrm>
            <a:off x="432025" y="1304875"/>
            <a:ext cx="83829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s" sz="1650"/>
              <a:t>La directiva </a:t>
            </a:r>
            <a:r>
              <a:rPr b="1" lang="es" sz="1650">
                <a:solidFill>
                  <a:schemeClr val="accent4"/>
                </a:solidFill>
              </a:rPr>
              <a:t>v-model</a:t>
            </a:r>
            <a:r>
              <a:rPr lang="es" sz="1650"/>
              <a:t> establece un enlace bidireccional, es decir, vincula el valor de los elementos HTML a los datos de la aplicación. </a:t>
            </a:r>
            <a:endParaRPr sz="1650"/>
          </a:p>
        </p:txBody>
      </p:sp>
      <p:sp>
        <p:nvSpPr>
          <p:cNvPr id="359" name="Google Shape;359;p42"/>
          <p:cNvSpPr txBox="1"/>
          <p:nvPr/>
        </p:nvSpPr>
        <p:spPr>
          <a:xfrm>
            <a:off x="475275" y="3441350"/>
            <a:ext cx="3519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s" sz="1200">
                <a:solidFill>
                  <a:schemeClr val="dk2"/>
                </a:solidFill>
                <a:latin typeface="Montserrat"/>
                <a:ea typeface="Montserrat"/>
                <a:cs typeface="Montserrat"/>
                <a:sym typeface="Montserrat"/>
              </a:rPr>
              <a:t>Lo que ingrese el usuario en el input modifica el mensaje, y el </a:t>
            </a:r>
            <a:r>
              <a:rPr i="1" lang="es" sz="1200">
                <a:solidFill>
                  <a:schemeClr val="dk2"/>
                </a:solidFill>
                <a:latin typeface="Montserrat"/>
                <a:ea typeface="Montserrat"/>
                <a:cs typeface="Montserrat"/>
                <a:sym typeface="Montserrat"/>
              </a:rPr>
              <a:t>mensaje</a:t>
            </a:r>
            <a:r>
              <a:rPr i="1" lang="es" sz="1200">
                <a:solidFill>
                  <a:schemeClr val="dk2"/>
                </a:solidFill>
                <a:latin typeface="Montserrat"/>
                <a:ea typeface="Montserrat"/>
                <a:cs typeface="Montserrat"/>
                <a:sym typeface="Montserrat"/>
              </a:rPr>
              <a:t> modifica el 1er párrafo. A medida que se escribe en el input, se ve reflejado el cambio en el párrafo.</a:t>
            </a:r>
            <a:endParaRPr i="1" sz="1200">
              <a:solidFill>
                <a:schemeClr val="dk2"/>
              </a:solidFill>
              <a:latin typeface="Montserrat"/>
              <a:ea typeface="Montserrat"/>
              <a:cs typeface="Montserrat"/>
              <a:sym typeface="Montserrat"/>
            </a:endParaRPr>
          </a:p>
        </p:txBody>
      </p:sp>
      <p:sp>
        <p:nvSpPr>
          <p:cNvPr id="360" name="Google Shape;360;p42"/>
          <p:cNvSpPr/>
          <p:nvPr/>
        </p:nvSpPr>
        <p:spPr>
          <a:xfrm>
            <a:off x="506875" y="2075025"/>
            <a:ext cx="3487800" cy="1108200"/>
          </a:xfrm>
          <a:prstGeom prst="rect">
            <a:avLst/>
          </a:prstGeom>
          <a:solidFill>
            <a:srgbClr val="23262E"/>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&lt;</a:t>
            </a:r>
            <a:r>
              <a:rPr lang="es" sz="1050">
                <a:solidFill>
                  <a:srgbClr val="F92672"/>
                </a:solidFill>
                <a:highlight>
                  <a:srgbClr val="23262E"/>
                </a:highlight>
                <a:latin typeface="Consolas"/>
                <a:ea typeface="Consolas"/>
                <a:cs typeface="Consolas"/>
                <a:sym typeface="Consolas"/>
              </a:rPr>
              <a:t>div</a:t>
            </a:r>
            <a:r>
              <a:rPr lang="es" sz="1050">
                <a:solidFill>
                  <a:srgbClr val="D5CED9"/>
                </a:solidFill>
                <a:highlight>
                  <a:srgbClr val="23262E"/>
                </a:highlight>
                <a:latin typeface="Consolas"/>
                <a:ea typeface="Consolas"/>
                <a:cs typeface="Consolas"/>
                <a:sym typeface="Consolas"/>
              </a:rPr>
              <a:t> </a:t>
            </a:r>
            <a:r>
              <a:rPr lang="es" sz="1050">
                <a:solidFill>
                  <a:srgbClr val="FFE66D"/>
                </a:solidFill>
                <a:highlight>
                  <a:srgbClr val="23262E"/>
                </a:highlight>
                <a:latin typeface="Consolas"/>
                <a:ea typeface="Consolas"/>
                <a:cs typeface="Consolas"/>
                <a:sym typeface="Consolas"/>
              </a:rPr>
              <a:t>id</a:t>
            </a:r>
            <a:r>
              <a:rPr lang="es" sz="1050">
                <a:solidFill>
                  <a:srgbClr val="D5CED9"/>
                </a:solidFill>
                <a:highlight>
                  <a:srgbClr val="23262E"/>
                </a:highlight>
                <a:latin typeface="Consolas"/>
                <a:ea typeface="Consolas"/>
                <a:cs typeface="Consolas"/>
                <a:sym typeface="Consolas"/>
              </a:rPr>
              <a:t>=</a:t>
            </a:r>
            <a:r>
              <a:rPr lang="es" sz="1050">
                <a:solidFill>
                  <a:srgbClr val="96E072"/>
                </a:solidFill>
                <a:highlight>
                  <a:srgbClr val="23262E"/>
                </a:highlight>
                <a:latin typeface="Consolas"/>
                <a:ea typeface="Consolas"/>
                <a:cs typeface="Consolas"/>
                <a:sym typeface="Consolas"/>
              </a:rPr>
              <a:t>"app"</a:t>
            </a:r>
            <a:r>
              <a:rPr lang="es" sz="1050">
                <a:solidFill>
                  <a:srgbClr val="D5CED9"/>
                </a:solidFill>
                <a:highlight>
                  <a:srgbClr val="23262E"/>
                </a:highlight>
                <a:latin typeface="Consolas"/>
                <a:ea typeface="Consolas"/>
                <a:cs typeface="Consolas"/>
                <a:sym typeface="Consolas"/>
              </a:rPr>
              <a:t>&gt;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&lt;</a:t>
            </a:r>
            <a:r>
              <a:rPr lang="es" sz="1050">
                <a:solidFill>
                  <a:srgbClr val="F92672"/>
                </a:solidFill>
                <a:highlight>
                  <a:srgbClr val="23262E"/>
                </a:highlight>
                <a:latin typeface="Consolas"/>
                <a:ea typeface="Consolas"/>
                <a:cs typeface="Consolas"/>
                <a:sym typeface="Consolas"/>
              </a:rPr>
              <a:t>p</a:t>
            </a:r>
            <a:r>
              <a:rPr lang="es" sz="1050">
                <a:solidFill>
                  <a:srgbClr val="D5CED9"/>
                </a:solidFill>
                <a:highlight>
                  <a:srgbClr val="23262E"/>
                </a:highlight>
                <a:latin typeface="Consolas"/>
                <a:ea typeface="Consolas"/>
                <a:cs typeface="Consolas"/>
                <a:sym typeface="Consolas"/>
              </a:rPr>
              <a:t>&gt;{{ mensaje }}&lt;/</a:t>
            </a:r>
            <a:r>
              <a:rPr lang="es" sz="1050">
                <a:solidFill>
                  <a:srgbClr val="F92672"/>
                </a:solidFill>
                <a:highlight>
                  <a:srgbClr val="23262E"/>
                </a:highlight>
                <a:latin typeface="Consolas"/>
                <a:ea typeface="Consolas"/>
                <a:cs typeface="Consolas"/>
                <a:sym typeface="Consolas"/>
              </a:rPr>
              <a:t>p</a:t>
            </a:r>
            <a:r>
              <a:rPr lang="es" sz="1050">
                <a:solidFill>
                  <a:srgbClr val="D5CED9"/>
                </a:solidFill>
                <a:highlight>
                  <a:srgbClr val="23262E"/>
                </a:highlight>
                <a:latin typeface="Consolas"/>
                <a:ea typeface="Consolas"/>
                <a:cs typeface="Consolas"/>
                <a:sym typeface="Consolas"/>
              </a:rPr>
              <a:t>&gt;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&lt;</a:t>
            </a:r>
            <a:r>
              <a:rPr lang="es" sz="1050">
                <a:solidFill>
                  <a:srgbClr val="F92672"/>
                </a:solidFill>
                <a:highlight>
                  <a:srgbClr val="23262E"/>
                </a:highlight>
                <a:latin typeface="Consolas"/>
                <a:ea typeface="Consolas"/>
                <a:cs typeface="Consolas"/>
                <a:sym typeface="Consolas"/>
              </a:rPr>
              <a:t>p</a:t>
            </a:r>
            <a:r>
              <a:rPr lang="es" sz="1050">
                <a:solidFill>
                  <a:srgbClr val="D5CED9"/>
                </a:solidFill>
                <a:highlight>
                  <a:srgbClr val="23262E"/>
                </a:highlight>
                <a:latin typeface="Consolas"/>
                <a:ea typeface="Consolas"/>
                <a:cs typeface="Consolas"/>
                <a:sym typeface="Consolas"/>
              </a:rPr>
              <a:t>&gt;&lt;</a:t>
            </a:r>
            <a:r>
              <a:rPr lang="es" sz="1050">
                <a:solidFill>
                  <a:srgbClr val="F92672"/>
                </a:solidFill>
                <a:highlight>
                  <a:srgbClr val="23262E"/>
                </a:highlight>
                <a:latin typeface="Consolas"/>
                <a:ea typeface="Consolas"/>
                <a:cs typeface="Consolas"/>
                <a:sym typeface="Consolas"/>
              </a:rPr>
              <a:t>input</a:t>
            </a:r>
            <a:r>
              <a:rPr lang="es" sz="1050">
                <a:solidFill>
                  <a:srgbClr val="D5CED9"/>
                </a:solidFill>
                <a:highlight>
                  <a:srgbClr val="23262E"/>
                </a:highlight>
                <a:latin typeface="Consolas"/>
                <a:ea typeface="Consolas"/>
                <a:cs typeface="Consolas"/>
                <a:sym typeface="Consolas"/>
              </a:rPr>
              <a:t> </a:t>
            </a:r>
            <a:r>
              <a:rPr lang="es" sz="1050">
                <a:solidFill>
                  <a:srgbClr val="FFE66D"/>
                </a:solidFill>
                <a:highlight>
                  <a:srgbClr val="23262E"/>
                </a:highlight>
                <a:latin typeface="Consolas"/>
                <a:ea typeface="Consolas"/>
                <a:cs typeface="Consolas"/>
                <a:sym typeface="Consolas"/>
              </a:rPr>
              <a:t>v-model</a:t>
            </a:r>
            <a:r>
              <a:rPr lang="es" sz="1050">
                <a:solidFill>
                  <a:srgbClr val="D5CED9"/>
                </a:solidFill>
                <a:highlight>
                  <a:srgbClr val="23262E"/>
                </a:highlight>
                <a:latin typeface="Consolas"/>
                <a:ea typeface="Consolas"/>
                <a:cs typeface="Consolas"/>
                <a:sym typeface="Consolas"/>
              </a:rPr>
              <a:t>=</a:t>
            </a:r>
            <a:r>
              <a:rPr lang="es" sz="1050">
                <a:solidFill>
                  <a:srgbClr val="96E072"/>
                </a:solidFill>
                <a:highlight>
                  <a:srgbClr val="23262E"/>
                </a:highlight>
                <a:latin typeface="Consolas"/>
                <a:ea typeface="Consolas"/>
                <a:cs typeface="Consolas"/>
                <a:sym typeface="Consolas"/>
              </a:rPr>
              <a:t>"mensaje"</a:t>
            </a:r>
            <a:r>
              <a:rPr lang="es" sz="1050">
                <a:solidFill>
                  <a:srgbClr val="D5CED9"/>
                </a:solidFill>
                <a:highlight>
                  <a:srgbClr val="23262E"/>
                </a:highlight>
                <a:latin typeface="Consolas"/>
                <a:ea typeface="Consolas"/>
                <a:cs typeface="Consolas"/>
                <a:sym typeface="Consolas"/>
              </a:rPr>
              <a:t>&gt;&lt;/</a:t>
            </a:r>
            <a:r>
              <a:rPr lang="es" sz="1050">
                <a:solidFill>
                  <a:srgbClr val="F92672"/>
                </a:solidFill>
                <a:highlight>
                  <a:srgbClr val="23262E"/>
                </a:highlight>
                <a:latin typeface="Consolas"/>
                <a:ea typeface="Consolas"/>
                <a:cs typeface="Consolas"/>
                <a:sym typeface="Consolas"/>
              </a:rPr>
              <a:t>p</a:t>
            </a:r>
            <a:r>
              <a:rPr lang="es" sz="1050">
                <a:solidFill>
                  <a:srgbClr val="D5CED9"/>
                </a:solidFill>
                <a:highlight>
                  <a:srgbClr val="23262E"/>
                </a:highlight>
                <a:latin typeface="Consolas"/>
                <a:ea typeface="Consolas"/>
                <a:cs typeface="Consolas"/>
                <a:sym typeface="Consolas"/>
              </a:rPr>
              <a:t>&gt;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&lt;/</a:t>
            </a:r>
            <a:r>
              <a:rPr lang="es" sz="1050">
                <a:solidFill>
                  <a:srgbClr val="F92672"/>
                </a:solidFill>
                <a:highlight>
                  <a:srgbClr val="23262E"/>
                </a:highlight>
                <a:latin typeface="Consolas"/>
                <a:ea typeface="Consolas"/>
                <a:cs typeface="Consolas"/>
                <a:sym typeface="Consolas"/>
              </a:rPr>
              <a:t>div</a:t>
            </a:r>
            <a:r>
              <a:rPr lang="es" sz="1050">
                <a:solidFill>
                  <a:srgbClr val="D5CED9"/>
                </a:solidFill>
                <a:highlight>
                  <a:srgbClr val="23262E"/>
                </a:highlight>
                <a:latin typeface="Consolas"/>
                <a:ea typeface="Consolas"/>
                <a:cs typeface="Consolas"/>
                <a:sym typeface="Consolas"/>
              </a:rPr>
              <a:t>&gt;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00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000">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None/>
            </a:pPr>
            <a:r>
              <a:t/>
            </a:r>
            <a:endParaRPr sz="1200">
              <a:solidFill>
                <a:srgbClr val="D5CED9"/>
              </a:solidFill>
              <a:latin typeface="Consolas"/>
              <a:ea typeface="Consolas"/>
              <a:cs typeface="Consolas"/>
              <a:sym typeface="Consolas"/>
            </a:endParaRPr>
          </a:p>
        </p:txBody>
      </p:sp>
      <p:sp>
        <p:nvSpPr>
          <p:cNvPr id="361" name="Google Shape;361;p42"/>
          <p:cNvSpPr/>
          <p:nvPr/>
        </p:nvSpPr>
        <p:spPr>
          <a:xfrm>
            <a:off x="4208375" y="2075025"/>
            <a:ext cx="4225200" cy="1423500"/>
          </a:xfrm>
          <a:prstGeom prst="rect">
            <a:avLst/>
          </a:prstGeom>
          <a:solidFill>
            <a:srgbClr val="23262E"/>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C74DED"/>
                </a:solidFill>
                <a:highlight>
                  <a:srgbClr val="23262E"/>
                </a:highlight>
                <a:latin typeface="Consolas"/>
                <a:ea typeface="Consolas"/>
                <a:cs typeface="Consolas"/>
                <a:sym typeface="Consolas"/>
              </a:rPr>
              <a:t>const</a:t>
            </a:r>
            <a:r>
              <a:rPr lang="es" sz="1050">
                <a:solidFill>
                  <a:srgbClr val="D5CED9"/>
                </a:solidFill>
                <a:highlight>
                  <a:srgbClr val="23262E"/>
                </a:highlight>
                <a:latin typeface="Consolas"/>
                <a:ea typeface="Consolas"/>
                <a:cs typeface="Consolas"/>
                <a:sym typeface="Consolas"/>
              </a:rPr>
              <a:t> { </a:t>
            </a:r>
            <a:r>
              <a:rPr lang="es" sz="1050">
                <a:solidFill>
                  <a:srgbClr val="00E8C6"/>
                </a:solidFill>
                <a:highlight>
                  <a:srgbClr val="23262E"/>
                </a:highlight>
                <a:latin typeface="Consolas"/>
                <a:ea typeface="Consolas"/>
                <a:cs typeface="Consolas"/>
                <a:sym typeface="Consolas"/>
              </a:rPr>
              <a:t>createApp</a:t>
            </a:r>
            <a:r>
              <a:rPr lang="es" sz="1050">
                <a:solidFill>
                  <a:srgbClr val="D5CED9"/>
                </a:solidFill>
                <a:highlight>
                  <a:srgbClr val="23262E"/>
                </a:highlight>
                <a:latin typeface="Consolas"/>
                <a:ea typeface="Consolas"/>
                <a:cs typeface="Consolas"/>
                <a:sym typeface="Consolas"/>
              </a:rPr>
              <a:t> } </a:t>
            </a:r>
            <a:r>
              <a:rPr lang="es" sz="1050">
                <a:solidFill>
                  <a:srgbClr val="EE5D43"/>
                </a:solidFill>
                <a:highlight>
                  <a:srgbClr val="23262E"/>
                </a:highlight>
                <a:latin typeface="Consolas"/>
                <a:ea typeface="Consolas"/>
                <a:cs typeface="Consolas"/>
                <a:sym typeface="Consolas"/>
              </a:rPr>
              <a:t>=</a:t>
            </a:r>
            <a:r>
              <a:rPr lang="es" sz="1050">
                <a:solidFill>
                  <a:srgbClr val="D5CED9"/>
                </a:solidFill>
                <a:highlight>
                  <a:srgbClr val="23262E"/>
                </a:highlight>
                <a:latin typeface="Consolas"/>
                <a:ea typeface="Consolas"/>
                <a:cs typeface="Consolas"/>
                <a:sym typeface="Consolas"/>
              </a:rPr>
              <a:t> </a:t>
            </a:r>
            <a:r>
              <a:rPr lang="es" sz="1050">
                <a:solidFill>
                  <a:srgbClr val="00E8C6"/>
                </a:solidFill>
                <a:highlight>
                  <a:srgbClr val="23262E"/>
                </a:highlight>
                <a:latin typeface="Consolas"/>
                <a:ea typeface="Consolas"/>
                <a:cs typeface="Consolas"/>
                <a:sym typeface="Consolas"/>
              </a:rPr>
              <a:t>Vue</a:t>
            </a:r>
            <a:endParaRPr sz="1050">
              <a:solidFill>
                <a:srgbClr val="00E8C6"/>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FFE66D"/>
                </a:solidFill>
                <a:highlight>
                  <a:srgbClr val="23262E"/>
                </a:highlight>
                <a:latin typeface="Consolas"/>
                <a:ea typeface="Consolas"/>
                <a:cs typeface="Consolas"/>
                <a:sym typeface="Consolas"/>
              </a:rPr>
              <a:t>createApp</a:t>
            </a:r>
            <a:r>
              <a:rPr lang="es" sz="1050">
                <a:solidFill>
                  <a:srgbClr val="D5CED9"/>
                </a:solidFill>
                <a:highlight>
                  <a:srgbClr val="23262E"/>
                </a:highlight>
                <a:latin typeface="Consolas"/>
                <a:ea typeface="Consolas"/>
                <a:cs typeface="Consolas"/>
                <a:sym typeface="Consolas"/>
              </a:rPr>
              <a: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a:t>
            </a:r>
            <a:r>
              <a:rPr lang="es" sz="1050">
                <a:solidFill>
                  <a:srgbClr val="FFE66D"/>
                </a:solidFill>
                <a:highlight>
                  <a:srgbClr val="23262E"/>
                </a:highlight>
                <a:latin typeface="Consolas"/>
                <a:ea typeface="Consolas"/>
                <a:cs typeface="Consolas"/>
                <a:sym typeface="Consolas"/>
              </a:rPr>
              <a:t>data</a:t>
            </a:r>
            <a:r>
              <a:rPr lang="es" sz="1050">
                <a:solidFill>
                  <a:srgbClr val="D5CED9"/>
                </a:solidFill>
                <a:highlight>
                  <a:srgbClr val="23262E"/>
                </a:highlight>
                <a:latin typeface="Consolas"/>
                <a:ea typeface="Consolas"/>
                <a:cs typeface="Consolas"/>
                <a:sym typeface="Consolas"/>
              </a:rPr>
              <a:t>() {</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a:t>
            </a:r>
            <a:r>
              <a:rPr lang="es" sz="1050">
                <a:solidFill>
                  <a:srgbClr val="C74DED"/>
                </a:solidFill>
                <a:highlight>
                  <a:srgbClr val="23262E"/>
                </a:highlight>
                <a:latin typeface="Consolas"/>
                <a:ea typeface="Consolas"/>
                <a:cs typeface="Consolas"/>
                <a:sym typeface="Consolas"/>
              </a:rPr>
              <a:t>return</a:t>
            </a:r>
            <a:r>
              <a:rPr lang="es" sz="1050">
                <a:solidFill>
                  <a:srgbClr val="D5CED9"/>
                </a:solidFill>
                <a:highlight>
                  <a:srgbClr val="23262E"/>
                </a:highlight>
                <a:latin typeface="Consolas"/>
                <a:ea typeface="Consolas"/>
                <a:cs typeface="Consolas"/>
                <a:sym typeface="Consolas"/>
              </a:rPr>
              <a:t> {</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mensaje: </a:t>
            </a:r>
            <a:r>
              <a:rPr lang="es" sz="1050">
                <a:solidFill>
                  <a:srgbClr val="96E072"/>
                </a:solidFill>
                <a:highlight>
                  <a:srgbClr val="23262E"/>
                </a:highlight>
                <a:latin typeface="Consolas"/>
                <a:ea typeface="Consolas"/>
                <a:cs typeface="Consolas"/>
                <a:sym typeface="Consolas"/>
              </a:rPr>
              <a:t>'Hola Codo a Codo!'</a:t>
            </a:r>
            <a:endParaRPr sz="1050">
              <a:solidFill>
                <a:srgbClr val="96E072"/>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a:t>
            </a:r>
            <a:r>
              <a:rPr lang="es" sz="1050">
                <a:solidFill>
                  <a:srgbClr val="FFE66D"/>
                </a:solidFill>
                <a:highlight>
                  <a:srgbClr val="23262E"/>
                </a:highlight>
                <a:latin typeface="Consolas"/>
                <a:ea typeface="Consolas"/>
                <a:cs typeface="Consolas"/>
                <a:sym typeface="Consolas"/>
              </a:rPr>
              <a:t>mount</a:t>
            </a:r>
            <a:r>
              <a:rPr lang="es" sz="1050">
                <a:solidFill>
                  <a:srgbClr val="D5CED9"/>
                </a:solidFill>
                <a:highlight>
                  <a:srgbClr val="23262E"/>
                </a:highlight>
                <a:latin typeface="Consolas"/>
                <a:ea typeface="Consolas"/>
                <a:cs typeface="Consolas"/>
                <a:sym typeface="Consolas"/>
              </a:rPr>
              <a:t>(</a:t>
            </a:r>
            <a:r>
              <a:rPr lang="es" sz="1050">
                <a:solidFill>
                  <a:srgbClr val="96E072"/>
                </a:solidFill>
                <a:highlight>
                  <a:srgbClr val="23262E"/>
                </a:highlight>
                <a:latin typeface="Consolas"/>
                <a:ea typeface="Consolas"/>
                <a:cs typeface="Consolas"/>
                <a:sym typeface="Consolas"/>
              </a:rPr>
              <a:t>'#app'</a:t>
            </a:r>
            <a:r>
              <a:rPr lang="es" sz="1050">
                <a:solidFill>
                  <a:srgbClr val="D5CED9"/>
                </a:solidFill>
                <a:highlight>
                  <a:srgbClr val="23262E"/>
                </a:highlight>
                <a:latin typeface="Consolas"/>
                <a:ea typeface="Consolas"/>
                <a:cs typeface="Consolas"/>
                <a:sym typeface="Consolas"/>
              </a:rPr>
              <a:t>)</a:t>
            </a:r>
            <a:endParaRPr sz="1050">
              <a:solidFill>
                <a:srgbClr val="D5CED9"/>
              </a:solidFill>
              <a:highlight>
                <a:srgbClr val="23262E"/>
              </a:highlight>
              <a:latin typeface="Consolas"/>
              <a:ea typeface="Consolas"/>
              <a:cs typeface="Consolas"/>
              <a:sym typeface="Consolas"/>
            </a:endParaRPr>
          </a:p>
        </p:txBody>
      </p:sp>
      <p:pic>
        <p:nvPicPr>
          <p:cNvPr id="362" name="Google Shape;362;p42"/>
          <p:cNvPicPr preferRelativeResize="0"/>
          <p:nvPr/>
        </p:nvPicPr>
        <p:blipFill>
          <a:blip r:embed="rId3">
            <a:alphaModFix/>
          </a:blip>
          <a:stretch>
            <a:fillRect/>
          </a:stretch>
        </p:blipFill>
        <p:spPr>
          <a:xfrm>
            <a:off x="6594350" y="3095561"/>
            <a:ext cx="2067831" cy="753988"/>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pic>
        <p:nvPicPr>
          <p:cNvPr id="363" name="Google Shape;363;p42"/>
          <p:cNvPicPr preferRelativeResize="0"/>
          <p:nvPr/>
        </p:nvPicPr>
        <p:blipFill>
          <a:blip r:embed="rId4">
            <a:alphaModFix/>
          </a:blip>
          <a:stretch>
            <a:fillRect/>
          </a:stretch>
        </p:blipFill>
        <p:spPr>
          <a:xfrm>
            <a:off x="4127282" y="3868874"/>
            <a:ext cx="2190193" cy="753988"/>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3"/>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Directivas | v-on</a:t>
            </a:r>
            <a:endParaRPr/>
          </a:p>
        </p:txBody>
      </p:sp>
      <p:sp>
        <p:nvSpPr>
          <p:cNvPr id="369" name="Google Shape;369;p43"/>
          <p:cNvSpPr txBox="1"/>
          <p:nvPr>
            <p:ph idx="1" type="body"/>
          </p:nvPr>
        </p:nvSpPr>
        <p:spPr>
          <a:xfrm>
            <a:off x="432025" y="1304875"/>
            <a:ext cx="83829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 sz="1650"/>
              <a:t>La directiva </a:t>
            </a:r>
            <a:r>
              <a:rPr b="1" lang="es" sz="1650">
                <a:solidFill>
                  <a:schemeClr val="accent4"/>
                </a:solidFill>
              </a:rPr>
              <a:t>v-on</a:t>
            </a:r>
            <a:r>
              <a:rPr lang="es" sz="1650"/>
              <a:t> permite escuchar eventos DOM y ejecutar instrucciones de JavaScript cuando se producen.</a:t>
            </a:r>
            <a:endParaRPr sz="1650"/>
          </a:p>
          <a:p>
            <a:pPr indent="0" lvl="0" marL="0" rtl="0" algn="l">
              <a:spcBef>
                <a:spcPts val="1200"/>
              </a:spcBef>
              <a:spcAft>
                <a:spcPts val="0"/>
              </a:spcAft>
              <a:buClr>
                <a:schemeClr val="dk1"/>
              </a:buClr>
              <a:buSzPts val="1100"/>
              <a:buFont typeface="Arial"/>
              <a:buNone/>
            </a:pPr>
            <a:r>
              <a:t/>
            </a:r>
            <a:endParaRPr sz="1650"/>
          </a:p>
          <a:p>
            <a:pPr indent="0" lvl="0" marL="0" rtl="0" algn="l">
              <a:spcBef>
                <a:spcPts val="1200"/>
              </a:spcBef>
              <a:spcAft>
                <a:spcPts val="1200"/>
              </a:spcAft>
              <a:buClr>
                <a:schemeClr val="dk1"/>
              </a:buClr>
              <a:buSzPts val="1100"/>
              <a:buFont typeface="Arial"/>
              <a:buNone/>
            </a:pPr>
            <a:r>
              <a:t/>
            </a:r>
            <a:endParaRPr sz="1650"/>
          </a:p>
        </p:txBody>
      </p:sp>
      <p:sp>
        <p:nvSpPr>
          <p:cNvPr id="370" name="Google Shape;370;p43"/>
          <p:cNvSpPr txBox="1"/>
          <p:nvPr/>
        </p:nvSpPr>
        <p:spPr>
          <a:xfrm>
            <a:off x="432025" y="3296125"/>
            <a:ext cx="4887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s" sz="1200">
                <a:solidFill>
                  <a:schemeClr val="dk2"/>
                </a:solidFill>
                <a:latin typeface="Montserrat"/>
                <a:ea typeface="Montserrat"/>
                <a:cs typeface="Montserrat"/>
                <a:sym typeface="Montserrat"/>
              </a:rPr>
              <a:t>Se asocia la directiva </a:t>
            </a:r>
            <a:r>
              <a:rPr b="1" i="1" lang="es" sz="1200">
                <a:solidFill>
                  <a:schemeClr val="dk2"/>
                </a:solidFill>
                <a:latin typeface="Montserrat"/>
                <a:ea typeface="Montserrat"/>
                <a:cs typeface="Montserrat"/>
                <a:sym typeface="Montserrat"/>
              </a:rPr>
              <a:t>v-on </a:t>
            </a:r>
            <a:r>
              <a:rPr i="1" lang="es" sz="1200">
                <a:solidFill>
                  <a:schemeClr val="dk2"/>
                </a:solidFill>
                <a:latin typeface="Montserrat"/>
                <a:ea typeface="Montserrat"/>
                <a:cs typeface="Montserrat"/>
                <a:sym typeface="Montserrat"/>
              </a:rPr>
              <a:t>al evento </a:t>
            </a:r>
            <a:r>
              <a:rPr b="1" i="1" lang="es" sz="1200">
                <a:solidFill>
                  <a:schemeClr val="dk2"/>
                </a:solidFill>
                <a:latin typeface="Montserrat"/>
                <a:ea typeface="Montserrat"/>
                <a:cs typeface="Montserrat"/>
                <a:sym typeface="Montserrat"/>
              </a:rPr>
              <a:t>click</a:t>
            </a:r>
            <a:r>
              <a:rPr i="1" lang="es" sz="1200">
                <a:solidFill>
                  <a:schemeClr val="dk2"/>
                </a:solidFill>
                <a:latin typeface="Montserrat"/>
                <a:ea typeface="Montserrat"/>
                <a:cs typeface="Montserrat"/>
                <a:sym typeface="Montserrat"/>
              </a:rPr>
              <a:t> y </a:t>
            </a:r>
            <a:r>
              <a:rPr i="1" lang="es" sz="1200">
                <a:solidFill>
                  <a:schemeClr val="dk2"/>
                </a:solidFill>
                <a:latin typeface="Montserrat"/>
                <a:ea typeface="Montserrat"/>
                <a:cs typeface="Montserrat"/>
                <a:sym typeface="Montserrat"/>
              </a:rPr>
              <a:t>cada vez que hacemos un click sobre el botón “Agregar 1” </a:t>
            </a:r>
            <a:r>
              <a:rPr i="1" lang="es" sz="1200">
                <a:solidFill>
                  <a:schemeClr val="dk2"/>
                </a:solidFill>
                <a:latin typeface="Montserrat"/>
                <a:ea typeface="Montserrat"/>
                <a:cs typeface="Montserrat"/>
                <a:sym typeface="Montserrat"/>
              </a:rPr>
              <a:t>se incrementa en uno el valor de la propiedad </a:t>
            </a:r>
            <a:r>
              <a:rPr b="1" i="1" lang="es" sz="1200">
                <a:solidFill>
                  <a:schemeClr val="dk2"/>
                </a:solidFill>
                <a:latin typeface="Montserrat"/>
                <a:ea typeface="Montserrat"/>
                <a:cs typeface="Montserrat"/>
                <a:sym typeface="Montserrat"/>
              </a:rPr>
              <a:t>counter</a:t>
            </a:r>
            <a:r>
              <a:rPr i="1" lang="es" sz="1200">
                <a:solidFill>
                  <a:schemeClr val="dk2"/>
                </a:solidFill>
                <a:latin typeface="Montserrat"/>
                <a:ea typeface="Montserrat"/>
                <a:cs typeface="Montserrat"/>
                <a:sym typeface="Montserrat"/>
              </a:rPr>
              <a:t>.</a:t>
            </a:r>
            <a:endParaRPr i="1" sz="1200">
              <a:solidFill>
                <a:schemeClr val="dk2"/>
              </a:solidFill>
              <a:latin typeface="Montserrat"/>
              <a:ea typeface="Montserrat"/>
              <a:cs typeface="Montserrat"/>
              <a:sym typeface="Montserrat"/>
            </a:endParaRPr>
          </a:p>
        </p:txBody>
      </p:sp>
      <p:sp>
        <p:nvSpPr>
          <p:cNvPr id="371" name="Google Shape;371;p43"/>
          <p:cNvSpPr/>
          <p:nvPr/>
        </p:nvSpPr>
        <p:spPr>
          <a:xfrm>
            <a:off x="5756725" y="2122975"/>
            <a:ext cx="2664600" cy="1495200"/>
          </a:xfrm>
          <a:prstGeom prst="rect">
            <a:avLst/>
          </a:prstGeom>
          <a:solidFill>
            <a:srgbClr val="23262E"/>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C74DED"/>
                </a:solidFill>
                <a:highlight>
                  <a:srgbClr val="23262E"/>
                </a:highlight>
                <a:latin typeface="Consolas"/>
                <a:ea typeface="Consolas"/>
                <a:cs typeface="Consolas"/>
                <a:sym typeface="Consolas"/>
              </a:rPr>
              <a:t>const</a:t>
            </a:r>
            <a:r>
              <a:rPr lang="es" sz="1050">
                <a:solidFill>
                  <a:srgbClr val="D5CED9"/>
                </a:solidFill>
                <a:highlight>
                  <a:srgbClr val="23262E"/>
                </a:highlight>
                <a:latin typeface="Consolas"/>
                <a:ea typeface="Consolas"/>
                <a:cs typeface="Consolas"/>
                <a:sym typeface="Consolas"/>
              </a:rPr>
              <a:t> { </a:t>
            </a:r>
            <a:r>
              <a:rPr lang="es" sz="1050">
                <a:solidFill>
                  <a:srgbClr val="00E8C6"/>
                </a:solidFill>
                <a:highlight>
                  <a:srgbClr val="23262E"/>
                </a:highlight>
                <a:latin typeface="Consolas"/>
                <a:ea typeface="Consolas"/>
                <a:cs typeface="Consolas"/>
                <a:sym typeface="Consolas"/>
              </a:rPr>
              <a:t>createApp</a:t>
            </a:r>
            <a:r>
              <a:rPr lang="es" sz="1050">
                <a:solidFill>
                  <a:srgbClr val="D5CED9"/>
                </a:solidFill>
                <a:highlight>
                  <a:srgbClr val="23262E"/>
                </a:highlight>
                <a:latin typeface="Consolas"/>
                <a:ea typeface="Consolas"/>
                <a:cs typeface="Consolas"/>
                <a:sym typeface="Consolas"/>
              </a:rPr>
              <a:t> } </a:t>
            </a:r>
            <a:r>
              <a:rPr lang="es" sz="1050">
                <a:solidFill>
                  <a:srgbClr val="EE5D43"/>
                </a:solidFill>
                <a:highlight>
                  <a:srgbClr val="23262E"/>
                </a:highlight>
                <a:latin typeface="Consolas"/>
                <a:ea typeface="Consolas"/>
                <a:cs typeface="Consolas"/>
                <a:sym typeface="Consolas"/>
              </a:rPr>
              <a:t>=</a:t>
            </a:r>
            <a:r>
              <a:rPr lang="es" sz="1050">
                <a:solidFill>
                  <a:srgbClr val="D5CED9"/>
                </a:solidFill>
                <a:highlight>
                  <a:srgbClr val="23262E"/>
                </a:highlight>
                <a:latin typeface="Consolas"/>
                <a:ea typeface="Consolas"/>
                <a:cs typeface="Consolas"/>
                <a:sym typeface="Consolas"/>
              </a:rPr>
              <a:t> </a:t>
            </a:r>
            <a:r>
              <a:rPr lang="es" sz="1050">
                <a:solidFill>
                  <a:srgbClr val="00E8C6"/>
                </a:solidFill>
                <a:highlight>
                  <a:srgbClr val="23262E"/>
                </a:highlight>
                <a:latin typeface="Consolas"/>
                <a:ea typeface="Consolas"/>
                <a:cs typeface="Consolas"/>
                <a:sym typeface="Consolas"/>
              </a:rPr>
              <a:t>Vue</a:t>
            </a:r>
            <a:endParaRPr sz="1050">
              <a:solidFill>
                <a:srgbClr val="00E8C6"/>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FFE66D"/>
                </a:solidFill>
                <a:highlight>
                  <a:srgbClr val="23262E"/>
                </a:highlight>
                <a:latin typeface="Consolas"/>
                <a:ea typeface="Consolas"/>
                <a:cs typeface="Consolas"/>
                <a:sym typeface="Consolas"/>
              </a:rPr>
              <a:t>createApp</a:t>
            </a:r>
            <a:r>
              <a:rPr lang="es" sz="1050">
                <a:solidFill>
                  <a:srgbClr val="D5CED9"/>
                </a:solidFill>
                <a:highlight>
                  <a:srgbClr val="23262E"/>
                </a:highlight>
                <a:latin typeface="Consolas"/>
                <a:ea typeface="Consolas"/>
                <a:cs typeface="Consolas"/>
                <a:sym typeface="Consolas"/>
              </a:rPr>
              <a: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a:t>
            </a:r>
            <a:r>
              <a:rPr lang="es" sz="1050">
                <a:solidFill>
                  <a:srgbClr val="FFE66D"/>
                </a:solidFill>
                <a:highlight>
                  <a:srgbClr val="23262E"/>
                </a:highlight>
                <a:latin typeface="Consolas"/>
                <a:ea typeface="Consolas"/>
                <a:cs typeface="Consolas"/>
                <a:sym typeface="Consolas"/>
              </a:rPr>
              <a:t>data</a:t>
            </a:r>
            <a:r>
              <a:rPr lang="es" sz="1050">
                <a:solidFill>
                  <a:srgbClr val="D5CED9"/>
                </a:solidFill>
                <a:highlight>
                  <a:srgbClr val="23262E"/>
                </a:highlight>
                <a:latin typeface="Consolas"/>
                <a:ea typeface="Consolas"/>
                <a:cs typeface="Consolas"/>
                <a:sym typeface="Consolas"/>
              </a:rPr>
              <a:t>() {</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a:t>
            </a:r>
            <a:r>
              <a:rPr lang="es" sz="1050">
                <a:solidFill>
                  <a:srgbClr val="C74DED"/>
                </a:solidFill>
                <a:highlight>
                  <a:srgbClr val="23262E"/>
                </a:highlight>
                <a:latin typeface="Consolas"/>
                <a:ea typeface="Consolas"/>
                <a:cs typeface="Consolas"/>
                <a:sym typeface="Consolas"/>
              </a:rPr>
              <a:t>return</a:t>
            </a:r>
            <a:r>
              <a:rPr lang="es" sz="1050">
                <a:solidFill>
                  <a:srgbClr val="D5CED9"/>
                </a:solidFill>
                <a:highlight>
                  <a:srgbClr val="23262E"/>
                </a:highlight>
                <a:latin typeface="Consolas"/>
                <a:ea typeface="Consolas"/>
                <a:cs typeface="Consolas"/>
                <a:sym typeface="Consolas"/>
              </a:rPr>
              <a:t> {</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counter: </a:t>
            </a:r>
            <a:r>
              <a:rPr lang="es" sz="1050">
                <a:solidFill>
                  <a:srgbClr val="F39C12"/>
                </a:solidFill>
                <a:highlight>
                  <a:srgbClr val="23262E"/>
                </a:highlight>
                <a:latin typeface="Consolas"/>
                <a:ea typeface="Consolas"/>
                <a:cs typeface="Consolas"/>
                <a:sym typeface="Consolas"/>
              </a:rPr>
              <a:t>0</a:t>
            </a:r>
            <a:endParaRPr sz="1050">
              <a:solidFill>
                <a:srgbClr val="F39C12"/>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a:t>
            </a:r>
            <a:r>
              <a:rPr lang="es" sz="1050">
                <a:solidFill>
                  <a:srgbClr val="FFE66D"/>
                </a:solidFill>
                <a:highlight>
                  <a:srgbClr val="23262E"/>
                </a:highlight>
                <a:latin typeface="Consolas"/>
                <a:ea typeface="Consolas"/>
                <a:cs typeface="Consolas"/>
                <a:sym typeface="Consolas"/>
              </a:rPr>
              <a:t>mount</a:t>
            </a:r>
            <a:r>
              <a:rPr lang="es" sz="1050">
                <a:solidFill>
                  <a:srgbClr val="D5CED9"/>
                </a:solidFill>
                <a:highlight>
                  <a:srgbClr val="23262E"/>
                </a:highlight>
                <a:latin typeface="Consolas"/>
                <a:ea typeface="Consolas"/>
                <a:cs typeface="Consolas"/>
                <a:sym typeface="Consolas"/>
              </a:rPr>
              <a:t>(</a:t>
            </a:r>
            <a:r>
              <a:rPr lang="es" sz="1050">
                <a:solidFill>
                  <a:srgbClr val="96E072"/>
                </a:solidFill>
                <a:highlight>
                  <a:srgbClr val="23262E"/>
                </a:highlight>
                <a:latin typeface="Consolas"/>
                <a:ea typeface="Consolas"/>
                <a:cs typeface="Consolas"/>
                <a:sym typeface="Consolas"/>
              </a:rPr>
              <a:t>'#app'</a:t>
            </a:r>
            <a:r>
              <a:rPr lang="es" sz="1050">
                <a:solidFill>
                  <a:srgbClr val="D5CED9"/>
                </a:solidFill>
                <a:highlight>
                  <a:srgbClr val="23262E"/>
                </a:highlight>
                <a:latin typeface="Consolas"/>
                <a:ea typeface="Consolas"/>
                <a:cs typeface="Consolas"/>
                <a:sym typeface="Consolas"/>
              </a:rPr>
              <a:t>)</a:t>
            </a:r>
            <a:endParaRPr sz="1050">
              <a:solidFill>
                <a:srgbClr val="D5CED9"/>
              </a:solidFill>
              <a:highlight>
                <a:srgbClr val="23262E"/>
              </a:highlight>
              <a:latin typeface="Consolas"/>
              <a:ea typeface="Consolas"/>
              <a:cs typeface="Consolas"/>
              <a:sym typeface="Consolas"/>
            </a:endParaRPr>
          </a:p>
        </p:txBody>
      </p:sp>
      <p:sp>
        <p:nvSpPr>
          <p:cNvPr id="372" name="Google Shape;372;p43"/>
          <p:cNvSpPr/>
          <p:nvPr/>
        </p:nvSpPr>
        <p:spPr>
          <a:xfrm>
            <a:off x="432025" y="2122975"/>
            <a:ext cx="4941600" cy="1004400"/>
          </a:xfrm>
          <a:prstGeom prst="rect">
            <a:avLst/>
          </a:prstGeom>
          <a:solidFill>
            <a:srgbClr val="23262E"/>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&lt;</a:t>
            </a:r>
            <a:r>
              <a:rPr lang="es" sz="1050">
                <a:solidFill>
                  <a:srgbClr val="F92672"/>
                </a:solidFill>
                <a:highlight>
                  <a:srgbClr val="23262E"/>
                </a:highlight>
                <a:latin typeface="Consolas"/>
                <a:ea typeface="Consolas"/>
                <a:cs typeface="Consolas"/>
                <a:sym typeface="Consolas"/>
              </a:rPr>
              <a:t>div</a:t>
            </a:r>
            <a:r>
              <a:rPr lang="es" sz="1050">
                <a:solidFill>
                  <a:srgbClr val="D5CED9"/>
                </a:solidFill>
                <a:highlight>
                  <a:srgbClr val="23262E"/>
                </a:highlight>
                <a:latin typeface="Consolas"/>
                <a:ea typeface="Consolas"/>
                <a:cs typeface="Consolas"/>
                <a:sym typeface="Consolas"/>
              </a:rPr>
              <a:t> </a:t>
            </a:r>
            <a:r>
              <a:rPr lang="es" sz="1050">
                <a:solidFill>
                  <a:srgbClr val="FFE66D"/>
                </a:solidFill>
                <a:highlight>
                  <a:srgbClr val="23262E"/>
                </a:highlight>
                <a:latin typeface="Consolas"/>
                <a:ea typeface="Consolas"/>
                <a:cs typeface="Consolas"/>
                <a:sym typeface="Consolas"/>
              </a:rPr>
              <a:t>id</a:t>
            </a:r>
            <a:r>
              <a:rPr lang="es" sz="1050">
                <a:solidFill>
                  <a:srgbClr val="D5CED9"/>
                </a:solidFill>
                <a:highlight>
                  <a:srgbClr val="23262E"/>
                </a:highlight>
                <a:latin typeface="Consolas"/>
                <a:ea typeface="Consolas"/>
                <a:cs typeface="Consolas"/>
                <a:sym typeface="Consolas"/>
              </a:rPr>
              <a:t>=</a:t>
            </a:r>
            <a:r>
              <a:rPr lang="es" sz="1050">
                <a:solidFill>
                  <a:srgbClr val="96E072"/>
                </a:solidFill>
                <a:highlight>
                  <a:srgbClr val="23262E"/>
                </a:highlight>
                <a:latin typeface="Consolas"/>
                <a:ea typeface="Consolas"/>
                <a:cs typeface="Consolas"/>
                <a:sym typeface="Consolas"/>
              </a:rPr>
              <a:t>"app"</a:t>
            </a:r>
            <a:r>
              <a:rPr lang="es" sz="1050">
                <a:solidFill>
                  <a:srgbClr val="D5CED9"/>
                </a:solidFill>
                <a:highlight>
                  <a:srgbClr val="23262E"/>
                </a:highlight>
                <a:latin typeface="Consolas"/>
                <a:ea typeface="Consolas"/>
                <a:cs typeface="Consolas"/>
                <a:sym typeface="Consolas"/>
              </a:rPr>
              <a:t>&gt;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&lt;</a:t>
            </a:r>
            <a:r>
              <a:rPr lang="es" sz="1050">
                <a:solidFill>
                  <a:srgbClr val="F92672"/>
                </a:solidFill>
                <a:highlight>
                  <a:srgbClr val="23262E"/>
                </a:highlight>
                <a:latin typeface="Consolas"/>
                <a:ea typeface="Consolas"/>
                <a:cs typeface="Consolas"/>
                <a:sym typeface="Consolas"/>
              </a:rPr>
              <a:t>button</a:t>
            </a:r>
            <a:r>
              <a:rPr lang="es" sz="1050">
                <a:solidFill>
                  <a:srgbClr val="D5CED9"/>
                </a:solidFill>
                <a:highlight>
                  <a:srgbClr val="23262E"/>
                </a:highlight>
                <a:latin typeface="Consolas"/>
                <a:ea typeface="Consolas"/>
                <a:cs typeface="Consolas"/>
                <a:sym typeface="Consolas"/>
              </a:rPr>
              <a:t> </a:t>
            </a:r>
            <a:r>
              <a:rPr lang="es" sz="1050">
                <a:solidFill>
                  <a:srgbClr val="FFE66D"/>
                </a:solidFill>
                <a:highlight>
                  <a:srgbClr val="23262E"/>
                </a:highlight>
                <a:latin typeface="Consolas"/>
                <a:ea typeface="Consolas"/>
                <a:cs typeface="Consolas"/>
                <a:sym typeface="Consolas"/>
              </a:rPr>
              <a:t>v-on:click</a:t>
            </a:r>
            <a:r>
              <a:rPr lang="es" sz="1050">
                <a:solidFill>
                  <a:srgbClr val="D5CED9"/>
                </a:solidFill>
                <a:highlight>
                  <a:srgbClr val="23262E"/>
                </a:highlight>
                <a:latin typeface="Consolas"/>
                <a:ea typeface="Consolas"/>
                <a:cs typeface="Consolas"/>
                <a:sym typeface="Consolas"/>
              </a:rPr>
              <a:t>=</a:t>
            </a:r>
            <a:r>
              <a:rPr lang="es" sz="1050">
                <a:solidFill>
                  <a:srgbClr val="96E072"/>
                </a:solidFill>
                <a:highlight>
                  <a:srgbClr val="23262E"/>
                </a:highlight>
                <a:latin typeface="Consolas"/>
                <a:ea typeface="Consolas"/>
                <a:cs typeface="Consolas"/>
                <a:sym typeface="Consolas"/>
              </a:rPr>
              <a:t>"counter += 1"</a:t>
            </a:r>
            <a:r>
              <a:rPr lang="es" sz="1050">
                <a:solidFill>
                  <a:srgbClr val="D5CED9"/>
                </a:solidFill>
                <a:highlight>
                  <a:srgbClr val="23262E"/>
                </a:highlight>
                <a:latin typeface="Consolas"/>
                <a:ea typeface="Consolas"/>
                <a:cs typeface="Consolas"/>
                <a:sym typeface="Consolas"/>
              </a:rPr>
              <a:t>&gt;Agregar 1&lt;/</a:t>
            </a:r>
            <a:r>
              <a:rPr lang="es" sz="1050">
                <a:solidFill>
                  <a:srgbClr val="F92672"/>
                </a:solidFill>
                <a:highlight>
                  <a:srgbClr val="23262E"/>
                </a:highlight>
                <a:latin typeface="Consolas"/>
                <a:ea typeface="Consolas"/>
                <a:cs typeface="Consolas"/>
                <a:sym typeface="Consolas"/>
              </a:rPr>
              <a:t>button</a:t>
            </a:r>
            <a:r>
              <a:rPr lang="es" sz="1050">
                <a:solidFill>
                  <a:srgbClr val="D5CED9"/>
                </a:solidFill>
                <a:highlight>
                  <a:srgbClr val="23262E"/>
                </a:highlight>
                <a:latin typeface="Consolas"/>
                <a:ea typeface="Consolas"/>
                <a:cs typeface="Consolas"/>
                <a:sym typeface="Consolas"/>
              </a:rPr>
              <a:t>&gt;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&lt;</a:t>
            </a:r>
            <a:r>
              <a:rPr lang="es" sz="1050">
                <a:solidFill>
                  <a:srgbClr val="F92672"/>
                </a:solidFill>
                <a:highlight>
                  <a:srgbClr val="23262E"/>
                </a:highlight>
                <a:latin typeface="Consolas"/>
                <a:ea typeface="Consolas"/>
                <a:cs typeface="Consolas"/>
                <a:sym typeface="Consolas"/>
              </a:rPr>
              <a:t>span</a:t>
            </a:r>
            <a:r>
              <a:rPr lang="es" sz="1050">
                <a:solidFill>
                  <a:srgbClr val="D5CED9"/>
                </a:solidFill>
                <a:highlight>
                  <a:srgbClr val="23262E"/>
                </a:highlight>
                <a:latin typeface="Consolas"/>
                <a:ea typeface="Consolas"/>
                <a:cs typeface="Consolas"/>
                <a:sym typeface="Consolas"/>
              </a:rPr>
              <a:t>&gt; Clics: {{ counter }}&lt;/</a:t>
            </a:r>
            <a:r>
              <a:rPr lang="es" sz="1050">
                <a:solidFill>
                  <a:srgbClr val="F92672"/>
                </a:solidFill>
                <a:highlight>
                  <a:srgbClr val="23262E"/>
                </a:highlight>
                <a:latin typeface="Consolas"/>
                <a:ea typeface="Consolas"/>
                <a:cs typeface="Consolas"/>
                <a:sym typeface="Consolas"/>
              </a:rPr>
              <a:t>span</a:t>
            </a:r>
            <a:r>
              <a:rPr lang="es" sz="1050">
                <a:solidFill>
                  <a:srgbClr val="D5CED9"/>
                </a:solidFill>
                <a:highlight>
                  <a:srgbClr val="23262E"/>
                </a:highlight>
                <a:latin typeface="Consolas"/>
                <a:ea typeface="Consolas"/>
                <a:cs typeface="Consolas"/>
                <a:sym typeface="Consolas"/>
              </a:rPr>
              <a:t>&gt;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&lt;/</a:t>
            </a:r>
            <a:r>
              <a:rPr lang="es" sz="1050">
                <a:solidFill>
                  <a:srgbClr val="F92672"/>
                </a:solidFill>
                <a:highlight>
                  <a:srgbClr val="23262E"/>
                </a:highlight>
                <a:latin typeface="Consolas"/>
                <a:ea typeface="Consolas"/>
                <a:cs typeface="Consolas"/>
                <a:sym typeface="Consolas"/>
              </a:rPr>
              <a:t>div</a:t>
            </a:r>
            <a:r>
              <a:rPr lang="es" sz="1050">
                <a:solidFill>
                  <a:srgbClr val="D5CED9"/>
                </a:solidFill>
                <a:highlight>
                  <a:srgbClr val="23262E"/>
                </a:highlight>
                <a:latin typeface="Consolas"/>
                <a:ea typeface="Consolas"/>
                <a:cs typeface="Consolas"/>
                <a:sym typeface="Consolas"/>
              </a:rPr>
              <a:t>&gt;</a:t>
            </a:r>
            <a:endParaRPr sz="1050">
              <a:solidFill>
                <a:srgbClr val="D5CED9"/>
              </a:solidFill>
              <a:highlight>
                <a:srgbClr val="23262E"/>
              </a:highlight>
              <a:latin typeface="Consolas"/>
              <a:ea typeface="Consolas"/>
              <a:cs typeface="Consolas"/>
              <a:sym typeface="Consolas"/>
            </a:endParaRPr>
          </a:p>
        </p:txBody>
      </p:sp>
      <p:pic>
        <p:nvPicPr>
          <p:cNvPr id="373" name="Google Shape;373;p43"/>
          <p:cNvPicPr preferRelativeResize="0"/>
          <p:nvPr/>
        </p:nvPicPr>
        <p:blipFill>
          <a:blip r:embed="rId3">
            <a:alphaModFix/>
          </a:blip>
          <a:stretch>
            <a:fillRect/>
          </a:stretch>
        </p:blipFill>
        <p:spPr>
          <a:xfrm>
            <a:off x="5763974" y="4229659"/>
            <a:ext cx="1409226" cy="306566"/>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pic>
        <p:nvPicPr>
          <p:cNvPr id="374" name="Google Shape;374;p43"/>
          <p:cNvPicPr preferRelativeResize="0"/>
          <p:nvPr/>
        </p:nvPicPr>
        <p:blipFill>
          <a:blip r:embed="rId4">
            <a:alphaModFix/>
          </a:blip>
          <a:stretch>
            <a:fillRect/>
          </a:stretch>
        </p:blipFill>
        <p:spPr>
          <a:xfrm>
            <a:off x="5756725" y="3777225"/>
            <a:ext cx="1423725" cy="306566"/>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4"/>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Conceptos claves</a:t>
            </a:r>
            <a:endParaRPr/>
          </a:p>
        </p:txBody>
      </p:sp>
      <p:sp>
        <p:nvSpPr>
          <p:cNvPr id="380" name="Google Shape;380;p44"/>
          <p:cNvSpPr txBox="1"/>
          <p:nvPr>
            <p:ph idx="1" type="body"/>
          </p:nvPr>
        </p:nvSpPr>
        <p:spPr>
          <a:xfrm>
            <a:off x="432025" y="1304875"/>
            <a:ext cx="8280000" cy="33180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100000"/>
              <a:buChar char="●"/>
            </a:pPr>
            <a:r>
              <a:rPr b="1" lang="es"/>
              <a:t>Data Binding: </a:t>
            </a:r>
            <a:r>
              <a:rPr lang="es"/>
              <a:t>la función de data binding ayuda a manipular o asignar valores a atributos HTML, cambiar el estilo, asignar clases con la ayuda de la directiva de enlace llamada v-bind disponible en Vue.</a:t>
            </a:r>
            <a:endParaRPr/>
          </a:p>
          <a:p>
            <a:pPr indent="-308610" lvl="0" marL="457200" rtl="0" algn="l">
              <a:spcBef>
                <a:spcPts val="0"/>
              </a:spcBef>
              <a:spcAft>
                <a:spcPts val="0"/>
              </a:spcAft>
              <a:buSzPct val="100000"/>
              <a:buChar char="●"/>
            </a:pPr>
            <a:r>
              <a:rPr b="1" lang="es"/>
              <a:t>Event Handling: </a:t>
            </a:r>
            <a:r>
              <a:rPr lang="es"/>
              <a:t>v-on es el atributo agregado a los elementos DOM para escuchar los eventos en Vue.JS.</a:t>
            </a:r>
            <a:endParaRPr/>
          </a:p>
          <a:p>
            <a:pPr indent="-308610" lvl="0" marL="457200" rtl="0" algn="l">
              <a:spcBef>
                <a:spcPts val="0"/>
              </a:spcBef>
              <a:spcAft>
                <a:spcPts val="0"/>
              </a:spcAft>
              <a:buSzPct val="100000"/>
              <a:buChar char="●"/>
            </a:pPr>
            <a:r>
              <a:rPr b="1" lang="es"/>
              <a:t>Computed Properties: </a:t>
            </a:r>
            <a:r>
              <a:rPr lang="es"/>
              <a:t>esta es una de las características más importantes de Vue. Ayuda a escuchar los cambios realizados en los elementos de la interfaz de usuario y realiza los cálculos necesarios. No hay necesidad de codificación adicional para este fin.</a:t>
            </a:r>
            <a:endParaRPr/>
          </a:p>
          <a:p>
            <a:pPr indent="-308610" lvl="0" marL="457200" rtl="0" algn="l">
              <a:spcBef>
                <a:spcPts val="0"/>
              </a:spcBef>
              <a:spcAft>
                <a:spcPts val="0"/>
              </a:spcAft>
              <a:buSzPct val="100000"/>
              <a:buChar char="●"/>
            </a:pPr>
            <a:r>
              <a:rPr b="1" lang="es"/>
              <a:t>Templates: </a:t>
            </a:r>
            <a:r>
              <a:rPr lang="es"/>
              <a:t>Vue.JS proporciona plantillas basadas en HTML que unen el DOM con los datos de la instancia de Vue. Vue compila las plantillas en funciones virtuales DOM Render. Podemos hacer uso de la plantilla de las funciones de render y para hacerlo tenemos que reemplazar la plantilla con la función de render.</a:t>
            </a:r>
            <a:endParaRPr/>
          </a:p>
          <a:p>
            <a:pPr indent="-308610" lvl="0" marL="457200" rtl="0" algn="l">
              <a:spcBef>
                <a:spcPts val="0"/>
              </a:spcBef>
              <a:spcAft>
                <a:spcPts val="0"/>
              </a:spcAft>
              <a:buSzPct val="100000"/>
              <a:buChar char="●"/>
            </a:pPr>
            <a:r>
              <a:rPr b="1" lang="es"/>
              <a:t>Directives: </a:t>
            </a:r>
            <a:r>
              <a:rPr lang="es"/>
              <a:t>Vue.JS tiene directivas integradas como v-if, v-else, v-show, v-on, v-bind y v-model, que se utilizan para realizar varias acciones en la interfaz.</a:t>
            </a:r>
            <a:endParaRPr/>
          </a:p>
          <a:p>
            <a:pPr indent="-308610" lvl="0" marL="457200" rtl="0" algn="l">
              <a:spcBef>
                <a:spcPts val="0"/>
              </a:spcBef>
              <a:spcAft>
                <a:spcPts val="0"/>
              </a:spcAft>
              <a:buSzPct val="100000"/>
              <a:buChar char="●"/>
            </a:pPr>
            <a:r>
              <a:rPr b="1" lang="es"/>
              <a:t>Watchers:</a:t>
            </a:r>
            <a:r>
              <a:rPr lang="es"/>
              <a:t> los Watchers se aplican a los datos que cambian. Por ejemplo, elementos de input en formularios. Aquí, no tenemos que agregar ningún evento adicional. Los Watchers se encargan de manejar cualquier cambio de datos haciendo que el código sea simple y rápido.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8"/>
          <p:cNvSpPr txBox="1"/>
          <p:nvPr>
            <p:ph type="ctrTitle"/>
          </p:nvPr>
        </p:nvSpPr>
        <p:spPr>
          <a:xfrm>
            <a:off x="311700" y="1226800"/>
            <a:ext cx="8520600" cy="1570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s"/>
              <a:t>Les damos la bienvenida</a:t>
            </a:r>
            <a:endParaRPr/>
          </a:p>
        </p:txBody>
      </p:sp>
      <p:sp>
        <p:nvSpPr>
          <p:cNvPr id="157" name="Google Shape;157;p18"/>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Vamos a comenzar a grabar la clase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5"/>
          <p:cNvSpPr txBox="1"/>
          <p:nvPr>
            <p:ph type="ctrTitle"/>
          </p:nvPr>
        </p:nvSpPr>
        <p:spPr>
          <a:xfrm>
            <a:off x="311700" y="1226800"/>
            <a:ext cx="8520600" cy="1570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s"/>
              <a:t>Material extra</a:t>
            </a:r>
            <a:endParaRPr/>
          </a:p>
        </p:txBody>
      </p:sp>
      <p:sp>
        <p:nvSpPr>
          <p:cNvPr id="386" name="Google Shape;386;p4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6"/>
          <p:cNvSpPr txBox="1"/>
          <p:nvPr/>
        </p:nvSpPr>
        <p:spPr>
          <a:xfrm>
            <a:off x="311700" y="597425"/>
            <a:ext cx="85032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sz="2700">
                <a:solidFill>
                  <a:srgbClr val="000000"/>
                </a:solidFill>
                <a:latin typeface="Montserrat Medium"/>
                <a:ea typeface="Montserrat Medium"/>
                <a:cs typeface="Montserrat Medium"/>
                <a:sym typeface="Montserrat Medium"/>
              </a:rPr>
              <a:t>Artículos de interés</a:t>
            </a:r>
            <a:endParaRPr sz="2700">
              <a:solidFill>
                <a:srgbClr val="000000"/>
              </a:solidFill>
              <a:latin typeface="Montserrat Medium"/>
              <a:ea typeface="Montserrat Medium"/>
              <a:cs typeface="Montserrat Medium"/>
              <a:sym typeface="Montserrat Medium"/>
            </a:endParaRPr>
          </a:p>
        </p:txBody>
      </p:sp>
      <p:sp>
        <p:nvSpPr>
          <p:cNvPr id="392" name="Google Shape;392;p46"/>
          <p:cNvSpPr txBox="1"/>
          <p:nvPr/>
        </p:nvSpPr>
        <p:spPr>
          <a:xfrm>
            <a:off x="432025" y="1304875"/>
            <a:ext cx="8280000" cy="33180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None/>
            </a:pPr>
            <a:r>
              <a:rPr lang="es" sz="1600">
                <a:solidFill>
                  <a:srgbClr val="595959"/>
                </a:solidFill>
                <a:latin typeface="Montserrat"/>
                <a:ea typeface="Montserrat"/>
                <a:cs typeface="Montserrat"/>
                <a:sym typeface="Montserrat"/>
              </a:rPr>
              <a:t>Material de lectura:</a:t>
            </a:r>
            <a:endParaRPr sz="1600">
              <a:solidFill>
                <a:srgbClr val="595959"/>
              </a:solidFill>
              <a:latin typeface="Montserrat"/>
              <a:ea typeface="Montserrat"/>
              <a:cs typeface="Montserrat"/>
              <a:sym typeface="Montserrat"/>
            </a:endParaRPr>
          </a:p>
          <a:p>
            <a:pPr indent="-322580" lvl="0" marL="457200" rtl="0" algn="l">
              <a:lnSpc>
                <a:spcPct val="115000"/>
              </a:lnSpc>
              <a:spcBef>
                <a:spcPts val="1200"/>
              </a:spcBef>
              <a:spcAft>
                <a:spcPts val="0"/>
              </a:spcAft>
              <a:buClr>
                <a:srgbClr val="595959"/>
              </a:buClr>
              <a:buSzPct val="100000"/>
              <a:buFont typeface="Montserrat"/>
              <a:buChar char="●"/>
            </a:pPr>
            <a:r>
              <a:rPr lang="es" sz="1600">
                <a:solidFill>
                  <a:srgbClr val="595959"/>
                </a:solidFill>
                <a:latin typeface="Montserrat"/>
                <a:ea typeface="Montserrat"/>
                <a:cs typeface="Montserrat"/>
                <a:sym typeface="Montserrat"/>
              </a:rPr>
              <a:t>Qué es Vue.js: </a:t>
            </a:r>
            <a:r>
              <a:rPr lang="es" sz="1600" u="sng">
                <a:solidFill>
                  <a:schemeClr val="hlink"/>
                </a:solidFill>
                <a:latin typeface="Montserrat"/>
                <a:ea typeface="Montserrat"/>
                <a:cs typeface="Montserrat"/>
                <a:sym typeface="Montserrat"/>
                <a:hlinkClick r:id="rId3"/>
              </a:rPr>
              <a:t>https://vuejs.org/guide/introduction.html#what-is-vue</a:t>
            </a:r>
            <a:endParaRPr sz="1600">
              <a:solidFill>
                <a:srgbClr val="595959"/>
              </a:solidFill>
              <a:latin typeface="Montserrat"/>
              <a:ea typeface="Montserrat"/>
              <a:cs typeface="Montserrat"/>
              <a:sym typeface="Montserrat"/>
            </a:endParaRPr>
          </a:p>
          <a:p>
            <a:pPr indent="-322580" lvl="0" marL="457200" rtl="0" algn="l">
              <a:lnSpc>
                <a:spcPct val="115000"/>
              </a:lnSpc>
              <a:spcBef>
                <a:spcPts val="0"/>
              </a:spcBef>
              <a:spcAft>
                <a:spcPts val="0"/>
              </a:spcAft>
              <a:buClr>
                <a:srgbClr val="595959"/>
              </a:buClr>
              <a:buSzPct val="100000"/>
              <a:buFont typeface="Montserrat"/>
              <a:buChar char="●"/>
            </a:pPr>
            <a:r>
              <a:rPr lang="es" sz="1600">
                <a:solidFill>
                  <a:srgbClr val="595959"/>
                </a:solidFill>
                <a:latin typeface="Montserrat"/>
                <a:ea typeface="Montserrat"/>
                <a:cs typeface="Montserrat"/>
                <a:sym typeface="Montserrat"/>
              </a:rPr>
              <a:t>Qué es Vue.js: </a:t>
            </a:r>
            <a:r>
              <a:rPr lang="es" sz="1600" u="sng">
                <a:solidFill>
                  <a:schemeClr val="hlink"/>
                </a:solidFill>
                <a:latin typeface="Montserrat"/>
                <a:ea typeface="Montserrat"/>
                <a:cs typeface="Montserrat"/>
                <a:sym typeface="Montserrat"/>
                <a:hlinkClick r:id="rId4"/>
              </a:rPr>
              <a:t>https://lenguajejs.com/vuejs/introduccion/que-es-vue/</a:t>
            </a:r>
            <a:r>
              <a:rPr lang="es" sz="1600">
                <a:solidFill>
                  <a:srgbClr val="595959"/>
                </a:solidFill>
                <a:latin typeface="Montserrat"/>
                <a:ea typeface="Montserrat"/>
                <a:cs typeface="Montserrat"/>
                <a:sym typeface="Montserrat"/>
              </a:rPr>
              <a:t> </a:t>
            </a:r>
            <a:endParaRPr sz="1600">
              <a:solidFill>
                <a:srgbClr val="595959"/>
              </a:solidFill>
              <a:latin typeface="Montserrat"/>
              <a:ea typeface="Montserrat"/>
              <a:cs typeface="Montserrat"/>
              <a:sym typeface="Montserrat"/>
            </a:endParaRPr>
          </a:p>
          <a:p>
            <a:pPr indent="-322580" lvl="0" marL="457200" rtl="0" algn="l">
              <a:lnSpc>
                <a:spcPct val="115000"/>
              </a:lnSpc>
              <a:spcBef>
                <a:spcPts val="0"/>
              </a:spcBef>
              <a:spcAft>
                <a:spcPts val="0"/>
              </a:spcAft>
              <a:buClr>
                <a:srgbClr val="595959"/>
              </a:buClr>
              <a:buSzPct val="100000"/>
              <a:buFont typeface="Montserrat"/>
              <a:buChar char="●"/>
            </a:pPr>
            <a:r>
              <a:rPr lang="es" sz="1600" u="sng">
                <a:solidFill>
                  <a:schemeClr val="hlink"/>
                </a:solidFill>
                <a:latin typeface="Montserrat"/>
                <a:ea typeface="Montserrat"/>
                <a:cs typeface="Montserrat"/>
                <a:sym typeface="Montserrat"/>
                <a:hlinkClick r:id="rId5"/>
              </a:rPr>
              <a:t>Tutorial Vue 3</a:t>
            </a:r>
            <a:endParaRPr sz="1600">
              <a:solidFill>
                <a:srgbClr val="595959"/>
              </a:solidFill>
              <a:latin typeface="Montserrat"/>
              <a:ea typeface="Montserrat"/>
              <a:cs typeface="Montserrat"/>
              <a:sym typeface="Montserrat"/>
            </a:endParaRPr>
          </a:p>
          <a:p>
            <a:pPr indent="-322580" lvl="0" marL="457200" rtl="0" algn="l">
              <a:lnSpc>
                <a:spcPct val="115000"/>
              </a:lnSpc>
              <a:spcBef>
                <a:spcPts val="0"/>
              </a:spcBef>
              <a:spcAft>
                <a:spcPts val="0"/>
              </a:spcAft>
              <a:buClr>
                <a:srgbClr val="595959"/>
              </a:buClr>
              <a:buSzPct val="100000"/>
              <a:buFont typeface="Montserrat"/>
              <a:buChar char="●"/>
            </a:pPr>
            <a:r>
              <a:rPr lang="es" sz="1600" u="sng">
                <a:solidFill>
                  <a:schemeClr val="hlink"/>
                </a:solidFill>
                <a:latin typeface="Montserrat"/>
                <a:ea typeface="Montserrat"/>
                <a:cs typeface="Montserrat"/>
                <a:sym typeface="Montserrat"/>
                <a:hlinkClick r:id="rId6"/>
              </a:rPr>
              <a:t>Directivas Vue.js</a:t>
            </a:r>
            <a:endParaRPr sz="1600">
              <a:solidFill>
                <a:srgbClr val="595959"/>
              </a:solidFill>
              <a:latin typeface="Montserrat"/>
              <a:ea typeface="Montserrat"/>
              <a:cs typeface="Montserrat"/>
              <a:sym typeface="Montserrat"/>
            </a:endParaRPr>
          </a:p>
          <a:p>
            <a:pPr indent="-322580" lvl="0" marL="457200" rtl="0" algn="l">
              <a:lnSpc>
                <a:spcPct val="115000"/>
              </a:lnSpc>
              <a:spcBef>
                <a:spcPts val="0"/>
              </a:spcBef>
              <a:spcAft>
                <a:spcPts val="0"/>
              </a:spcAft>
              <a:buClr>
                <a:srgbClr val="595959"/>
              </a:buClr>
              <a:buSzPct val="100000"/>
              <a:buFont typeface="Montserrat"/>
              <a:buChar char="●"/>
            </a:pPr>
            <a:r>
              <a:rPr lang="es" sz="1600" u="sng">
                <a:solidFill>
                  <a:schemeClr val="hlink"/>
                </a:solidFill>
                <a:latin typeface="Montserrat"/>
                <a:ea typeface="Montserrat"/>
                <a:cs typeface="Montserrat"/>
                <a:sym typeface="Montserrat"/>
                <a:hlinkClick r:id="rId7"/>
              </a:rPr>
              <a:t>Ejemplos Vue.js</a:t>
            </a:r>
            <a:endParaRPr sz="1600">
              <a:solidFill>
                <a:srgbClr val="595959"/>
              </a:solidFill>
              <a:latin typeface="Montserrat"/>
              <a:ea typeface="Montserrat"/>
              <a:cs typeface="Montserrat"/>
              <a:sym typeface="Montserrat"/>
            </a:endParaRPr>
          </a:p>
          <a:p>
            <a:pPr indent="-322580" lvl="0" marL="457200" rtl="0" algn="l">
              <a:lnSpc>
                <a:spcPct val="115000"/>
              </a:lnSpc>
              <a:spcBef>
                <a:spcPts val="0"/>
              </a:spcBef>
              <a:spcAft>
                <a:spcPts val="0"/>
              </a:spcAft>
              <a:buClr>
                <a:srgbClr val="595959"/>
              </a:buClr>
              <a:buSzPct val="100000"/>
              <a:buFont typeface="Montserrat"/>
              <a:buChar char="●"/>
            </a:pPr>
            <a:r>
              <a:rPr lang="es" sz="1600" u="sng">
                <a:solidFill>
                  <a:schemeClr val="hlink"/>
                </a:solidFill>
                <a:latin typeface="Montserrat"/>
                <a:ea typeface="Montserrat"/>
                <a:cs typeface="Montserrat"/>
                <a:sym typeface="Montserrat"/>
                <a:hlinkClick r:id="rId8"/>
              </a:rPr>
              <a:t>Ejemplos de App en Vue</a:t>
            </a:r>
            <a:endParaRPr sz="160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s" sz="1600">
                <a:solidFill>
                  <a:srgbClr val="595959"/>
                </a:solidFill>
                <a:latin typeface="Montserrat"/>
                <a:ea typeface="Montserrat"/>
                <a:cs typeface="Montserrat"/>
                <a:sym typeface="Montserrat"/>
              </a:rPr>
              <a:t>Videos:</a:t>
            </a:r>
            <a:endParaRPr sz="1600">
              <a:solidFill>
                <a:srgbClr val="595959"/>
              </a:solidFill>
              <a:latin typeface="Montserrat"/>
              <a:ea typeface="Montserrat"/>
              <a:cs typeface="Montserrat"/>
              <a:sym typeface="Montserrat"/>
            </a:endParaRPr>
          </a:p>
          <a:p>
            <a:pPr indent="-322580" lvl="0" marL="457200" rtl="0" algn="l">
              <a:lnSpc>
                <a:spcPct val="115000"/>
              </a:lnSpc>
              <a:spcBef>
                <a:spcPts val="1200"/>
              </a:spcBef>
              <a:spcAft>
                <a:spcPts val="0"/>
              </a:spcAft>
              <a:buClr>
                <a:srgbClr val="595959"/>
              </a:buClr>
              <a:buSzPct val="100000"/>
              <a:buFont typeface="Montserrat"/>
              <a:buChar char="●"/>
            </a:pPr>
            <a:r>
              <a:rPr lang="es" sz="1600">
                <a:solidFill>
                  <a:srgbClr val="595959"/>
                </a:solidFill>
                <a:latin typeface="Montserrat"/>
                <a:ea typeface="Montserrat"/>
                <a:cs typeface="Montserrat"/>
                <a:sym typeface="Montserrat"/>
              </a:rPr>
              <a:t>Vue 3 desde cero: </a:t>
            </a:r>
            <a:r>
              <a:rPr lang="es" sz="1600" u="sng">
                <a:solidFill>
                  <a:schemeClr val="hlink"/>
                </a:solidFill>
                <a:latin typeface="Montserrat"/>
                <a:ea typeface="Montserrat"/>
                <a:cs typeface="Montserrat"/>
                <a:sym typeface="Montserrat"/>
                <a:hlinkClick r:id="rId9"/>
              </a:rPr>
              <a:t>https://escuelavue.es/cursos/curso-vue-3-desde-cero/</a:t>
            </a:r>
            <a:r>
              <a:rPr lang="es" sz="1600">
                <a:solidFill>
                  <a:srgbClr val="595959"/>
                </a:solidFill>
                <a:latin typeface="Montserrat"/>
                <a:ea typeface="Montserrat"/>
                <a:cs typeface="Montserrat"/>
                <a:sym typeface="Montserrat"/>
              </a:rPr>
              <a:t> </a:t>
            </a:r>
            <a:endParaRPr sz="1600">
              <a:solidFill>
                <a:srgbClr val="595959"/>
              </a:solidFill>
              <a:latin typeface="Montserrat"/>
              <a:ea typeface="Montserrat"/>
              <a:cs typeface="Montserrat"/>
              <a:sym typeface="Montserrat"/>
            </a:endParaRPr>
          </a:p>
          <a:p>
            <a:pPr indent="-322580" lvl="0" marL="457200" rtl="0" algn="l">
              <a:lnSpc>
                <a:spcPct val="115000"/>
              </a:lnSpc>
              <a:spcBef>
                <a:spcPts val="0"/>
              </a:spcBef>
              <a:spcAft>
                <a:spcPts val="0"/>
              </a:spcAft>
              <a:buClr>
                <a:srgbClr val="595959"/>
              </a:buClr>
              <a:buSzPct val="100000"/>
              <a:buFont typeface="Montserrat"/>
              <a:buChar char="●"/>
            </a:pPr>
            <a:r>
              <a:rPr lang="es" sz="1600" u="sng">
                <a:solidFill>
                  <a:schemeClr val="hlink"/>
                </a:solidFill>
                <a:latin typeface="Montserrat"/>
                <a:ea typeface="Montserrat"/>
                <a:cs typeface="Montserrat"/>
                <a:sym typeface="Montserrat"/>
                <a:hlinkClick r:id="rId10"/>
              </a:rPr>
              <a:t>Curso de Vue.js</a:t>
            </a:r>
            <a:endParaRPr sz="1600">
              <a:solidFill>
                <a:srgbClr val="595959"/>
              </a:solidFill>
              <a:latin typeface="Montserrat"/>
              <a:ea typeface="Montserrat"/>
              <a:cs typeface="Montserrat"/>
              <a:sym typeface="Montserrat"/>
            </a:endParaRPr>
          </a:p>
          <a:p>
            <a:pPr indent="-322580" lvl="0" marL="457200" rtl="0" algn="l">
              <a:lnSpc>
                <a:spcPct val="115000"/>
              </a:lnSpc>
              <a:spcBef>
                <a:spcPts val="0"/>
              </a:spcBef>
              <a:spcAft>
                <a:spcPts val="0"/>
              </a:spcAft>
              <a:buClr>
                <a:srgbClr val="595959"/>
              </a:buClr>
              <a:buSzPct val="100000"/>
              <a:buFont typeface="Montserrat"/>
              <a:buChar char="●"/>
            </a:pPr>
            <a:r>
              <a:rPr lang="es" sz="1600" u="sng">
                <a:solidFill>
                  <a:schemeClr val="hlink"/>
                </a:solidFill>
                <a:latin typeface="Montserrat"/>
                <a:ea typeface="Montserrat"/>
                <a:cs typeface="Montserrat"/>
                <a:sym typeface="Montserrat"/>
                <a:hlinkClick r:id="rId11"/>
              </a:rPr>
              <a:t>Novedades de Vue 3 en 10 Minutos. ¿Qué cambia?</a:t>
            </a:r>
            <a:endParaRPr sz="1600">
              <a:solidFill>
                <a:srgbClr val="595959"/>
              </a:solidFill>
              <a:latin typeface="Montserrat"/>
              <a:ea typeface="Montserrat"/>
              <a:cs typeface="Montserrat"/>
              <a:sym typeface="Montserrat"/>
            </a:endParaRPr>
          </a:p>
          <a:p>
            <a:pPr indent="-322580" lvl="0" marL="457200" rtl="0" algn="l">
              <a:lnSpc>
                <a:spcPct val="115000"/>
              </a:lnSpc>
              <a:spcBef>
                <a:spcPts val="0"/>
              </a:spcBef>
              <a:spcAft>
                <a:spcPts val="0"/>
              </a:spcAft>
              <a:buClr>
                <a:srgbClr val="595959"/>
              </a:buClr>
              <a:buSzPct val="100000"/>
              <a:buFont typeface="Montserrat"/>
              <a:buChar char="●"/>
            </a:pPr>
            <a:r>
              <a:rPr lang="es" sz="1600" u="sng">
                <a:solidFill>
                  <a:schemeClr val="hlink"/>
                </a:solidFill>
                <a:latin typeface="Montserrat"/>
                <a:ea typeface="Montserrat"/>
                <a:cs typeface="Montserrat"/>
                <a:sym typeface="Montserrat"/>
                <a:hlinkClick r:id="rId12"/>
              </a:rPr>
              <a:t>Renderizado Condicional, bucles  y Listas en Vue 3</a:t>
            </a:r>
            <a:endParaRPr sz="1600">
              <a:solidFill>
                <a:srgbClr val="595959"/>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7"/>
          <p:cNvSpPr txBox="1"/>
          <p:nvPr>
            <p:ph type="title"/>
          </p:nvPr>
        </p:nvSpPr>
        <p:spPr>
          <a:xfrm>
            <a:off x="490250" y="1135950"/>
            <a:ext cx="8097300" cy="3623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No te olvides de dar el presente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8"/>
          <p:cNvSpPr txBox="1"/>
          <p:nvPr>
            <p:ph type="title"/>
          </p:nvPr>
        </p:nvSpPr>
        <p:spPr>
          <a:xfrm>
            <a:off x="490250" y="1135950"/>
            <a:ext cx="8097300" cy="3623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Recordá: </a:t>
            </a:r>
            <a:endParaRPr/>
          </a:p>
          <a:p>
            <a:pPr indent="-431800" lvl="0" marL="457200" rtl="0" algn="l">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Revisar la Cartelera de Novedades.</a:t>
            </a:r>
            <a:endParaRPr b="0" sz="3200">
              <a:latin typeface="Montserrat SemiBold"/>
              <a:ea typeface="Montserrat SemiBold"/>
              <a:cs typeface="Montserrat SemiBold"/>
              <a:sym typeface="Montserrat SemiBold"/>
            </a:endParaRPr>
          </a:p>
          <a:p>
            <a:pPr indent="-431800" lvl="0" marL="457200" rtl="0" algn="l">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Hacer tus consultas en el Foro.</a:t>
            </a:r>
            <a:endParaRPr b="0" sz="3200">
              <a:latin typeface="Montserrat SemiBold"/>
              <a:ea typeface="Montserrat SemiBold"/>
              <a:cs typeface="Montserrat SemiBold"/>
              <a:sym typeface="Montserrat SemiBold"/>
            </a:endParaRPr>
          </a:p>
          <a:p>
            <a:pPr indent="-431800" lvl="0" marL="457200" rtl="0" algn="l">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Realizar los Ejercicios obligatorios.</a:t>
            </a:r>
            <a:endParaRPr b="0" sz="3200">
              <a:latin typeface="Montserrat SemiBold"/>
              <a:ea typeface="Montserrat SemiBold"/>
              <a:cs typeface="Montserrat SemiBold"/>
              <a:sym typeface="Montserrat SemiBold"/>
            </a:endParaRPr>
          </a:p>
          <a:p>
            <a:pPr indent="0" lvl="0" marL="0" rtl="0" algn="l">
              <a:spcBef>
                <a:spcPts val="0"/>
              </a:spcBef>
              <a:spcAft>
                <a:spcPts val="0"/>
              </a:spcAft>
              <a:buNone/>
            </a:pPr>
            <a:r>
              <a:t/>
            </a:r>
            <a:endParaRPr sz="3200"/>
          </a:p>
          <a:p>
            <a:pPr indent="0" lvl="0" marL="0" rtl="0" algn="l">
              <a:spcBef>
                <a:spcPts val="0"/>
              </a:spcBef>
              <a:spcAft>
                <a:spcPts val="0"/>
              </a:spcAft>
              <a:buNone/>
            </a:pPr>
            <a:r>
              <a:rPr lang="es" sz="3200"/>
              <a:t>Todo en el Aula Virtual.</a:t>
            </a:r>
            <a:endParaRPr sz="32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9"/>
          <p:cNvSpPr txBox="1"/>
          <p:nvPr>
            <p:ph type="title"/>
          </p:nvPr>
        </p:nvSpPr>
        <p:spPr>
          <a:xfrm>
            <a:off x="490250" y="1135950"/>
            <a:ext cx="8097300" cy="3623700"/>
          </a:xfrm>
          <a:prstGeom prst="rect">
            <a:avLst/>
          </a:prstGeom>
        </p:spPr>
        <p:txBody>
          <a:bodyPr anchorCtr="0" anchor="ctr" bIns="91425" lIns="91425" spcFirstLastPara="1" rIns="91425" wrap="square" tIns="91425">
            <a:normAutofit/>
          </a:bodyPr>
          <a:lstStyle/>
          <a:p>
            <a:pPr indent="0" lvl="0" marL="0" rtl="0" algn="l">
              <a:lnSpc>
                <a:spcPct val="115000"/>
              </a:lnSpc>
              <a:spcBef>
                <a:spcPts val="1200"/>
              </a:spcBef>
              <a:spcAft>
                <a:spcPts val="0"/>
              </a:spcAft>
              <a:buNone/>
            </a:pPr>
            <a:r>
              <a:rPr lang="es"/>
              <a:t>Muchas gracias por tu atención.</a:t>
            </a:r>
            <a:endParaRPr/>
          </a:p>
          <a:p>
            <a:pPr indent="0" lvl="0" marL="0" rtl="0" algn="l">
              <a:lnSpc>
                <a:spcPct val="115000"/>
              </a:lnSpc>
              <a:spcBef>
                <a:spcPts val="1200"/>
              </a:spcBef>
              <a:spcAft>
                <a:spcPts val="1200"/>
              </a:spcAft>
              <a:buNone/>
            </a:pPr>
            <a:r>
              <a:rPr lang="es"/>
              <a:t>Nos vemos pronto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9"/>
          <p:cNvSpPr txBox="1"/>
          <p:nvPr>
            <p:ph idx="2" type="title"/>
          </p:nvPr>
        </p:nvSpPr>
        <p:spPr>
          <a:xfrm>
            <a:off x="3938175" y="1159375"/>
            <a:ext cx="1091700" cy="300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Clase 19</a:t>
            </a:r>
            <a:endParaRPr/>
          </a:p>
        </p:txBody>
      </p:sp>
      <p:sp>
        <p:nvSpPr>
          <p:cNvPr id="163" name="Google Shape;163;p19"/>
          <p:cNvSpPr txBox="1"/>
          <p:nvPr>
            <p:ph type="title"/>
          </p:nvPr>
        </p:nvSpPr>
        <p:spPr>
          <a:xfrm>
            <a:off x="1275675" y="1159375"/>
            <a:ext cx="911700" cy="300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Clase 18</a:t>
            </a:r>
            <a:endParaRPr/>
          </a:p>
        </p:txBody>
      </p:sp>
      <p:sp>
        <p:nvSpPr>
          <p:cNvPr id="164" name="Google Shape;164;p19"/>
          <p:cNvSpPr txBox="1"/>
          <p:nvPr>
            <p:ph idx="3" type="title"/>
          </p:nvPr>
        </p:nvSpPr>
        <p:spPr>
          <a:xfrm>
            <a:off x="6877450" y="1159388"/>
            <a:ext cx="911700" cy="300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78571"/>
              <a:buFont typeface="Arial"/>
              <a:buNone/>
            </a:pPr>
            <a:r>
              <a:rPr lang="es"/>
              <a:t>Clase 20</a:t>
            </a:r>
            <a:endParaRPr/>
          </a:p>
        </p:txBody>
      </p:sp>
      <p:sp>
        <p:nvSpPr>
          <p:cNvPr id="165" name="Google Shape;165;p19"/>
          <p:cNvSpPr txBox="1"/>
          <p:nvPr>
            <p:ph idx="4" type="title"/>
          </p:nvPr>
        </p:nvSpPr>
        <p:spPr>
          <a:xfrm>
            <a:off x="532575" y="2150850"/>
            <a:ext cx="2397900" cy="21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DOM y Eventos</a:t>
            </a:r>
            <a:endParaRPr b="1"/>
          </a:p>
          <a:p>
            <a:pPr indent="0" lvl="0" marL="0" rtl="0" algn="l">
              <a:spcBef>
                <a:spcPts val="0"/>
              </a:spcBef>
              <a:spcAft>
                <a:spcPts val="0"/>
              </a:spcAft>
              <a:buNone/>
            </a:pPr>
            <a:r>
              <a:t/>
            </a:r>
            <a:endParaRPr b="1"/>
          </a:p>
          <a:p>
            <a:pPr indent="-292100" lvl="0" marL="457200" rtl="0" algn="l">
              <a:lnSpc>
                <a:spcPct val="115000"/>
              </a:lnSpc>
              <a:spcBef>
                <a:spcPts val="0"/>
              </a:spcBef>
              <a:spcAft>
                <a:spcPts val="0"/>
              </a:spcAft>
              <a:buSzPts val="1000"/>
              <a:buChar char="●"/>
            </a:pPr>
            <a:r>
              <a:rPr lang="es"/>
              <a:t>Manipulación del DOM.</a:t>
            </a:r>
            <a:endParaRPr/>
          </a:p>
          <a:p>
            <a:pPr indent="-292100" lvl="0" marL="457200" rtl="0" algn="l">
              <a:lnSpc>
                <a:spcPct val="115000"/>
              </a:lnSpc>
              <a:spcBef>
                <a:spcPts val="0"/>
              </a:spcBef>
              <a:spcAft>
                <a:spcPts val="0"/>
              </a:spcAft>
              <a:buSzPts val="1000"/>
              <a:buChar char="●"/>
            </a:pPr>
            <a:r>
              <a:rPr lang="es"/>
              <a:t>Definición, alcance y su importancia..</a:t>
            </a:r>
            <a:endParaRPr/>
          </a:p>
          <a:p>
            <a:pPr indent="-292100" lvl="0" marL="457200" rtl="0" algn="l">
              <a:lnSpc>
                <a:spcPct val="115000"/>
              </a:lnSpc>
              <a:spcBef>
                <a:spcPts val="0"/>
              </a:spcBef>
              <a:spcAft>
                <a:spcPts val="0"/>
              </a:spcAft>
              <a:buSzPts val="1000"/>
              <a:buChar char="●"/>
            </a:pPr>
            <a:r>
              <a:rPr lang="es"/>
              <a:t>Eventos en JS.</a:t>
            </a:r>
            <a:endParaRPr/>
          </a:p>
          <a:p>
            <a:pPr indent="-292100" lvl="0" marL="457200" rtl="0" algn="l">
              <a:lnSpc>
                <a:spcPct val="115000"/>
              </a:lnSpc>
              <a:spcBef>
                <a:spcPts val="0"/>
              </a:spcBef>
              <a:spcAft>
                <a:spcPts val="0"/>
              </a:spcAft>
              <a:buSzPts val="1000"/>
              <a:buChar char="●"/>
            </a:pPr>
            <a:r>
              <a:rPr lang="es"/>
              <a:t>Eventos. ¿Qué son, para qué sirven y cuáles son los más comunes?</a:t>
            </a:r>
            <a:endParaRPr/>
          </a:p>
          <a:p>
            <a:pPr indent="-292100" lvl="0" marL="457200" rtl="0" algn="l">
              <a:lnSpc>
                <a:spcPct val="115000"/>
              </a:lnSpc>
              <a:spcBef>
                <a:spcPts val="0"/>
              </a:spcBef>
              <a:spcAft>
                <a:spcPts val="0"/>
              </a:spcAft>
              <a:buSzPts val="1000"/>
              <a:buChar char="●"/>
            </a:pPr>
            <a:r>
              <a:rPr lang="es"/>
              <a:t>Escuchar un evento sobre el DOM.</a:t>
            </a:r>
            <a:endParaRPr b="1"/>
          </a:p>
          <a:p>
            <a:pPr indent="0" lvl="0" marL="0" rtl="0" algn="l">
              <a:lnSpc>
                <a:spcPct val="115000"/>
              </a:lnSpc>
              <a:spcBef>
                <a:spcPts val="0"/>
              </a:spcBef>
              <a:spcAft>
                <a:spcPts val="0"/>
              </a:spcAft>
              <a:buNone/>
            </a:pPr>
            <a:r>
              <a:t/>
            </a:r>
            <a:endParaRPr b="1"/>
          </a:p>
        </p:txBody>
      </p:sp>
      <p:sp>
        <p:nvSpPr>
          <p:cNvPr id="166" name="Google Shape;166;p19"/>
          <p:cNvSpPr txBox="1"/>
          <p:nvPr>
            <p:ph idx="5" type="title"/>
          </p:nvPr>
        </p:nvSpPr>
        <p:spPr>
          <a:xfrm>
            <a:off x="6130475" y="2159925"/>
            <a:ext cx="2397900" cy="21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t>DOM y Eventos</a:t>
            </a:r>
            <a:endParaRPr b="1"/>
          </a:p>
          <a:p>
            <a:pPr indent="0" lvl="0" marL="0" rtl="0" algn="l">
              <a:spcBef>
                <a:spcPts val="0"/>
              </a:spcBef>
              <a:spcAft>
                <a:spcPts val="0"/>
              </a:spcAft>
              <a:buClr>
                <a:schemeClr val="dk1"/>
              </a:buClr>
              <a:buSzPts val="1100"/>
              <a:buFont typeface="Arial"/>
              <a:buNone/>
            </a:pPr>
            <a:r>
              <a:t/>
            </a:r>
            <a:endParaRPr b="1"/>
          </a:p>
          <a:p>
            <a:pPr indent="-292100" lvl="0" marL="457200" rtl="0" algn="l">
              <a:lnSpc>
                <a:spcPct val="115000"/>
              </a:lnSpc>
              <a:spcBef>
                <a:spcPts val="0"/>
              </a:spcBef>
              <a:spcAft>
                <a:spcPts val="0"/>
              </a:spcAft>
              <a:buSzPts val="1000"/>
              <a:buChar char="●"/>
            </a:pPr>
            <a:r>
              <a:rPr lang="es"/>
              <a:t>Aplicaciones Reactivas. Reactividad en 2 sentidos.</a:t>
            </a:r>
            <a:endParaRPr/>
          </a:p>
          <a:p>
            <a:pPr indent="-292100" lvl="0" marL="457200" rtl="0" algn="l">
              <a:lnSpc>
                <a:spcPct val="115000"/>
              </a:lnSpc>
              <a:spcBef>
                <a:spcPts val="0"/>
              </a:spcBef>
              <a:spcAft>
                <a:spcPts val="0"/>
              </a:spcAft>
              <a:buSzPts val="1000"/>
              <a:buChar char="●"/>
            </a:pPr>
            <a:r>
              <a:rPr lang="es"/>
              <a:t>Propiedades computadas.</a:t>
            </a:r>
            <a:endParaRPr/>
          </a:p>
          <a:p>
            <a:pPr indent="-292100" lvl="0" marL="457200" rtl="0" algn="l">
              <a:lnSpc>
                <a:spcPct val="115000"/>
              </a:lnSpc>
              <a:spcBef>
                <a:spcPts val="0"/>
              </a:spcBef>
              <a:spcAft>
                <a:spcPts val="0"/>
              </a:spcAft>
              <a:buSzPts val="1000"/>
              <a:buChar char="●"/>
            </a:pPr>
            <a:r>
              <a:rPr lang="es"/>
              <a:t>Componentes.</a:t>
            </a:r>
            <a:endParaRPr/>
          </a:p>
          <a:p>
            <a:pPr indent="-292100" lvl="0" marL="457200" rtl="0" algn="l">
              <a:lnSpc>
                <a:spcPct val="115000"/>
              </a:lnSpc>
              <a:spcBef>
                <a:spcPts val="0"/>
              </a:spcBef>
              <a:spcAft>
                <a:spcPts val="0"/>
              </a:spcAft>
              <a:buSzPts val="1000"/>
              <a:buChar char="●"/>
            </a:pPr>
            <a:r>
              <a:rPr lang="es"/>
              <a:t>Watchers.</a:t>
            </a:r>
            <a:endParaRPr/>
          </a:p>
          <a:p>
            <a:pPr indent="-292100" lvl="0" marL="457200" rtl="0" algn="l">
              <a:lnSpc>
                <a:spcPct val="115000"/>
              </a:lnSpc>
              <a:spcBef>
                <a:spcPts val="0"/>
              </a:spcBef>
              <a:spcAft>
                <a:spcPts val="0"/>
              </a:spcAft>
              <a:buSzPts val="1000"/>
              <a:buChar char="●"/>
            </a:pPr>
            <a:r>
              <a:rPr lang="es"/>
              <a:t>Acceder a los elementos del DOM utilizando $refs</a:t>
            </a:r>
            <a:endParaRPr/>
          </a:p>
          <a:p>
            <a:pPr indent="-292100" lvl="0" marL="457200" rtl="0" algn="l">
              <a:lnSpc>
                <a:spcPct val="115000"/>
              </a:lnSpc>
              <a:spcBef>
                <a:spcPts val="0"/>
              </a:spcBef>
              <a:spcAft>
                <a:spcPts val="0"/>
              </a:spcAft>
              <a:buSzPts val="1000"/>
              <a:buChar char="●"/>
            </a:pPr>
            <a:r>
              <a:rPr lang="es"/>
              <a:t>Concepto MVC y MVVM.</a:t>
            </a:r>
            <a:endParaRPr/>
          </a:p>
        </p:txBody>
      </p:sp>
      <p:sp>
        <p:nvSpPr>
          <p:cNvPr id="167" name="Google Shape;167;p19"/>
          <p:cNvSpPr txBox="1"/>
          <p:nvPr>
            <p:ph idx="6" type="title"/>
          </p:nvPr>
        </p:nvSpPr>
        <p:spPr>
          <a:xfrm>
            <a:off x="3331525" y="2155125"/>
            <a:ext cx="2397900" cy="212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Introducción a Vue</a:t>
            </a:r>
            <a:endParaRPr b="1"/>
          </a:p>
          <a:p>
            <a:pPr indent="0" lvl="0" marL="0" rtl="0" algn="l">
              <a:spcBef>
                <a:spcPts val="0"/>
              </a:spcBef>
              <a:spcAft>
                <a:spcPts val="0"/>
              </a:spcAft>
              <a:buNone/>
            </a:pPr>
            <a:r>
              <a:t/>
            </a:r>
            <a:endParaRPr b="1"/>
          </a:p>
          <a:p>
            <a:pPr indent="-292100" lvl="0" marL="457200" rtl="0" algn="l">
              <a:lnSpc>
                <a:spcPct val="115000"/>
              </a:lnSpc>
              <a:spcBef>
                <a:spcPts val="0"/>
              </a:spcBef>
              <a:spcAft>
                <a:spcPts val="0"/>
              </a:spcAft>
              <a:buSzPts val="1000"/>
              <a:buChar char="●"/>
            </a:pPr>
            <a:r>
              <a:rPr lang="es"/>
              <a:t>Introducción a Vue.js. ¿Qué es?</a:t>
            </a:r>
            <a:endParaRPr/>
          </a:p>
          <a:p>
            <a:pPr indent="-292100" lvl="0" marL="457200" rtl="0" algn="l">
              <a:lnSpc>
                <a:spcPct val="115000"/>
              </a:lnSpc>
              <a:spcBef>
                <a:spcPts val="0"/>
              </a:spcBef>
              <a:spcAft>
                <a:spcPts val="0"/>
              </a:spcAft>
              <a:buSzPts val="1000"/>
              <a:buChar char="●"/>
            </a:pPr>
            <a:r>
              <a:rPr lang="es"/>
              <a:t>Renderizado.</a:t>
            </a:r>
            <a:endParaRPr/>
          </a:p>
          <a:p>
            <a:pPr indent="-292100" lvl="0" marL="457200" rtl="0" algn="l">
              <a:lnSpc>
                <a:spcPct val="115000"/>
              </a:lnSpc>
              <a:spcBef>
                <a:spcPts val="0"/>
              </a:spcBef>
              <a:spcAft>
                <a:spcPts val="0"/>
              </a:spcAft>
              <a:buSzPts val="1000"/>
              <a:buChar char="●"/>
            </a:pPr>
            <a:r>
              <a:rPr lang="es"/>
              <a:t>Modificación del DOM.</a:t>
            </a:r>
            <a:endParaRPr/>
          </a:p>
          <a:p>
            <a:pPr indent="-292100" lvl="0" marL="457200" rtl="0" algn="l">
              <a:lnSpc>
                <a:spcPct val="115000"/>
              </a:lnSpc>
              <a:spcBef>
                <a:spcPts val="0"/>
              </a:spcBef>
              <a:spcAft>
                <a:spcPts val="0"/>
              </a:spcAft>
              <a:buSzPts val="1000"/>
              <a:buChar char="●"/>
            </a:pPr>
            <a:r>
              <a:rPr lang="es"/>
              <a:t>Instalación. CDN.</a:t>
            </a:r>
            <a:endParaRPr/>
          </a:p>
          <a:p>
            <a:pPr indent="-292100" lvl="0" marL="457200" rtl="0" algn="l">
              <a:lnSpc>
                <a:spcPct val="115000"/>
              </a:lnSpc>
              <a:spcBef>
                <a:spcPts val="0"/>
              </a:spcBef>
              <a:spcAft>
                <a:spcPts val="0"/>
              </a:spcAft>
              <a:buSzPts val="1000"/>
              <a:buChar char="●"/>
            </a:pPr>
            <a:r>
              <a:rPr lang="es"/>
              <a:t>Directivas condicionales, estructurales y de atributo.</a:t>
            </a:r>
            <a:endParaRPr/>
          </a:p>
          <a:p>
            <a:pPr indent="-292100" lvl="0" marL="457200" rtl="0" algn="l">
              <a:lnSpc>
                <a:spcPct val="115000"/>
              </a:lnSpc>
              <a:spcBef>
                <a:spcPts val="0"/>
              </a:spcBef>
              <a:spcAft>
                <a:spcPts val="0"/>
              </a:spcAft>
              <a:buSzPts val="1000"/>
              <a:buChar char="●"/>
            </a:pPr>
            <a:r>
              <a:rPr lang="es"/>
              <a:t>Métodos y eventos.</a:t>
            </a:r>
            <a:endParaRPr/>
          </a:p>
          <a:p>
            <a:pPr indent="-292100" lvl="0" marL="457200" rtl="0" algn="l">
              <a:lnSpc>
                <a:spcPct val="115000"/>
              </a:lnSpc>
              <a:spcBef>
                <a:spcPts val="0"/>
              </a:spcBef>
              <a:spcAft>
                <a:spcPts val="0"/>
              </a:spcAft>
              <a:buSzPts val="1000"/>
              <a:buChar char="●"/>
            </a:pPr>
            <a:r>
              <a:rPr lang="es"/>
              <a:t>Conceptos claves.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ctrTitle"/>
          </p:nvPr>
        </p:nvSpPr>
        <p:spPr>
          <a:xfrm>
            <a:off x="550375" y="7600"/>
            <a:ext cx="8043300" cy="1570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¿Qué es Vue.js?</a:t>
            </a:r>
            <a:endParaRPr/>
          </a:p>
        </p:txBody>
      </p:sp>
      <p:sp>
        <p:nvSpPr>
          <p:cNvPr id="173" name="Google Shape;173;p20"/>
          <p:cNvSpPr txBox="1"/>
          <p:nvPr>
            <p:ph idx="1" type="subTitle"/>
          </p:nvPr>
        </p:nvSpPr>
        <p:spPr>
          <a:xfrm>
            <a:off x="550375" y="1614925"/>
            <a:ext cx="8043300" cy="2649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b="1" lang="es">
                <a:latin typeface="Montserrat"/>
                <a:ea typeface="Montserrat"/>
                <a:cs typeface="Montserrat"/>
                <a:sym typeface="Montserrat"/>
              </a:rPr>
              <a:t>Vue </a:t>
            </a:r>
            <a:r>
              <a:rPr lang="es"/>
              <a:t>(pronunciado /vjuː/, como view) es un </a:t>
            </a:r>
            <a:r>
              <a:rPr b="1" lang="es">
                <a:latin typeface="Montserrat"/>
                <a:ea typeface="Montserrat"/>
                <a:cs typeface="Montserrat"/>
                <a:sym typeface="Montserrat"/>
              </a:rPr>
              <a:t>framework </a:t>
            </a:r>
            <a:r>
              <a:rPr lang="es"/>
              <a:t>de Javascript progresivo de código abierto. Se utiliza para desarrollar interfaces web interactivas y está diseñado para simplificar el desarrollo web.</a:t>
            </a:r>
            <a:endParaRPr/>
          </a:p>
          <a:p>
            <a:pPr indent="0" lvl="0" marL="0" rtl="0" algn="l">
              <a:spcBef>
                <a:spcPts val="0"/>
              </a:spcBef>
              <a:spcAft>
                <a:spcPts val="0"/>
              </a:spcAft>
              <a:buNone/>
            </a:pPr>
            <a:r>
              <a:rPr lang="es"/>
              <a:t>La librería central está enfocada solo en la capa de visualización, y es fácil de utilizar e integrar con otras librerías o proyectos web existentes en desarrollos front-end.</a:t>
            </a:r>
            <a:endParaRPr/>
          </a:p>
          <a:p>
            <a:pPr indent="0" lvl="0" marL="0" rtl="0" algn="l">
              <a:spcBef>
                <a:spcPts val="0"/>
              </a:spcBef>
              <a:spcAft>
                <a:spcPts val="0"/>
              </a:spcAft>
              <a:buNone/>
            </a:pPr>
            <a:r>
              <a:rPr lang="es"/>
              <a:t>La instalación de Vue.js es muy fácil. Cualquier desarrollador puede crear interfaces web interactivas de forma sencilla. Vue fue creado por Evan You, un ex empleado de Google. La primera versión de Vue se lanzó en febrero de 2014.</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DOM Virtual</a:t>
            </a:r>
            <a:endParaRPr/>
          </a:p>
        </p:txBody>
      </p:sp>
      <p:sp>
        <p:nvSpPr>
          <p:cNvPr id="179" name="Google Shape;179;p21"/>
          <p:cNvSpPr txBox="1"/>
          <p:nvPr>
            <p:ph idx="1" type="body"/>
          </p:nvPr>
        </p:nvSpPr>
        <p:spPr>
          <a:xfrm>
            <a:off x="432025" y="1304875"/>
            <a:ext cx="82800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Vue utiliza </a:t>
            </a:r>
            <a:r>
              <a:rPr b="1" lang="es"/>
              <a:t>DOM virtual</a:t>
            </a:r>
            <a:r>
              <a:rPr lang="es"/>
              <a:t>, también utilizado por React. Esto permite que los cambios no se realicen en el DOM, sino que se cree una </a:t>
            </a:r>
            <a:r>
              <a:rPr b="1" lang="es"/>
              <a:t>réplica del DOM</a:t>
            </a:r>
            <a:r>
              <a:rPr lang="es"/>
              <a:t> que está presente en forma de estructuras de datos JavaScript. Siempre que se deban realizar cambios, se realizan en las estructuras de datos de JS y esta última se compara con la estructura de datos original. Luego, los cambios finales se actualizan al DOM real, que el usuario verá cambiar. Esto es bueno en términos de optimización, es menos costoso y los cambios se pueden realizar a un ritmo más rápido.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DOM Virtual</a:t>
            </a:r>
            <a:endParaRPr/>
          </a:p>
        </p:txBody>
      </p:sp>
      <p:sp>
        <p:nvSpPr>
          <p:cNvPr id="185" name="Google Shape;185;p22"/>
          <p:cNvSpPr txBox="1"/>
          <p:nvPr>
            <p:ph idx="1" type="body"/>
          </p:nvPr>
        </p:nvSpPr>
        <p:spPr>
          <a:xfrm>
            <a:off x="432025" y="1304875"/>
            <a:ext cx="82800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
              <a:t>Desde JavaScript haremos cambios en las estructuras de datos propias de JS, esa copia se compara con el DOM y actualiza los cambios. Esta es la gran ventaja de trabajar con Vue, ya que no se actualiza todo, sólo lo que cambia.</a:t>
            </a:r>
            <a:endParaRPr/>
          </a:p>
          <a:p>
            <a:pPr indent="0" lvl="0" marL="0" rtl="0" algn="l">
              <a:spcBef>
                <a:spcPts val="1200"/>
              </a:spcBef>
              <a:spcAft>
                <a:spcPts val="1200"/>
              </a:spcAft>
              <a:buNone/>
            </a:pPr>
            <a:r>
              <a:rPr lang="es"/>
              <a:t>El </a:t>
            </a:r>
            <a:r>
              <a:rPr b="1" lang="es"/>
              <a:t>sistema de renderizado</a:t>
            </a:r>
            <a:r>
              <a:rPr lang="es"/>
              <a:t> de Vue se basa en este </a:t>
            </a:r>
            <a:r>
              <a:rPr b="1" lang="es"/>
              <a:t>DOM virtual</a:t>
            </a:r>
            <a:r>
              <a:rPr lang="es"/>
              <a:t>. El concepto de DOM Virtual fue iniciado por React y se ha adaptado en muchos otros marcos con diferentes implementaciones, incluido </a:t>
            </a:r>
            <a:r>
              <a:rPr b="1" lang="es"/>
              <a:t>Vue</a:t>
            </a:r>
            <a:r>
              <a:rPr lang="es"/>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¿Qué es el renderizado?</a:t>
            </a:r>
            <a:endParaRPr/>
          </a:p>
        </p:txBody>
      </p:sp>
      <p:sp>
        <p:nvSpPr>
          <p:cNvPr id="191" name="Google Shape;191;p23"/>
          <p:cNvSpPr txBox="1"/>
          <p:nvPr>
            <p:ph idx="1" type="body"/>
          </p:nvPr>
        </p:nvSpPr>
        <p:spPr>
          <a:xfrm>
            <a:off x="432025" y="1304875"/>
            <a:ext cx="82800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El término </a:t>
            </a:r>
            <a:r>
              <a:rPr b="1" lang="es"/>
              <a:t>renderización </a:t>
            </a:r>
            <a:r>
              <a:rPr lang="es"/>
              <a:t>(del inglés </a:t>
            </a:r>
            <a:r>
              <a:rPr i="1" lang="es"/>
              <a:t>rendering</a:t>
            </a:r>
            <a:r>
              <a:rPr lang="es"/>
              <a:t>) es un anglicismo para representación gráfica, usado en la jerga informática para referirse al proceso de generar o</a:t>
            </a:r>
            <a:r>
              <a:rPr lang="es"/>
              <a:t> representar algo en la pantalla. L</a:t>
            </a:r>
            <a:r>
              <a:rPr lang="es"/>
              <a:t>os resultados de mostrar dicho modelo pueden llamarse </a:t>
            </a:r>
            <a:r>
              <a:rPr b="1" lang="es"/>
              <a:t>render</a:t>
            </a:r>
            <a:r>
              <a:rPr lang="es"/>
              <a:t>.</a:t>
            </a:r>
            <a:endParaRPr/>
          </a:p>
          <a:p>
            <a:pPr indent="0" lvl="0" marL="0" rtl="0" algn="l">
              <a:spcBef>
                <a:spcPts val="1200"/>
              </a:spcBef>
              <a:spcAft>
                <a:spcPts val="1200"/>
              </a:spcAft>
              <a:buNone/>
            </a:pPr>
            <a:r>
              <a:rPr lang="es"/>
              <a:t>En una web el renderizado ocurre cuando se visita </a:t>
            </a:r>
            <a:r>
              <a:rPr lang="es"/>
              <a:t>la página </a:t>
            </a:r>
            <a:r>
              <a:rPr lang="es"/>
              <a:t>y su contenido se representa en la pantalla.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DOM Virtual y Render</a:t>
            </a:r>
            <a:endParaRPr/>
          </a:p>
        </p:txBody>
      </p:sp>
      <p:sp>
        <p:nvSpPr>
          <p:cNvPr id="197" name="Google Shape;197;p24"/>
          <p:cNvSpPr txBox="1"/>
          <p:nvPr>
            <p:ph idx="1" type="body"/>
          </p:nvPr>
        </p:nvSpPr>
        <p:spPr>
          <a:xfrm>
            <a:off x="432025" y="1304875"/>
            <a:ext cx="82800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El principal beneficio del </a:t>
            </a:r>
            <a:r>
              <a:rPr b="1" lang="es"/>
              <a:t>DOM virtual</a:t>
            </a:r>
            <a:r>
              <a:rPr lang="es"/>
              <a:t> es que le brinda al desarrollador la capacidad de crear, inspeccionar y componer estructuras de interfaz de usuario que desee de manera declarativa, mientras deja la manipulación del DOM al </a:t>
            </a:r>
            <a:r>
              <a:rPr b="1" lang="es"/>
              <a:t>renderizador</a:t>
            </a:r>
            <a:r>
              <a:rPr lang="es"/>
              <a:t>.</a:t>
            </a:r>
            <a:endParaRPr/>
          </a:p>
        </p:txBody>
      </p:sp>
      <p:pic>
        <p:nvPicPr>
          <p:cNvPr id="198" name="Google Shape;198;p24"/>
          <p:cNvPicPr preferRelativeResize="0"/>
          <p:nvPr/>
        </p:nvPicPr>
        <p:blipFill>
          <a:blip r:embed="rId3">
            <a:alphaModFix/>
          </a:blip>
          <a:stretch>
            <a:fillRect/>
          </a:stretch>
        </p:blipFill>
        <p:spPr>
          <a:xfrm>
            <a:off x="2074225" y="2883000"/>
            <a:ext cx="4995550" cy="1816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