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10692000" cx="7560000"/>
  <p:notesSz cx="6858000" cy="9144000"/>
  <p:embeddedFontLst>
    <p:embeddedFont>
      <p:font typeface="DM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95">
          <p15:clr>
            <a:srgbClr val="A4A3A4"/>
          </p15:clr>
        </p15:guide>
        <p15:guide id="2" pos="4445">
          <p15:clr>
            <a:srgbClr val="A4A3A4"/>
          </p15:clr>
        </p15:guide>
        <p15:guide id="3" pos="317">
          <p15:clr>
            <a:srgbClr val="9AA0A6"/>
          </p15:clr>
        </p15:guide>
        <p15:guide id="4" orient="horz" pos="6440">
          <p15:clr>
            <a:srgbClr val="9AA0A6"/>
          </p15:clr>
        </p15:guide>
        <p15:guide id="5" pos="553">
          <p15:clr>
            <a:srgbClr val="9AA0A6"/>
          </p15:clr>
        </p15:guide>
        <p15:guide id="6" pos="4215">
          <p15:clr>
            <a:srgbClr val="9AA0A6"/>
          </p15:clr>
        </p15:guide>
        <p15:guide id="7" orient="horz" pos="824">
          <p15:clr>
            <a:srgbClr val="9AA0A6"/>
          </p15:clr>
        </p15:guide>
        <p15:guide id="8" orient="horz" pos="607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95" orient="horz"/>
        <p:guide pos="4445"/>
        <p:guide pos="317"/>
        <p:guide pos="6440" orient="horz"/>
        <p:guide pos="553"/>
        <p:guide pos="4215"/>
        <p:guide pos="824" orient="horz"/>
        <p:guide pos="607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DMSans-regular.fntdata"/><Relationship Id="rId10" Type="http://schemas.openxmlformats.org/officeDocument/2006/relationships/slide" Target="slides/slide5.xml"/><Relationship Id="rId13" Type="http://schemas.openxmlformats.org/officeDocument/2006/relationships/font" Target="fonts/DMSans-italic.fntdata"/><Relationship Id="rId12" Type="http://schemas.openxmlformats.org/officeDocument/2006/relationships/font" Target="fonts/DM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DM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" name="Google Shape;1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" name="Google Shape;2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5e0bb56278_0_4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g25e0bb5627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átula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ción del servicio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ndo blanco">
  <p:cSld name="SECTION_HEADER_1_1_1_1_1_1_1_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hyperlink" Target="https://drive.google.com/file/d/1ig433eGMzjAgItxenP0ZXvs9zsv5yAtJ/view?usp=drive_link" TargetMode="External"/><Relationship Id="rId5" Type="http://schemas.openxmlformats.org/officeDocument/2006/relationships/hyperlink" Target="https://francoraya.github.io/taskmaster/" TargetMode="External"/><Relationship Id="rId6" Type="http://schemas.openxmlformats.org/officeDocument/2006/relationships/hyperlink" Target="https://vanifederici.github.io/mono-galactico/" TargetMode="External"/><Relationship Id="rId7" Type="http://schemas.openxmlformats.org/officeDocument/2006/relationships/hyperlink" Target="https://antopr.github.io/Javascript-Coder/#" TargetMode="External"/><Relationship Id="rId8" Type="http://schemas.openxmlformats.org/officeDocument/2006/relationships/hyperlink" Target="https://mguidocaruso.github.io/AlPrestam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/>
        </p:nvSpPr>
        <p:spPr>
          <a:xfrm>
            <a:off x="502950" y="468275"/>
            <a:ext cx="655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" sz="20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CODERFLEX</a:t>
            </a:r>
            <a:endParaRPr b="0" i="0" sz="2000" u="none" cap="none" strike="noStrik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" name="Google Shape;17;p6"/>
          <p:cNvSpPr txBox="1"/>
          <p:nvPr/>
        </p:nvSpPr>
        <p:spPr>
          <a:xfrm>
            <a:off x="878500" y="4318500"/>
            <a:ext cx="58128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45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JavaScript</a:t>
            </a:r>
            <a:endParaRPr b="1" i="0" sz="4500" u="none" cap="none" strike="noStrik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s" sz="4500" u="none" cap="none" strike="noStrike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Consigna </a:t>
            </a:r>
            <a:r>
              <a:rPr b="1" lang="es" sz="450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de la Entrega N° 2</a:t>
            </a:r>
            <a:endParaRPr b="1" i="0" sz="4500" u="none" cap="none" strike="noStrike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8" name="Google Shape;1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9063" y="9731125"/>
            <a:ext cx="1961869" cy="4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7"/>
          <p:cNvGrpSpPr/>
          <p:nvPr/>
        </p:nvGrpSpPr>
        <p:grpSpPr>
          <a:xfrm>
            <a:off x="502985" y="2286471"/>
            <a:ext cx="6554056" cy="492568"/>
            <a:chOff x="536275" y="2312700"/>
            <a:chExt cx="6520800" cy="754200"/>
          </a:xfrm>
        </p:grpSpPr>
        <p:sp>
          <p:nvSpPr>
            <p:cNvPr id="24" name="Google Shape;24;p7"/>
            <p:cNvSpPr/>
            <p:nvPr/>
          </p:nvSpPr>
          <p:spPr>
            <a:xfrm>
              <a:off x="536275" y="2312700"/>
              <a:ext cx="6520800" cy="7542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7"/>
            <p:cNvSpPr/>
            <p:nvPr/>
          </p:nvSpPr>
          <p:spPr>
            <a:xfrm>
              <a:off x="536275" y="2312700"/>
              <a:ext cx="150900" cy="754200"/>
            </a:xfrm>
            <a:prstGeom prst="rect">
              <a:avLst/>
            </a:prstGeom>
            <a:solidFill>
              <a:srgbClr val="82DB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7"/>
          <p:cNvGrpSpPr/>
          <p:nvPr/>
        </p:nvGrpSpPr>
        <p:grpSpPr>
          <a:xfrm>
            <a:off x="502975" y="2867050"/>
            <a:ext cx="6554056" cy="1204763"/>
            <a:chOff x="536275" y="3199450"/>
            <a:chExt cx="6520800" cy="3252600"/>
          </a:xfrm>
        </p:grpSpPr>
        <p:sp>
          <p:nvSpPr>
            <p:cNvPr id="27" name="Google Shape;27;p7"/>
            <p:cNvSpPr/>
            <p:nvPr/>
          </p:nvSpPr>
          <p:spPr>
            <a:xfrm>
              <a:off x="536275" y="3199450"/>
              <a:ext cx="6520800" cy="32526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7"/>
            <p:cNvSpPr/>
            <p:nvPr/>
          </p:nvSpPr>
          <p:spPr>
            <a:xfrm>
              <a:off x="536275" y="3199450"/>
              <a:ext cx="150900" cy="325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7"/>
          <p:cNvSpPr txBox="1"/>
          <p:nvPr/>
        </p:nvSpPr>
        <p:spPr>
          <a:xfrm>
            <a:off x="502950" y="468275"/>
            <a:ext cx="655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Estructura del simulador</a:t>
            </a:r>
            <a:endParaRPr sz="2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" name="Google Shape;30;p7"/>
          <p:cNvSpPr txBox="1"/>
          <p:nvPr/>
        </p:nvSpPr>
        <p:spPr>
          <a:xfrm>
            <a:off x="878500" y="1219575"/>
            <a:ext cx="5812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Para finalizar el curso y poner en práctica todos los conocimientos adquiridos, te proponemos </a:t>
            </a:r>
            <a:r>
              <a:rPr b="1" i="0" lang="es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desarrollar una aplicación web JavaScript</a:t>
            </a:r>
            <a:r>
              <a:rPr b="0" i="0" lang="es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interactiva, que simula un proceso comercial o profesional. Para lograrlo continuarás con est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 segunda pre.entrega.</a:t>
            </a:r>
            <a:r>
              <a:rPr b="0" i="0" lang="es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b="0" i="0" sz="135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" name="Google Shape;31;p7"/>
          <p:cNvSpPr txBox="1"/>
          <p:nvPr/>
        </p:nvSpPr>
        <p:spPr>
          <a:xfrm>
            <a:off x="878500" y="2307475"/>
            <a:ext cx="5964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s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Objetivos generales</a:t>
            </a:r>
            <a:endParaRPr b="1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" name="Google Shape;32;p7"/>
          <p:cNvSpPr txBox="1"/>
          <p:nvPr/>
        </p:nvSpPr>
        <p:spPr>
          <a:xfrm>
            <a:off x="878425" y="3092325"/>
            <a:ext cx="58128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Mostrar tu simulador JS interactuando con HTML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Integrar las herramientas JS aprendidas hasta aquí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3" name="Google Shape;3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5625" y="9944400"/>
            <a:ext cx="1716975" cy="431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" name="Google Shape;34;p7"/>
          <p:cNvGrpSpPr/>
          <p:nvPr/>
        </p:nvGrpSpPr>
        <p:grpSpPr>
          <a:xfrm>
            <a:off x="502985" y="4313346"/>
            <a:ext cx="6554056" cy="492568"/>
            <a:chOff x="536275" y="2312700"/>
            <a:chExt cx="6520800" cy="754200"/>
          </a:xfrm>
        </p:grpSpPr>
        <p:sp>
          <p:nvSpPr>
            <p:cNvPr id="35" name="Google Shape;35;p7"/>
            <p:cNvSpPr/>
            <p:nvPr/>
          </p:nvSpPr>
          <p:spPr>
            <a:xfrm>
              <a:off x="536275" y="2312700"/>
              <a:ext cx="6520800" cy="7542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7"/>
            <p:cNvSpPr/>
            <p:nvPr/>
          </p:nvSpPr>
          <p:spPr>
            <a:xfrm>
              <a:off x="536275" y="2312700"/>
              <a:ext cx="150900" cy="754200"/>
            </a:xfrm>
            <a:prstGeom prst="rect">
              <a:avLst/>
            </a:prstGeom>
            <a:solidFill>
              <a:srgbClr val="82DB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" name="Google Shape;37;p7"/>
          <p:cNvGrpSpPr/>
          <p:nvPr/>
        </p:nvGrpSpPr>
        <p:grpSpPr>
          <a:xfrm>
            <a:off x="507425" y="4958323"/>
            <a:ext cx="6554056" cy="3532649"/>
            <a:chOff x="536275" y="3199450"/>
            <a:chExt cx="6520800" cy="3252600"/>
          </a:xfrm>
        </p:grpSpPr>
        <p:sp>
          <p:nvSpPr>
            <p:cNvPr id="38" name="Google Shape;38;p7"/>
            <p:cNvSpPr/>
            <p:nvPr/>
          </p:nvSpPr>
          <p:spPr>
            <a:xfrm>
              <a:off x="536275" y="3199450"/>
              <a:ext cx="6520800" cy="32526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7"/>
            <p:cNvSpPr/>
            <p:nvPr/>
          </p:nvSpPr>
          <p:spPr>
            <a:xfrm>
              <a:off x="536275" y="3199450"/>
              <a:ext cx="150900" cy="325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" name="Google Shape;40;p7"/>
          <p:cNvSpPr txBox="1"/>
          <p:nvPr/>
        </p:nvSpPr>
        <p:spPr>
          <a:xfrm>
            <a:off x="878500" y="4334350"/>
            <a:ext cx="5964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Objetivos específicos</a:t>
            </a:r>
            <a:endParaRPr b="1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1" name="Google Shape;41;p7"/>
          <p:cNvSpPr/>
          <p:nvPr/>
        </p:nvSpPr>
        <p:spPr>
          <a:xfrm>
            <a:off x="802300" y="5139063"/>
            <a:ext cx="492600" cy="492600"/>
          </a:xfrm>
          <a:prstGeom prst="ellipse">
            <a:avLst/>
          </a:prstGeom>
          <a:solidFill>
            <a:srgbClr val="82DB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1</a:t>
            </a:r>
            <a:endParaRPr b="1" i="0" sz="1500" u="none" cap="none" strike="noStrik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2" name="Google Shape;42;p7"/>
          <p:cNvSpPr txBox="1"/>
          <p:nvPr/>
        </p:nvSpPr>
        <p:spPr>
          <a:xfrm>
            <a:off x="1416025" y="5189855"/>
            <a:ext cx="519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Modifica su estructura anterior, integrando JS con JavaScript mediante el uso de DOM y Eventos.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3" name="Google Shape;43;p7"/>
          <p:cNvSpPr/>
          <p:nvPr/>
        </p:nvSpPr>
        <p:spPr>
          <a:xfrm>
            <a:off x="802300" y="5962488"/>
            <a:ext cx="492600" cy="492600"/>
          </a:xfrm>
          <a:prstGeom prst="ellipse">
            <a:avLst/>
          </a:prstGeom>
          <a:solidFill>
            <a:srgbClr val="82DB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s" sz="1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2</a:t>
            </a:r>
            <a:endParaRPr b="1" i="0" sz="1500" u="none" cap="none" strike="noStrik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4" name="Google Shape;44;p7"/>
          <p:cNvSpPr txBox="1"/>
          <p:nvPr/>
        </p:nvSpPr>
        <p:spPr>
          <a:xfrm>
            <a:off x="1416025" y="5919263"/>
            <a:ext cx="51990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Programa el circuito de interacción completo de la lógica de tu aplicación web, agregando las nuevas herramientas JS aprendidas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5" name="Google Shape;45;p7"/>
          <p:cNvSpPr/>
          <p:nvPr/>
        </p:nvSpPr>
        <p:spPr>
          <a:xfrm>
            <a:off x="802300" y="6724488"/>
            <a:ext cx="492600" cy="492600"/>
          </a:xfrm>
          <a:prstGeom prst="ellipse">
            <a:avLst/>
          </a:prstGeom>
          <a:solidFill>
            <a:srgbClr val="82DB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s" sz="1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3</a:t>
            </a:r>
            <a:endParaRPr b="1" i="0" sz="1500" u="none" cap="none" strike="noStrik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6" name="Google Shape;46;p7"/>
          <p:cNvSpPr txBox="1"/>
          <p:nvPr/>
        </p:nvSpPr>
        <p:spPr>
          <a:xfrm>
            <a:off x="1416025" y="6722775"/>
            <a:ext cx="5199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Guarda tus objetos o arrays de objetos en localstorage para dejar disponible los datos agregados por el usuario ejemplo(los productos en un carrito de compras)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7" name="Google Shape;47;p7"/>
          <p:cNvSpPr txBox="1"/>
          <p:nvPr/>
        </p:nvSpPr>
        <p:spPr>
          <a:xfrm>
            <a:off x="0" y="0"/>
            <a:ext cx="3000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/>
        </p:nvSpPr>
        <p:spPr>
          <a:xfrm>
            <a:off x="502950" y="468275"/>
            <a:ext cx="655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Estructura del simulador</a:t>
            </a:r>
            <a:endParaRPr sz="2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53" name="Google Shape;5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5625" y="9944400"/>
            <a:ext cx="1716975" cy="431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8"/>
          <p:cNvGrpSpPr/>
          <p:nvPr/>
        </p:nvGrpSpPr>
        <p:grpSpPr>
          <a:xfrm>
            <a:off x="502973" y="1308096"/>
            <a:ext cx="6554056" cy="492568"/>
            <a:chOff x="536275" y="2312700"/>
            <a:chExt cx="6520800" cy="754200"/>
          </a:xfrm>
        </p:grpSpPr>
        <p:sp>
          <p:nvSpPr>
            <p:cNvPr id="55" name="Google Shape;55;p8"/>
            <p:cNvSpPr/>
            <p:nvPr/>
          </p:nvSpPr>
          <p:spPr>
            <a:xfrm>
              <a:off x="536275" y="2312700"/>
              <a:ext cx="6520800" cy="7542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536275" y="2312700"/>
              <a:ext cx="150900" cy="754200"/>
            </a:xfrm>
            <a:prstGeom prst="rect">
              <a:avLst/>
            </a:prstGeom>
            <a:solidFill>
              <a:srgbClr val="82DB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" name="Google Shape;57;p8"/>
          <p:cNvGrpSpPr/>
          <p:nvPr/>
        </p:nvGrpSpPr>
        <p:grpSpPr>
          <a:xfrm>
            <a:off x="502975" y="1888679"/>
            <a:ext cx="6554056" cy="2756253"/>
            <a:chOff x="536275" y="3199450"/>
            <a:chExt cx="6520800" cy="3252600"/>
          </a:xfrm>
        </p:grpSpPr>
        <p:sp>
          <p:nvSpPr>
            <p:cNvPr id="58" name="Google Shape;58;p8"/>
            <p:cNvSpPr/>
            <p:nvPr/>
          </p:nvSpPr>
          <p:spPr>
            <a:xfrm>
              <a:off x="536275" y="3199450"/>
              <a:ext cx="6520800" cy="32526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8"/>
            <p:cNvSpPr/>
            <p:nvPr/>
          </p:nvSpPr>
          <p:spPr>
            <a:xfrm>
              <a:off x="536275" y="3199450"/>
              <a:ext cx="150900" cy="325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8"/>
          <p:cNvSpPr txBox="1"/>
          <p:nvPr/>
        </p:nvSpPr>
        <p:spPr>
          <a:xfrm>
            <a:off x="878488" y="1329100"/>
            <a:ext cx="5964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s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Requisitos</a:t>
            </a:r>
            <a:endParaRPr b="1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1" name="Google Shape;61;p8"/>
          <p:cNvSpPr txBox="1"/>
          <p:nvPr/>
        </p:nvSpPr>
        <p:spPr>
          <a:xfrm>
            <a:off x="878413" y="2113950"/>
            <a:ext cx="5812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s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Este trabajo cuenta con una única instancia:</a:t>
            </a:r>
            <a:endParaRPr b="0" i="0" sz="135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2" name="Google Shape;62;p8"/>
          <p:cNvSpPr/>
          <p:nvPr/>
        </p:nvSpPr>
        <p:spPr>
          <a:xfrm>
            <a:off x="878488" y="2819613"/>
            <a:ext cx="492600" cy="492600"/>
          </a:xfrm>
          <a:prstGeom prst="ellipse">
            <a:avLst/>
          </a:prstGeom>
          <a:solidFill>
            <a:srgbClr val="82DB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" sz="1500" u="none" cap="none" strike="noStrike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1</a:t>
            </a:r>
            <a:endParaRPr b="1" i="0" sz="1500" u="none" cap="none" strike="noStrik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3" name="Google Shape;63;p8"/>
          <p:cNvSpPr txBox="1"/>
          <p:nvPr/>
        </p:nvSpPr>
        <p:spPr>
          <a:xfrm>
            <a:off x="1492263" y="2819613"/>
            <a:ext cx="51990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s" sz="1350">
                <a:latin typeface="DM Sans"/>
                <a:ea typeface="DM Sans"/>
                <a:cs typeface="DM Sans"/>
                <a:sym typeface="DM Sans"/>
              </a:rPr>
              <a:t>Documento HTML, al menos uno.</a:t>
            </a:r>
            <a:endParaRPr b="0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4" name="Google Shape;64;p8"/>
          <p:cNvSpPr/>
          <p:nvPr/>
        </p:nvSpPr>
        <p:spPr>
          <a:xfrm>
            <a:off x="878488" y="3719238"/>
            <a:ext cx="492600" cy="492600"/>
          </a:xfrm>
          <a:prstGeom prst="ellipse">
            <a:avLst/>
          </a:prstGeom>
          <a:solidFill>
            <a:srgbClr val="82DB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s" sz="1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2</a:t>
            </a:r>
            <a:endParaRPr b="1" i="0" sz="1500" u="none" cap="none" strike="noStrike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5" name="Google Shape;65;p8"/>
          <p:cNvSpPr txBox="1"/>
          <p:nvPr/>
        </p:nvSpPr>
        <p:spPr>
          <a:xfrm>
            <a:off x="1638638" y="3819450"/>
            <a:ext cx="3000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Archivo JS referenciado en el HTML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9"/>
          <p:cNvGrpSpPr/>
          <p:nvPr/>
        </p:nvGrpSpPr>
        <p:grpSpPr>
          <a:xfrm>
            <a:off x="502975" y="1048851"/>
            <a:ext cx="6554056" cy="4727654"/>
            <a:chOff x="536275" y="3199450"/>
            <a:chExt cx="6520800" cy="3252600"/>
          </a:xfrm>
        </p:grpSpPr>
        <p:sp>
          <p:nvSpPr>
            <p:cNvPr id="71" name="Google Shape;71;p9"/>
            <p:cNvSpPr/>
            <p:nvPr/>
          </p:nvSpPr>
          <p:spPr>
            <a:xfrm>
              <a:off x="536275" y="3199450"/>
              <a:ext cx="6520800" cy="32526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9"/>
            <p:cNvSpPr/>
            <p:nvPr/>
          </p:nvSpPr>
          <p:spPr>
            <a:xfrm>
              <a:off x="536275" y="3199450"/>
              <a:ext cx="150900" cy="325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3" name="Google Shape;7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5625" y="9944400"/>
            <a:ext cx="1716975" cy="431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" name="Google Shape;74;p9"/>
          <p:cNvGrpSpPr/>
          <p:nvPr/>
        </p:nvGrpSpPr>
        <p:grpSpPr>
          <a:xfrm>
            <a:off x="502985" y="468296"/>
            <a:ext cx="6554056" cy="492568"/>
            <a:chOff x="536275" y="2312700"/>
            <a:chExt cx="6520800" cy="754200"/>
          </a:xfrm>
        </p:grpSpPr>
        <p:sp>
          <p:nvSpPr>
            <p:cNvPr id="75" name="Google Shape;75;p9"/>
            <p:cNvSpPr/>
            <p:nvPr/>
          </p:nvSpPr>
          <p:spPr>
            <a:xfrm>
              <a:off x="536275" y="2312700"/>
              <a:ext cx="6520800" cy="7542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536275" y="2312700"/>
              <a:ext cx="150900" cy="754200"/>
            </a:xfrm>
            <a:prstGeom prst="rect">
              <a:avLst/>
            </a:prstGeom>
            <a:solidFill>
              <a:srgbClr val="82DB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9"/>
          <p:cNvSpPr txBox="1"/>
          <p:nvPr/>
        </p:nvSpPr>
        <p:spPr>
          <a:xfrm>
            <a:off x="878500" y="489275"/>
            <a:ext cx="5964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DM Sans"/>
              <a:buAutoNum type="arabicPeriod"/>
            </a:pP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Estructura del simulador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8" name="Google Shape;78;p9"/>
          <p:cNvSpPr txBox="1"/>
          <p:nvPr/>
        </p:nvSpPr>
        <p:spPr>
          <a:xfrm>
            <a:off x="878425" y="2444625"/>
            <a:ext cx="5812800" cy="36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Para esta pre.entrega de tu proyecto se sugiere: 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○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 esta etapa debes integrar JavaScript con HTML y/o con CSS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○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Termina de diseñar la estética visual necesaria en tu webapp con CSS y/o un framework CSS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○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Los algoritmos de JS deben ser invocados desde HTML, e interactuar con el contenido web, creando HTML, leyendo y procesando datos ingresados desde formularios, inputs, etcétera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○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Elimina toda interacción con la Consola JS, convirtiendo esta interacción en el DOM del HTML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9" name="Google Shape;79;p9"/>
          <p:cNvSpPr/>
          <p:nvPr/>
        </p:nvSpPr>
        <p:spPr>
          <a:xfrm>
            <a:off x="878425" y="1308100"/>
            <a:ext cx="5812800" cy="920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Archivo en formato .ZIP con la carpeta y los archivos del proyecto. Debe contener el nombre “Entregable2+Apellido”</a:t>
            </a:r>
            <a:endParaRPr b="1"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Guarda los archivos JS, CSS y JSON en subcarpetas</a:t>
            </a:r>
            <a:endParaRPr b="1"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/>
        </p:nvSpPr>
        <p:spPr>
          <a:xfrm>
            <a:off x="502950" y="468275"/>
            <a:ext cx="655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" sz="2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Simulador interactivo en JavaScript</a:t>
            </a:r>
            <a:endParaRPr b="0" i="0" sz="20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85" name="Google Shape;8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5625" y="9944400"/>
            <a:ext cx="1716975" cy="431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10"/>
          <p:cNvGrpSpPr/>
          <p:nvPr/>
        </p:nvGrpSpPr>
        <p:grpSpPr>
          <a:xfrm>
            <a:off x="502975" y="5046941"/>
            <a:ext cx="6554056" cy="1272417"/>
            <a:chOff x="536275" y="3199450"/>
            <a:chExt cx="6520800" cy="3252600"/>
          </a:xfrm>
        </p:grpSpPr>
        <p:sp>
          <p:nvSpPr>
            <p:cNvPr id="87" name="Google Shape;87;p10"/>
            <p:cNvSpPr/>
            <p:nvPr/>
          </p:nvSpPr>
          <p:spPr>
            <a:xfrm>
              <a:off x="536275" y="3199450"/>
              <a:ext cx="6520800" cy="32526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0"/>
            <p:cNvSpPr/>
            <p:nvPr/>
          </p:nvSpPr>
          <p:spPr>
            <a:xfrm>
              <a:off x="536275" y="3199450"/>
              <a:ext cx="150900" cy="325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10"/>
          <p:cNvGrpSpPr/>
          <p:nvPr/>
        </p:nvGrpSpPr>
        <p:grpSpPr>
          <a:xfrm>
            <a:off x="502985" y="4466321"/>
            <a:ext cx="6554056" cy="492568"/>
            <a:chOff x="536275" y="2312700"/>
            <a:chExt cx="6520800" cy="754200"/>
          </a:xfrm>
        </p:grpSpPr>
        <p:sp>
          <p:nvSpPr>
            <p:cNvPr id="90" name="Google Shape;90;p10"/>
            <p:cNvSpPr/>
            <p:nvPr/>
          </p:nvSpPr>
          <p:spPr>
            <a:xfrm>
              <a:off x="536275" y="2312700"/>
              <a:ext cx="6520800" cy="7542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0"/>
            <p:cNvSpPr/>
            <p:nvPr/>
          </p:nvSpPr>
          <p:spPr>
            <a:xfrm>
              <a:off x="536275" y="2312700"/>
              <a:ext cx="150900" cy="754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" name="Google Shape;92;p10"/>
          <p:cNvGrpSpPr/>
          <p:nvPr/>
        </p:nvGrpSpPr>
        <p:grpSpPr>
          <a:xfrm>
            <a:off x="502975" y="1888240"/>
            <a:ext cx="6554056" cy="2054342"/>
            <a:chOff x="536275" y="3199450"/>
            <a:chExt cx="6520800" cy="3252600"/>
          </a:xfrm>
        </p:grpSpPr>
        <p:sp>
          <p:nvSpPr>
            <p:cNvPr id="93" name="Google Shape;93;p10"/>
            <p:cNvSpPr/>
            <p:nvPr/>
          </p:nvSpPr>
          <p:spPr>
            <a:xfrm>
              <a:off x="536275" y="3199450"/>
              <a:ext cx="6520800" cy="32526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0"/>
            <p:cNvSpPr/>
            <p:nvPr/>
          </p:nvSpPr>
          <p:spPr>
            <a:xfrm>
              <a:off x="536275" y="3199450"/>
              <a:ext cx="150900" cy="325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10"/>
          <p:cNvSpPr txBox="1"/>
          <p:nvPr/>
        </p:nvSpPr>
        <p:spPr>
          <a:xfrm>
            <a:off x="878500" y="4487325"/>
            <a:ext cx="5964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s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Criterios de evaluación</a:t>
            </a:r>
            <a:endParaRPr b="1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6" name="Google Shape;96;p10"/>
          <p:cNvSpPr txBox="1"/>
          <p:nvPr/>
        </p:nvSpPr>
        <p:spPr>
          <a:xfrm>
            <a:off x="878425" y="5364375"/>
            <a:ext cx="5812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s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Para la evaluación de tu Proyecto Final, tendremos en cuenta los siguientes </a:t>
            </a:r>
            <a:r>
              <a:rPr b="0" i="0" lang="es" sz="1350" u="sng" cap="none" strike="noStrike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4"/>
              </a:rPr>
              <a:t>criterios de evaluación.</a:t>
            </a:r>
            <a:endParaRPr b="0" i="0" sz="135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97" name="Google Shape;97;p10"/>
          <p:cNvGrpSpPr/>
          <p:nvPr/>
        </p:nvGrpSpPr>
        <p:grpSpPr>
          <a:xfrm>
            <a:off x="502985" y="1307646"/>
            <a:ext cx="6554056" cy="492568"/>
            <a:chOff x="536275" y="2312700"/>
            <a:chExt cx="6520800" cy="754200"/>
          </a:xfrm>
        </p:grpSpPr>
        <p:sp>
          <p:nvSpPr>
            <p:cNvPr id="98" name="Google Shape;98;p10"/>
            <p:cNvSpPr/>
            <p:nvPr/>
          </p:nvSpPr>
          <p:spPr>
            <a:xfrm>
              <a:off x="536275" y="2312700"/>
              <a:ext cx="6520800" cy="7542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0"/>
            <p:cNvSpPr/>
            <p:nvPr/>
          </p:nvSpPr>
          <p:spPr>
            <a:xfrm>
              <a:off x="536275" y="2312700"/>
              <a:ext cx="150900" cy="754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" name="Google Shape;100;p10"/>
          <p:cNvSpPr txBox="1"/>
          <p:nvPr/>
        </p:nvSpPr>
        <p:spPr>
          <a:xfrm>
            <a:off x="878500" y="1328650"/>
            <a:ext cx="5964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s" sz="1350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Ejemplos</a:t>
            </a:r>
            <a:endParaRPr b="1" i="0" sz="135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1" name="Google Shape;101;p10"/>
          <p:cNvSpPr txBox="1"/>
          <p:nvPr/>
        </p:nvSpPr>
        <p:spPr>
          <a:xfrm>
            <a:off x="878425" y="2205700"/>
            <a:ext cx="58128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s" sz="135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Para guiarte, te compartimos algunos ejemplos de trabajos finales:</a:t>
            </a:r>
            <a:endParaRPr b="0" i="0" sz="135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350"/>
              <a:buFont typeface="DM Sans"/>
              <a:buChar char="●"/>
            </a:pPr>
            <a:r>
              <a:rPr b="0" i="0" lang="es" sz="1350" u="sng" cap="none" strike="noStrike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5"/>
              </a:rPr>
              <a:t>Task Master (cotizar trabajos o proyectos)</a:t>
            </a:r>
            <a:endParaRPr b="0" i="0" sz="135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350"/>
              <a:buFont typeface="DM Sans"/>
              <a:buChar char="●"/>
            </a:pPr>
            <a:r>
              <a:rPr b="0" i="0" lang="es" sz="1350" u="sng" cap="none" strike="noStrike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6"/>
              </a:rPr>
              <a:t>Tienda de bebidas</a:t>
            </a:r>
            <a:endParaRPr b="0" i="0" sz="135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●"/>
            </a:pPr>
            <a:r>
              <a:rPr b="0" i="0" lang="es" sz="1350" u="sng" cap="none" strike="noStrike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7"/>
              </a:rPr>
              <a:t>Booking vacacional</a:t>
            </a:r>
            <a:endParaRPr b="0" i="0" sz="135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350"/>
              <a:buFont typeface="DM Sans"/>
              <a:buChar char="●"/>
            </a:pPr>
            <a:r>
              <a:rPr b="0" i="0" lang="es" sz="1350" u="sng" cap="none" strike="noStrike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8"/>
              </a:rPr>
              <a:t>Simulador de préstamo personal</a:t>
            </a:r>
            <a:endParaRPr b="0" i="0" sz="135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3AEFB"/>
      </a:accent1>
      <a:accent2>
        <a:srgbClr val="212121"/>
      </a:accent2>
      <a:accent3>
        <a:srgbClr val="78909C"/>
      </a:accent3>
      <a:accent4>
        <a:srgbClr val="EA90FF"/>
      </a:accent4>
      <a:accent5>
        <a:srgbClr val="83AEFB"/>
      </a:accent5>
      <a:accent6>
        <a:srgbClr val="EAFF6A"/>
      </a:accent6>
      <a:hlink>
        <a:srgbClr val="83AEF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