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8" r:id="rId4"/>
    <p:sldId id="267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83A"/>
    <a:srgbClr val="73B6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 snapToGrid="0" snapToObjects="1"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1A4B-703D-47D7-98BB-2D9817BB22E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F959B-732D-4A24-8184-7E918512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jpe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8244"/>
            <a:ext cx="7772400" cy="10443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115639"/>
                </a:solidFill>
              </a:rPr>
              <a:t>Lab </a:t>
            </a:r>
            <a:r>
              <a:rPr lang="en-US" dirty="0" smtClean="0">
                <a:solidFill>
                  <a:srgbClr val="115639"/>
                </a:solidFill>
              </a:rPr>
              <a:t>6:  RC </a:t>
            </a:r>
            <a:r>
              <a:rPr lang="en-US" dirty="0" smtClean="0">
                <a:solidFill>
                  <a:srgbClr val="115639"/>
                </a:solidFill>
              </a:rPr>
              <a:t>Circuits</a:t>
            </a:r>
            <a:endParaRPr lang="en-US" dirty="0">
              <a:solidFill>
                <a:srgbClr val="11563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3233"/>
            <a:ext cx="6400800" cy="10761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3B632"/>
                </a:solidFill>
              </a:rPr>
              <a:t>PHY2049L</a:t>
            </a:r>
          </a:p>
          <a:p>
            <a:r>
              <a:rPr lang="en-US" dirty="0" smtClean="0">
                <a:solidFill>
                  <a:srgbClr val="73B632"/>
                </a:solidFill>
              </a:rPr>
              <a:t>Section: 016</a:t>
            </a:r>
            <a:endParaRPr lang="en-US" dirty="0">
              <a:solidFill>
                <a:srgbClr val="73B6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8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</a:t>
            </a:r>
            <a:r>
              <a:rPr lang="en-US" dirty="0" smtClean="0"/>
              <a:t>will </a:t>
            </a:r>
            <a:r>
              <a:rPr lang="en-US" dirty="0" smtClean="0"/>
              <a:t>learn to use an oscilloscope to measure time varying signals.</a:t>
            </a:r>
            <a:endParaRPr lang="en-US" dirty="0" smtClean="0"/>
          </a:p>
          <a:p>
            <a:r>
              <a:rPr lang="en-US" dirty="0" smtClean="0"/>
              <a:t>Students will </a:t>
            </a:r>
            <a:r>
              <a:rPr lang="en-US" dirty="0" smtClean="0"/>
              <a:t>construct an RC circuit and measure the time constant of the circuit.  </a:t>
            </a:r>
          </a:p>
          <a:p>
            <a:r>
              <a:rPr lang="en-US" dirty="0" smtClean="0"/>
              <a:t>Students will gain an understanding of the meaning of the time constant the factors that will affect it. 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Current/Voltage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Alternating current</a:t>
            </a:r>
          </a:p>
          <a:p>
            <a:pPr lvl="1"/>
            <a:r>
              <a:rPr lang="en-US" dirty="0" smtClean="0"/>
              <a:t>Used everywhere.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an electric </a:t>
            </a:r>
            <a:r>
              <a:rPr lang="en-US" b="1" dirty="0" smtClean="0"/>
              <a:t>current</a:t>
            </a:r>
            <a:r>
              <a:rPr lang="en-US" dirty="0" smtClean="0"/>
              <a:t> in which the flow of electric charge periodically reverses direction, whereas in direct </a:t>
            </a:r>
            <a:r>
              <a:rPr lang="en-US" b="1" dirty="0" smtClean="0"/>
              <a:t>current</a:t>
            </a:r>
            <a:r>
              <a:rPr lang="en-US" dirty="0" smtClean="0"/>
              <a:t> (DC, also dc), the flow of electric charge is only in one direction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Why is this more useful?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33114" cy="352145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RC circuit is the most simple time varying circuit to construct.  When using a DC source, we can use </a:t>
            </a:r>
            <a:r>
              <a:rPr lang="en-US" dirty="0" err="1" smtClean="0"/>
              <a:t>Kirchoff’s</a:t>
            </a:r>
            <a:r>
              <a:rPr lang="en-US" dirty="0" smtClean="0"/>
              <a:t> loop rule to find the </a:t>
            </a:r>
            <a:r>
              <a:rPr lang="en-US" dirty="0" err="1" smtClean="0"/>
              <a:t>volatge</a:t>
            </a:r>
            <a:r>
              <a:rPr lang="en-US" dirty="0" smtClean="0"/>
              <a:t> across the capacitor.  </a:t>
            </a:r>
            <a:endParaRPr lang="en-US" dirty="0"/>
          </a:p>
        </p:txBody>
      </p:sp>
      <p:pic>
        <p:nvPicPr>
          <p:cNvPr id="4" name="Picture 3" descr="26_22_FigureB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09175" y="998807"/>
            <a:ext cx="3621928" cy="2752724"/>
          </a:xfrm>
          <a:prstGeom prst="rect">
            <a:avLst/>
          </a:prstGeom>
          <a:noFill/>
        </p:spPr>
      </p:pic>
      <p:pic>
        <p:nvPicPr>
          <p:cNvPr id="10" name="Picture 9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17448" y="4117286"/>
            <a:ext cx="1382095" cy="214857"/>
          </a:xfrm>
          <a:prstGeom prst="rect">
            <a:avLst/>
          </a:prstGeom>
        </p:spPr>
      </p:pic>
      <p:pic>
        <p:nvPicPr>
          <p:cNvPr id="8" name="Picture 7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45583" y="4446361"/>
            <a:ext cx="1257143" cy="280381"/>
          </a:xfrm>
          <a:prstGeom prst="rect">
            <a:avLst/>
          </a:prstGeom>
        </p:spPr>
      </p:pic>
      <p:pic>
        <p:nvPicPr>
          <p:cNvPr id="9" name="Picture 8" descr="IguanaTex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987787" y="4740810"/>
            <a:ext cx="1217524" cy="324572"/>
          </a:xfrm>
          <a:prstGeom prst="rect">
            <a:avLst/>
          </a:prstGeom>
        </p:spPr>
      </p:pic>
      <p:pic>
        <p:nvPicPr>
          <p:cNvPr id="11" name="Picture 10" descr="IguanaTex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840822" y="5134704"/>
            <a:ext cx="3289905" cy="356572"/>
          </a:xfrm>
          <a:prstGeom prst="rect">
            <a:avLst/>
          </a:prstGeom>
        </p:spPr>
      </p:pic>
      <p:pic>
        <p:nvPicPr>
          <p:cNvPr id="12" name="Picture 11" descr="IguanaTex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870454" y="5561616"/>
            <a:ext cx="1334857" cy="301714"/>
          </a:xfrm>
          <a:prstGeom prst="rect">
            <a:avLst/>
          </a:prstGeom>
        </p:spPr>
      </p:pic>
      <p:pic>
        <p:nvPicPr>
          <p:cNvPr id="25" name="Picture 24" descr="IguanaTex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819108" y="5919601"/>
            <a:ext cx="1152000" cy="313905"/>
          </a:xfrm>
          <a:prstGeom prst="rect">
            <a:avLst/>
          </a:prstGeom>
        </p:spPr>
      </p:pic>
      <p:pic>
        <p:nvPicPr>
          <p:cNvPr id="26" name="Picture 25" descr="IguanaTex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662399" y="6415604"/>
            <a:ext cx="1772191" cy="3139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491827" y="6359332"/>
            <a:ext cx="2091851" cy="386124"/>
          </a:xfrm>
          <a:prstGeom prst="rect">
            <a:avLst/>
          </a:prstGeom>
          <a:noFill/>
          <a:ln w="38100">
            <a:solidFill>
              <a:srgbClr val="0F58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72662" y="4187626"/>
            <a:ext cx="452486" cy="329075"/>
          </a:xfrm>
          <a:prstGeom prst="straightConnector1">
            <a:avLst/>
          </a:prstGeom>
          <a:ln>
            <a:solidFill>
              <a:srgbClr val="0F583A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IguanaTex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965828" y="3836905"/>
            <a:ext cx="830476" cy="28038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94680" y="3765599"/>
            <a:ext cx="1178645" cy="386124"/>
          </a:xfrm>
          <a:prstGeom prst="rect">
            <a:avLst/>
          </a:prstGeom>
          <a:noFill/>
          <a:ln w="38100">
            <a:solidFill>
              <a:srgbClr val="0F58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99543" y="5004402"/>
            <a:ext cx="525605" cy="130302"/>
          </a:xfrm>
          <a:prstGeom prst="straightConnector1">
            <a:avLst/>
          </a:prstGeom>
          <a:ln>
            <a:solidFill>
              <a:srgbClr val="0F583A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67351" y="4962198"/>
            <a:ext cx="1178645" cy="486874"/>
          </a:xfrm>
          <a:prstGeom prst="rect">
            <a:avLst/>
          </a:prstGeom>
          <a:noFill/>
          <a:ln w="38100">
            <a:solidFill>
              <a:srgbClr val="0F58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IguanaTex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41066" y="5046606"/>
            <a:ext cx="655238" cy="323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88" y="1600201"/>
            <a:ext cx="3345307" cy="38017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time constant tells you how long it takes for the voltage/current to be reduced to approximately 36.8% (1/e) of its original value for a discharging capacitor.  </a:t>
            </a:r>
          </a:p>
          <a:p>
            <a:r>
              <a:rPr lang="en-US" dirty="0" smtClean="0"/>
              <a:t>This occurs when:  </a:t>
            </a:r>
            <a:endParaRPr lang="en-US" dirty="0"/>
          </a:p>
        </p:txBody>
      </p:sp>
      <p:pic>
        <p:nvPicPr>
          <p:cNvPr id="9" name="Picture 8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99117" y="1836571"/>
            <a:ext cx="3321773" cy="588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7508" y="1667756"/>
            <a:ext cx="3674467" cy="906626"/>
          </a:xfrm>
          <a:prstGeom prst="rect">
            <a:avLst/>
          </a:prstGeom>
          <a:noFill/>
          <a:ln w="38100">
            <a:solidFill>
              <a:srgbClr val="0F58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88658" y="5401995"/>
            <a:ext cx="1284572" cy="184381"/>
          </a:xfrm>
          <a:prstGeom prst="rect">
            <a:avLst/>
          </a:prstGeom>
        </p:spPr>
      </p:pic>
      <p:pic>
        <p:nvPicPr>
          <p:cNvPr id="7" name="Picture 6" descr="IguanaTex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53628" y="3151164"/>
            <a:ext cx="2893103" cy="1231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Oscilloscope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24217"/>
            <a:ext cx="4979963" cy="513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41493" y="1611649"/>
            <a:ext cx="3577424" cy="46496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is what you will observe on your oscilloscope.  The black line indicates the capacitor is fully charged.  The voltage across the capacitor is decreasing over time.  </a:t>
            </a:r>
          </a:p>
          <a:p>
            <a:r>
              <a:rPr lang="en-US" dirty="0" smtClean="0"/>
              <a:t>The time it takes for the voltage measured across the capacitor to reach 0.368*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initial</a:t>
            </a:r>
            <a:r>
              <a:rPr lang="en-US" dirty="0" smtClean="0"/>
              <a:t> is the time constant τ.</a:t>
            </a:r>
          </a:p>
          <a:p>
            <a:r>
              <a:rPr lang="en-US" dirty="0" smtClean="0"/>
              <a:t>Count the number of divisions between t = 0 and t = τ, to measure the time constant.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44394" y="3334043"/>
            <a:ext cx="1688123" cy="1195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62177" y="4459462"/>
            <a:ext cx="1547445" cy="6225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91837" y="4557933"/>
            <a:ext cx="19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0.368*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initial</a:t>
            </a:r>
            <a:endParaRPr lang="en-US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7200" y="4710333"/>
            <a:ext cx="996003" cy="1322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7118" y="5582518"/>
            <a:ext cx="952371" cy="622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1360" y="5680989"/>
            <a:ext cx="120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t = 0</a:t>
            </a:r>
            <a:endParaRPr lang="en-US" sz="24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72530" y="3390315"/>
            <a:ext cx="0" cy="287102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772530" y="5433719"/>
            <a:ext cx="842631" cy="59897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15161" y="5831378"/>
            <a:ext cx="952371" cy="622551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09403" y="5929849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t = </a:t>
            </a:r>
            <a:r>
              <a:rPr lang="en-US" sz="2400" dirty="0" smtClean="0"/>
              <a:t>τ</a:t>
            </a:r>
            <a:endParaRPr lang="en-US" sz="2400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680.165"/>
  <p:tag name="OUTPUTDPI" val="1200"/>
  <p:tag name="LATEXADDIN" val="\documentclass{article}&#10;\usepackage{amsmath}&#10;\pagestyle{empty}&#10;\begin{document}&#10;&#10;&#10;$V_R + V_C = 0$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4807"/>
  <p:tag name="ORIGINALWIDTH" val="872.1411"/>
  <p:tag name="OUTPUTDPI" val="1200"/>
  <p:tag name="LATEXADDIN" val="\documentclass{article}&#10;\usepackage{amsmath}&#10;\pagestyle{empty}&#10;\begin{document}&#10;&#10;&#10;&#10;$V_C(t) = V_0e^{(\frac{-t}{RC})}$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632.171"/>
  <p:tag name="OUTPUTDPI" val="1200"/>
  <p:tag name="LATEXADDIN" val="\documentclass{article}&#10;\usepackage{amsmath}&#10;\pagestyle{empty}&#10;\begin{document}&#10;&#10;&#10;$t = RC = \tau$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6.6929"/>
  <p:tag name="ORIGINALWIDTH" val="1073.116"/>
  <p:tag name="OUTPUTDPI" val="1200"/>
  <p:tag name="LATEXADDIN" val="\documentclass{article}&#10;\usepackage{amsmath}&#10;\pagestyle{empty}&#10;\begin{document}&#10;&#10;$V_C(t) = V_0e^{(\frac{-RC}{RC})}$&#10;&#10;$V_C(t) = V_0e^{(-1)}$&#10;&#10;$V_C(t) = (0.368)*V_0$&#10;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9828"/>
  <p:tag name="ORIGINALWIDTH" val="618.6727"/>
  <p:tag name="OUTPUTDPI" val="1200"/>
  <p:tag name="LATEXADDIN" val="\documentclass{article}&#10;\usepackage{amsmath}&#10;\pagestyle{empty}&#10;\begin{document}&#10;&#10;$iR + \frac{q}{C} = 0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.7301"/>
  <p:tag name="ORIGINALWIDTH" val="599.1751"/>
  <p:tag name="OUTPUTDPI" val="1200"/>
  <p:tag name="LATEXADDIN" val="\documentclass{article}&#10;\usepackage{amsmath}&#10;\pagestyle{empty}&#10;\begin{document}&#10;&#10;&#10;$\frac{dq}{dt} + \frac{q}{C} = 0$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5.4781"/>
  <p:tag name="ORIGINALWIDTH" val="1619.048"/>
  <p:tag name="OUTPUTDPI" val="1200"/>
  <p:tag name="LATEXADDIN" val="\documentclass{article}&#10;\usepackage{amsmath}&#10;\pagestyle{empty}&#10;\begin{document}&#10;&#10;Rearranging gives:  $\frac{dq}{q} = -\frac{dt}{RC}$&#10;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4814"/>
  <p:tag name="ORIGINALWIDTH" val="656.918"/>
  <p:tag name="OUTPUTDPI" val="1200"/>
  <p:tag name="LATEXADDIN" val="\documentclass{article}&#10;\usepackage{amsmath}&#10;\pagestyle{empty}&#10;\begin{document}&#10;&#10;$\ln{q(t)} = \frac{-t}{RC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4807"/>
  <p:tag name="ORIGINALWIDTH" val="566.9291"/>
  <p:tag name="OUTPUTDPI" val="1200"/>
  <p:tag name="LATEXADDIN" val="\documentclass{article}&#10;\usepackage{amsmath}&#10;\pagestyle{empty}&#10;\begin{document}&#10;&#10;&#10;$q(t) = e^{\frac{-t}{RC}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4807"/>
  <p:tag name="ORIGINALWIDTH" val="872.1411"/>
  <p:tag name="OUTPUTDPI" val="1200"/>
  <p:tag name="LATEXADDIN" val="\documentclass{article}&#10;\usepackage{amsmath}&#10;\pagestyle{empty}&#10;\begin{document}&#10;&#10;&#10;&#10;$V_C(t) = V_0e^{(\frac{-t}{RC})}$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9828"/>
  <p:tag name="ORIGINALWIDTH" val="408.699"/>
  <p:tag name="OUTPUTDPI" val="1200"/>
  <p:tag name="LATEXADDIN" val="\documentclass{article}&#10;\usepackage{amsmath}&#10;\pagestyle{empty}&#10;\begin{document}&#10;&#10;$V_C = \frac{q}{C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.9802"/>
  <p:tag name="ORIGINALWIDTH" val="322.4597"/>
  <p:tag name="OUTPUTDPI" val="1200"/>
  <p:tag name="LATEXADDIN" val="\documentclass{article}&#10;\usepackage{amsmath}&#10;\pagestyle{empty}&#10;\begin{document}&#10;&#10;&#10;$ i = \frac{dq}{dt}$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260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6:  RC Circuits</vt:lpstr>
      <vt:lpstr>Learning Outcomes</vt:lpstr>
      <vt:lpstr>AC Current/Voltage</vt:lpstr>
      <vt:lpstr>RC Circuit</vt:lpstr>
      <vt:lpstr>Time Constant</vt:lpstr>
      <vt:lpstr>On Oscilloscope</vt:lpstr>
    </vt:vector>
  </TitlesOfParts>
  <Company>University of South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Darrick Hay</cp:lastModifiedBy>
  <cp:revision>133</cp:revision>
  <dcterms:created xsi:type="dcterms:W3CDTF">2012-01-11T16:22:55Z</dcterms:created>
  <dcterms:modified xsi:type="dcterms:W3CDTF">2016-03-02T16:44:40Z</dcterms:modified>
</cp:coreProperties>
</file>