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8" r:id="rId4"/>
    <p:sldId id="267" r:id="rId5"/>
    <p:sldId id="269" r:id="rId6"/>
    <p:sldId id="271" r:id="rId7"/>
    <p:sldId id="270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83A"/>
    <a:srgbClr val="73B6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 snapToGrid="0" snapToObjects="1"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1A4B-703D-47D7-98BB-2D9817BB22EF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F959B-732D-4A24-8184-7E918512F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AA0E9-7096-E241-B54C-D062C3CCEB95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8244"/>
            <a:ext cx="7772400" cy="10443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115639"/>
                </a:solidFill>
              </a:rPr>
              <a:t>Lab </a:t>
            </a:r>
            <a:r>
              <a:rPr lang="en-US" dirty="0" smtClean="0">
                <a:solidFill>
                  <a:srgbClr val="115639"/>
                </a:solidFill>
              </a:rPr>
              <a:t>5:  Simple Circuits</a:t>
            </a:r>
            <a:endParaRPr lang="en-US" dirty="0">
              <a:solidFill>
                <a:srgbClr val="11563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3233"/>
            <a:ext cx="6400800" cy="107618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3B632"/>
                </a:solidFill>
              </a:rPr>
              <a:t>PHY2049L</a:t>
            </a:r>
          </a:p>
          <a:p>
            <a:r>
              <a:rPr lang="en-US" dirty="0" smtClean="0">
                <a:solidFill>
                  <a:srgbClr val="73B632"/>
                </a:solidFill>
              </a:rPr>
              <a:t>Section: 016</a:t>
            </a:r>
            <a:endParaRPr lang="en-US" dirty="0">
              <a:solidFill>
                <a:srgbClr val="73B6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8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1" dirty="0" smtClean="0"/>
          </a:p>
          <a:p>
            <a:r>
              <a:rPr lang="en-US" dirty="0" smtClean="0"/>
              <a:t>Students </a:t>
            </a:r>
            <a:r>
              <a:rPr lang="en-US" dirty="0" smtClean="0"/>
              <a:t>will apply their basic knowledge in test equipment.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 smtClean="0"/>
              <a:t>will be able to differentiate between a series resistor circuit and a parallel resistor circuit. </a:t>
            </a:r>
          </a:p>
          <a:p>
            <a:r>
              <a:rPr lang="en-US" dirty="0" smtClean="0"/>
              <a:t>Students </a:t>
            </a:r>
            <a:r>
              <a:rPr lang="en-US" dirty="0" smtClean="0"/>
              <a:t>will become familiar with the measurement process of both circuits. </a:t>
            </a:r>
          </a:p>
          <a:p>
            <a:r>
              <a:rPr lang="en-US" dirty="0" smtClean="0"/>
              <a:t>Students </a:t>
            </a:r>
            <a:r>
              <a:rPr lang="en-US" dirty="0" smtClean="0"/>
              <a:t>will be able to analyze both circuits using Ohm’s Law.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Circuit Elements</a:t>
            </a:r>
            <a:endParaRPr lang="en-US" dirty="0"/>
          </a:p>
        </p:txBody>
      </p:sp>
      <p:pic>
        <p:nvPicPr>
          <p:cNvPr id="4" name="Picture 3" descr="25_04_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30182"/>
            <a:ext cx="5252528" cy="3084024"/>
          </a:xfrm>
          <a:prstGeom prst="rect">
            <a:avLst/>
          </a:prstGeom>
          <a:noFill/>
        </p:spPr>
      </p:pic>
      <p:pic>
        <p:nvPicPr>
          <p:cNvPr id="5" name="Picture 3" descr="25_18_Figur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8781" y="3352288"/>
            <a:ext cx="2566495" cy="24394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Resistors are “linear” circuit devices.  This means that they obey Ohm’s Law.  (Are there circuit elements that aren’t linear?)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9345" y="3749500"/>
            <a:ext cx="2125714" cy="449524"/>
          </a:xfrm>
          <a:prstGeom prst="rect">
            <a:avLst/>
          </a:prstGeom>
        </p:spPr>
      </p:pic>
      <p:pic>
        <p:nvPicPr>
          <p:cNvPr id="5" name="Picture 3" descr="25_16_Figu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4547" y="4423786"/>
            <a:ext cx="3764354" cy="212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Connected in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6468" cy="2915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Only a single path for the current to flow, therefore every resistor connected in series will have the same current!</a:t>
            </a:r>
          </a:p>
          <a:p>
            <a:pPr lvl="1"/>
            <a:r>
              <a:rPr lang="en-US" dirty="0" smtClean="0"/>
              <a:t>This will be equal to the current “through” the battery.  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Kirchoff</a:t>
            </a:r>
            <a:r>
              <a:rPr lang="en-US" b="1" dirty="0" smtClean="0"/>
              <a:t> Loop Rule </a:t>
            </a:r>
            <a:r>
              <a:rPr lang="en-US" dirty="0" smtClean="0"/>
              <a:t>to find the total resistance.  </a:t>
            </a:r>
            <a:endParaRPr lang="en-US" dirty="0"/>
          </a:p>
        </p:txBody>
      </p:sp>
      <p:pic>
        <p:nvPicPr>
          <p:cNvPr id="7" name="Picture 3" descr="26_01_Figur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554" y="4515729"/>
            <a:ext cx="4255684" cy="1997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Resistors Connected In Series</a:t>
            </a:r>
            <a:endParaRPr lang="en-US" dirty="0"/>
          </a:p>
        </p:txBody>
      </p:sp>
      <p:pic>
        <p:nvPicPr>
          <p:cNvPr id="4" name="Picture 3" descr="26_06_Figure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1774" y="1234759"/>
            <a:ext cx="2765676" cy="2408774"/>
          </a:xfrm>
          <a:prstGeom prst="rect">
            <a:avLst/>
          </a:prstGeom>
          <a:noFill/>
        </p:spPr>
      </p:pic>
      <p:pic>
        <p:nvPicPr>
          <p:cNvPr id="6" name="Picture 5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47760" y="1639982"/>
            <a:ext cx="3945144" cy="1444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817789"/>
            <a:ext cx="844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 The theoretical voltage drop across each resistor is given by:  </a:t>
            </a:r>
            <a:endParaRPr lang="en-US" sz="2400" dirty="0"/>
          </a:p>
        </p:txBody>
      </p:sp>
      <p:pic>
        <p:nvPicPr>
          <p:cNvPr id="12" name="Picture 11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7200" y="4563386"/>
            <a:ext cx="2537504" cy="1169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 Connected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4297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resistors are now connected at a junction point (the current has two possible paths to travel).  </a:t>
            </a:r>
          </a:p>
          <a:p>
            <a:r>
              <a:rPr lang="en-US" dirty="0" smtClean="0"/>
              <a:t>Each end of the two resistors are directly connected to one end of the battery.  The resistors have the same voltage. </a:t>
            </a:r>
          </a:p>
          <a:p>
            <a:r>
              <a:rPr lang="en-US" dirty="0" smtClean="0"/>
              <a:t>Use Junction Rule to find total resistance:   </a:t>
            </a:r>
            <a:endParaRPr lang="en-US" dirty="0"/>
          </a:p>
        </p:txBody>
      </p:sp>
      <p:pic>
        <p:nvPicPr>
          <p:cNvPr id="4" name="Picture 3" descr="26_01_Figur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790" y="3847414"/>
            <a:ext cx="3538490" cy="2792025"/>
          </a:xfrm>
          <a:prstGeom prst="rect">
            <a:avLst/>
          </a:prstGeom>
          <a:noFill/>
        </p:spPr>
      </p:pic>
      <p:pic>
        <p:nvPicPr>
          <p:cNvPr id="6" name="Picture 5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26280" y="3748937"/>
            <a:ext cx="4296616" cy="626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two simple circuits with breadboards:</a:t>
            </a:r>
          </a:p>
          <a:p>
            <a:pPr lvl="1"/>
            <a:r>
              <a:rPr lang="en-US" dirty="0" smtClean="0"/>
              <a:t>Circuit with two resistors in series.</a:t>
            </a:r>
          </a:p>
          <a:p>
            <a:pPr lvl="1"/>
            <a:r>
              <a:rPr lang="en-US" dirty="0" smtClean="0"/>
              <a:t>Circuit with two resistors in parallel.  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multimeters</a:t>
            </a:r>
            <a:r>
              <a:rPr lang="en-US" dirty="0" smtClean="0"/>
              <a:t> to take an accurate measurement</a:t>
            </a:r>
          </a:p>
          <a:p>
            <a:r>
              <a:rPr lang="en-US" dirty="0" smtClean="0"/>
              <a:t>DO NOT EXCEED 5V on your power supply!  Make sure to measure this voltage (the power supply is a liar!)</a:t>
            </a:r>
          </a:p>
          <a:p>
            <a:r>
              <a:rPr lang="en-US" dirty="0" smtClean="0"/>
              <a:t>Where will you measure the current for the Parallel resistor?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48898"/>
  <p:tag name="ORIGINALWIDTH" val="418.4477"/>
  <p:tag name="OUTPUTDPI" val="1200"/>
  <p:tag name="LATEXADDIN" val="\documentclass{article}&#10;\usepackage{amsmath}&#10;\pagestyle{empty}&#10;\begin{document}&#10;&#10;&#10;$V = IR$&#10;&#10;\end{document}"/>
  <p:tag name="IGUANATEXSIZE" val="5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0.9112"/>
  <p:tag name="ORIGINALWIDTH" val="1941.507"/>
  <p:tag name="OUTPUTDPI" val="1200"/>
  <p:tag name="LATEXADDIN" val="\documentclass{article}&#10;\usepackage{amsmath}&#10;\pagestyle{empty}&#10;\begin{document}&#10;&#10;$\sum{V} = 0$\\&#10;$V_{source} - V_{R1} - V_{R2} = 0$\\&#10;$I_{Source}R_{tot} - I_{Source}R_1 - I_{Source}R_2$\\&#10;$R_{tot} - R_1 - R_2 = 0$\\&#10;$R_{tot} = R_1 + R_2$&#10;&#10;&#10;\end{document}"/>
  <p:tag name="IGUANATEXSIZE" val="20"/>
  <p:tag name="IGUANATEXCURSOR" val="21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9681"/>
  <p:tag name="ORIGINALWIDTH" val="553.4308"/>
  <p:tag name="OUTPUTDPI" val="1200"/>
  <p:tag name="LATEXADDIN" val="\documentclass{article}&#10;\usepackage{amsmath}&#10;\pagestyle{empty}&#10;\begin{document}&#10;&#10;$V_1 = I_SR_1$&#10;&#10;&#10;$V_2 = I_SR_2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3.4796"/>
  <p:tag name="ORIGINALWIDTH" val="1121.86"/>
  <p:tag name="OUTPUTDPI" val="1200"/>
  <p:tag name="LATEXADDIN" val="\documentclass{article}&#10;\usepackage{amsmath}&#10;\pagestyle{empty}&#10;\begin{document}&#10;&#10;$\frac{1}{R_{tot}} = \frac{1}{R_{1}} + \frac{1}{R_{2}} + \dots$&#10;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275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5:  Simple Circuits</vt:lpstr>
      <vt:lpstr>Learning Outcomes</vt:lpstr>
      <vt:lpstr>Drawing Circuit Elements</vt:lpstr>
      <vt:lpstr>Resistors</vt:lpstr>
      <vt:lpstr>Resistors Connected in Series</vt:lpstr>
      <vt:lpstr>Resistors Connected In Series</vt:lpstr>
      <vt:lpstr>Resistors Connected In Parallel</vt:lpstr>
      <vt:lpstr>Simple Circuit</vt:lpstr>
    </vt:vector>
  </TitlesOfParts>
  <Company>University of South Florida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Darrick Hay</cp:lastModifiedBy>
  <cp:revision>113</cp:revision>
  <dcterms:created xsi:type="dcterms:W3CDTF">2012-01-11T16:22:55Z</dcterms:created>
  <dcterms:modified xsi:type="dcterms:W3CDTF">2016-02-24T14:31:19Z</dcterms:modified>
</cp:coreProperties>
</file>