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6" r:id="rId3"/>
    <p:sldId id="267" r:id="rId4"/>
    <p:sldId id="268" r:id="rId5"/>
    <p:sldId id="269" r:id="rId6"/>
    <p:sldId id="27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583A"/>
    <a:srgbClr val="73B63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8" autoAdjust="0"/>
  </p:normalViewPr>
  <p:slideViewPr>
    <p:cSldViewPr snapToGrid="0" snapToObjects="1">
      <p:cViewPr varScale="1">
        <p:scale>
          <a:sx n="68" d="100"/>
          <a:sy n="68" d="100"/>
        </p:scale>
        <p:origin x="-143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FF1A4B-703D-47D7-98BB-2D9817BB22EF}" type="datetimeFigureOut">
              <a:rPr lang="en-US" smtClean="0"/>
              <a:pPr/>
              <a:t>3/9/2016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F959B-732D-4A24-8184-7E918512FB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7AA0E9-7096-E241-B54C-D062C3CCEB95}" type="datetimeFigureOut">
              <a:rPr lang="en-US" smtClean="0"/>
              <a:pPr/>
              <a:t>3/9/2016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760F7F0-C605-A048-B318-547C4C7684A2}" type="slidenum">
              <a:rPr lang="en-US" smtClean="0"/>
              <a:pPr/>
              <a:t>‹#›</a:t>
            </a:fld>
            <a:endParaRPr lang="en-US"/>
          </a:p>
        </p:txBody>
      </p:sp>
    </p:spTree>
    <p:extLst>
      <p:ext uri="{BB962C8B-B14F-4D97-AF65-F5344CB8AC3E}">
        <p14:creationId xmlns="" xmlns:p14="http://schemas.microsoft.com/office/powerpoint/2010/main" val="396749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7AA0E9-7096-E241-B54C-D062C3CCEB95}" type="datetimeFigureOut">
              <a:rPr lang="en-US" smtClean="0"/>
              <a:pPr/>
              <a:t>3/9/2016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760F7F0-C605-A048-B318-547C4C7684A2}" type="slidenum">
              <a:rPr lang="en-US" smtClean="0"/>
              <a:pPr/>
              <a:t>‹#›</a:t>
            </a:fld>
            <a:endParaRPr lang="en-US"/>
          </a:p>
        </p:txBody>
      </p:sp>
    </p:spTree>
    <p:extLst>
      <p:ext uri="{BB962C8B-B14F-4D97-AF65-F5344CB8AC3E}">
        <p14:creationId xmlns="" xmlns:p14="http://schemas.microsoft.com/office/powerpoint/2010/main" val="185398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7AA0E9-7096-E241-B54C-D062C3CCEB95}" type="datetimeFigureOut">
              <a:rPr lang="en-US" smtClean="0"/>
              <a:pPr/>
              <a:t>3/9/2016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760F7F0-C605-A048-B318-547C4C7684A2}" type="slidenum">
              <a:rPr lang="en-US" smtClean="0"/>
              <a:pPr/>
              <a:t>‹#›</a:t>
            </a:fld>
            <a:endParaRPr lang="en-US"/>
          </a:p>
        </p:txBody>
      </p:sp>
    </p:spTree>
    <p:extLst>
      <p:ext uri="{BB962C8B-B14F-4D97-AF65-F5344CB8AC3E}">
        <p14:creationId xmlns="" xmlns:p14="http://schemas.microsoft.com/office/powerpoint/2010/main" val="236532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7AA0E9-7096-E241-B54C-D062C3CCEB95}" type="datetimeFigureOut">
              <a:rPr lang="en-US" smtClean="0"/>
              <a:pPr/>
              <a:t>3/9/2016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760F7F0-C605-A048-B318-547C4C7684A2}" type="slidenum">
              <a:rPr lang="en-US" smtClean="0"/>
              <a:pPr/>
              <a:t>‹#›</a:t>
            </a:fld>
            <a:endParaRPr lang="en-US"/>
          </a:p>
        </p:txBody>
      </p:sp>
    </p:spTree>
    <p:extLst>
      <p:ext uri="{BB962C8B-B14F-4D97-AF65-F5344CB8AC3E}">
        <p14:creationId xmlns="" xmlns:p14="http://schemas.microsoft.com/office/powerpoint/2010/main" val="304896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7AA0E9-7096-E241-B54C-D062C3CCEB95}" type="datetimeFigureOut">
              <a:rPr lang="en-US" smtClean="0"/>
              <a:pPr/>
              <a:t>3/9/2016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760F7F0-C605-A048-B318-547C4C7684A2}" type="slidenum">
              <a:rPr lang="en-US" smtClean="0"/>
              <a:pPr/>
              <a:t>‹#›</a:t>
            </a:fld>
            <a:endParaRPr lang="en-US"/>
          </a:p>
        </p:txBody>
      </p:sp>
    </p:spTree>
    <p:extLst>
      <p:ext uri="{BB962C8B-B14F-4D97-AF65-F5344CB8AC3E}">
        <p14:creationId xmlns="" xmlns:p14="http://schemas.microsoft.com/office/powerpoint/2010/main" val="43888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B7AA0E9-7096-E241-B54C-D062C3CCEB95}" type="datetimeFigureOut">
              <a:rPr lang="en-US" smtClean="0"/>
              <a:pPr/>
              <a:t>3/9/2016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760F7F0-C605-A048-B318-547C4C7684A2}" type="slidenum">
              <a:rPr lang="en-US" smtClean="0"/>
              <a:pPr/>
              <a:t>‹#›</a:t>
            </a:fld>
            <a:endParaRPr lang="en-US"/>
          </a:p>
        </p:txBody>
      </p:sp>
    </p:spTree>
    <p:extLst>
      <p:ext uri="{BB962C8B-B14F-4D97-AF65-F5344CB8AC3E}">
        <p14:creationId xmlns="" xmlns:p14="http://schemas.microsoft.com/office/powerpoint/2010/main" val="376555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B7AA0E9-7096-E241-B54C-D062C3CCEB95}" type="datetimeFigureOut">
              <a:rPr lang="en-US" smtClean="0"/>
              <a:pPr/>
              <a:t>3/9/2016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7760F7F0-C605-A048-B318-547C4C7684A2}" type="slidenum">
              <a:rPr lang="en-US" smtClean="0"/>
              <a:pPr/>
              <a:t>‹#›</a:t>
            </a:fld>
            <a:endParaRPr lang="en-US"/>
          </a:p>
        </p:txBody>
      </p:sp>
    </p:spTree>
    <p:extLst>
      <p:ext uri="{BB962C8B-B14F-4D97-AF65-F5344CB8AC3E}">
        <p14:creationId xmlns="" xmlns:p14="http://schemas.microsoft.com/office/powerpoint/2010/main" val="239304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B7AA0E9-7096-E241-B54C-D062C3CCEB95}" type="datetimeFigureOut">
              <a:rPr lang="en-US" smtClean="0"/>
              <a:pPr/>
              <a:t>3/9/2016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760F7F0-C605-A048-B318-547C4C7684A2}" type="slidenum">
              <a:rPr lang="en-US" smtClean="0"/>
              <a:pPr/>
              <a:t>‹#›</a:t>
            </a:fld>
            <a:endParaRPr lang="en-US"/>
          </a:p>
        </p:txBody>
      </p:sp>
    </p:spTree>
    <p:extLst>
      <p:ext uri="{BB962C8B-B14F-4D97-AF65-F5344CB8AC3E}">
        <p14:creationId xmlns="" xmlns:p14="http://schemas.microsoft.com/office/powerpoint/2010/main" val="287471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B7AA0E9-7096-E241-B54C-D062C3CCEB95}" type="datetimeFigureOut">
              <a:rPr lang="en-US" smtClean="0"/>
              <a:pPr/>
              <a:t>3/9/2016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760F7F0-C605-A048-B318-547C4C7684A2}" type="slidenum">
              <a:rPr lang="en-US" smtClean="0"/>
              <a:pPr/>
              <a:t>‹#›</a:t>
            </a:fld>
            <a:endParaRPr lang="en-US"/>
          </a:p>
        </p:txBody>
      </p:sp>
    </p:spTree>
    <p:extLst>
      <p:ext uri="{BB962C8B-B14F-4D97-AF65-F5344CB8AC3E}">
        <p14:creationId xmlns="" xmlns:p14="http://schemas.microsoft.com/office/powerpoint/2010/main" val="76154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B7AA0E9-7096-E241-B54C-D062C3CCEB95}" type="datetimeFigureOut">
              <a:rPr lang="en-US" smtClean="0"/>
              <a:pPr/>
              <a:t>3/9/2016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760F7F0-C605-A048-B318-547C4C7684A2}" type="slidenum">
              <a:rPr lang="en-US" smtClean="0"/>
              <a:pPr/>
              <a:t>‹#›</a:t>
            </a:fld>
            <a:endParaRPr lang="en-US"/>
          </a:p>
        </p:txBody>
      </p:sp>
    </p:spTree>
    <p:extLst>
      <p:ext uri="{BB962C8B-B14F-4D97-AF65-F5344CB8AC3E}">
        <p14:creationId xmlns="" xmlns:p14="http://schemas.microsoft.com/office/powerpoint/2010/main" val="3668934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B7AA0E9-7096-E241-B54C-D062C3CCEB95}" type="datetimeFigureOut">
              <a:rPr lang="en-US" smtClean="0"/>
              <a:pPr/>
              <a:t>3/9/2016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760F7F0-C605-A048-B318-547C4C7684A2}" type="slidenum">
              <a:rPr lang="en-US" smtClean="0"/>
              <a:pPr/>
              <a:t>‹#›</a:t>
            </a:fld>
            <a:endParaRPr lang="en-US"/>
          </a:p>
        </p:txBody>
      </p:sp>
    </p:spTree>
    <p:extLst>
      <p:ext uri="{BB962C8B-B14F-4D97-AF65-F5344CB8AC3E}">
        <p14:creationId xmlns="" xmlns:p14="http://schemas.microsoft.com/office/powerpoint/2010/main" val="425864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70591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000" b="1" kern="1200">
          <a:solidFill>
            <a:srgbClr val="0F583A"/>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xml"/><Relationship Id="rId7" Type="http://schemas.openxmlformats.org/officeDocument/2006/relationships/image" Target="../media/image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7.jpeg"/><Relationship Id="rId5" Type="http://schemas.openxmlformats.org/officeDocument/2006/relationships/slideLayout" Target="../slideLayouts/slideLayout2.xml"/><Relationship Id="rId10" Type="http://schemas.openxmlformats.org/officeDocument/2006/relationships/image" Target="../media/image11.png"/><Relationship Id="rId4" Type="http://schemas.openxmlformats.org/officeDocument/2006/relationships/tags" Target="../tags/tag6.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9.xml"/><Relationship Id="rId7" Type="http://schemas.openxmlformats.org/officeDocument/2006/relationships/image" Target="../media/image1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2.jpeg"/><Relationship Id="rId5" Type="http://schemas.openxmlformats.org/officeDocument/2006/relationships/slideLayout" Target="../slideLayouts/slideLayout2.xml"/><Relationship Id="rId10" Type="http://schemas.openxmlformats.org/officeDocument/2006/relationships/image" Target="../media/image16.png"/><Relationship Id="rId4" Type="http://schemas.openxmlformats.org/officeDocument/2006/relationships/tags" Target="../tags/tag10.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8244"/>
            <a:ext cx="7772400" cy="1044325"/>
          </a:xfrm>
        </p:spPr>
        <p:txBody>
          <a:bodyPr>
            <a:normAutofit/>
          </a:bodyPr>
          <a:lstStyle/>
          <a:p>
            <a:pPr algn="ctr"/>
            <a:r>
              <a:rPr lang="en-US" dirty="0" smtClean="0">
                <a:solidFill>
                  <a:srgbClr val="115639"/>
                </a:solidFill>
              </a:rPr>
              <a:t>Lab </a:t>
            </a:r>
            <a:r>
              <a:rPr lang="en-US" dirty="0" smtClean="0">
                <a:solidFill>
                  <a:srgbClr val="115639"/>
                </a:solidFill>
              </a:rPr>
              <a:t>7:  Electric Motor</a:t>
            </a:r>
            <a:endParaRPr lang="en-US" dirty="0">
              <a:solidFill>
                <a:srgbClr val="115639"/>
              </a:solidFill>
            </a:endParaRPr>
          </a:p>
        </p:txBody>
      </p:sp>
      <p:sp>
        <p:nvSpPr>
          <p:cNvPr id="3" name="Subtitle 2"/>
          <p:cNvSpPr>
            <a:spLocks noGrp="1"/>
          </p:cNvSpPr>
          <p:nvPr>
            <p:ph type="subTitle" idx="1"/>
          </p:nvPr>
        </p:nvSpPr>
        <p:spPr>
          <a:xfrm>
            <a:off x="1371600" y="2023233"/>
            <a:ext cx="6400800" cy="1076187"/>
          </a:xfrm>
        </p:spPr>
        <p:txBody>
          <a:bodyPr>
            <a:normAutofit lnSpcReduction="10000"/>
          </a:bodyPr>
          <a:lstStyle/>
          <a:p>
            <a:r>
              <a:rPr lang="en-US" dirty="0" smtClean="0">
                <a:solidFill>
                  <a:srgbClr val="73B632"/>
                </a:solidFill>
              </a:rPr>
              <a:t>PHY2049L</a:t>
            </a:r>
          </a:p>
          <a:p>
            <a:r>
              <a:rPr lang="en-US" dirty="0" smtClean="0">
                <a:solidFill>
                  <a:srgbClr val="73B632"/>
                </a:solidFill>
              </a:rPr>
              <a:t>Section: 016</a:t>
            </a:r>
            <a:endParaRPr lang="en-US" dirty="0">
              <a:solidFill>
                <a:srgbClr val="73B632"/>
              </a:solidFill>
            </a:endParaRPr>
          </a:p>
        </p:txBody>
      </p:sp>
    </p:spTree>
    <p:extLst>
      <p:ext uri="{BB962C8B-B14F-4D97-AF65-F5344CB8AC3E}">
        <p14:creationId xmlns="" xmlns:p14="http://schemas.microsoft.com/office/powerpoint/2010/main" val="1577834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p:txBody>
          <a:bodyPr>
            <a:normAutofit/>
          </a:bodyPr>
          <a:lstStyle/>
          <a:p>
            <a:r>
              <a:rPr lang="en-US" dirty="0" smtClean="0"/>
              <a:t>Students will </a:t>
            </a:r>
            <a:r>
              <a:rPr lang="en-US" dirty="0" smtClean="0"/>
              <a:t>how a current carrying coil behaves in the presence of a magnetic field.</a:t>
            </a:r>
            <a:endParaRPr lang="en-US" dirty="0" smtClean="0"/>
          </a:p>
          <a:p>
            <a:r>
              <a:rPr lang="en-US" dirty="0" smtClean="0"/>
              <a:t>Students will </a:t>
            </a:r>
            <a:r>
              <a:rPr lang="en-US" dirty="0" smtClean="0"/>
              <a:t>gain experience in applying physical principals to develop a motor.  </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Carrying Wire</a:t>
            </a:r>
            <a:endParaRPr lang="en-US" dirty="0"/>
          </a:p>
        </p:txBody>
      </p:sp>
      <p:sp>
        <p:nvSpPr>
          <p:cNvPr id="3" name="Content Placeholder 2"/>
          <p:cNvSpPr>
            <a:spLocks noGrp="1"/>
          </p:cNvSpPr>
          <p:nvPr>
            <p:ph idx="1"/>
          </p:nvPr>
        </p:nvSpPr>
        <p:spPr>
          <a:xfrm>
            <a:off x="457200" y="1600200"/>
            <a:ext cx="3636498" cy="3267221"/>
          </a:xfrm>
        </p:spPr>
        <p:txBody>
          <a:bodyPr>
            <a:normAutofit fontScale="92500" lnSpcReduction="10000"/>
          </a:bodyPr>
          <a:lstStyle/>
          <a:p>
            <a:r>
              <a:rPr lang="en-US" dirty="0" smtClean="0"/>
              <a:t>A current carrying wire induces a magnetic field. </a:t>
            </a:r>
          </a:p>
          <a:p>
            <a:r>
              <a:rPr lang="en-US" dirty="0" smtClean="0"/>
              <a:t>We use the right hand rule to find the direction of the magnetic field.   </a:t>
            </a:r>
            <a:endParaRPr lang="en-US" dirty="0"/>
          </a:p>
        </p:txBody>
      </p:sp>
      <p:pic>
        <p:nvPicPr>
          <p:cNvPr id="4" name="Picture 3" descr="27_13_FigureB"/>
          <p:cNvPicPr>
            <a:picLocks noChangeAspect="1" noChangeArrowheads="1"/>
          </p:cNvPicPr>
          <p:nvPr/>
        </p:nvPicPr>
        <p:blipFill>
          <a:blip r:embed="rId3"/>
          <a:srcRect/>
          <a:stretch>
            <a:fillRect/>
          </a:stretch>
        </p:blipFill>
        <p:spPr bwMode="auto">
          <a:xfrm>
            <a:off x="4388664" y="1600200"/>
            <a:ext cx="4502118" cy="3598452"/>
          </a:xfrm>
          <a:prstGeom prst="rect">
            <a:avLst/>
          </a:prstGeom>
          <a:noFill/>
        </p:spPr>
      </p:pic>
      <p:pic>
        <p:nvPicPr>
          <p:cNvPr id="8" name="Picture 7" descr="IguanaTex_tmp.png"/>
          <p:cNvPicPr>
            <a:picLocks noChangeAspect="1"/>
          </p:cNvPicPr>
          <p:nvPr>
            <p:custDataLst>
              <p:tags r:id="rId1"/>
            </p:custDataLst>
          </p:nvPr>
        </p:nvPicPr>
        <p:blipFill>
          <a:blip r:embed="rId4"/>
          <a:stretch>
            <a:fillRect/>
          </a:stretch>
        </p:blipFill>
        <p:spPr>
          <a:xfrm>
            <a:off x="717452" y="5565859"/>
            <a:ext cx="3953021" cy="88131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Carrying Wire in a Magnetic Field</a:t>
            </a:r>
            <a:endParaRPr lang="en-US" dirty="0"/>
          </a:p>
        </p:txBody>
      </p:sp>
      <p:sp>
        <p:nvSpPr>
          <p:cNvPr id="3" name="Content Placeholder 2"/>
          <p:cNvSpPr>
            <a:spLocks noGrp="1"/>
          </p:cNvSpPr>
          <p:nvPr>
            <p:ph idx="1"/>
          </p:nvPr>
        </p:nvSpPr>
        <p:spPr>
          <a:xfrm>
            <a:off x="457200" y="1600200"/>
            <a:ext cx="3945988" cy="3379763"/>
          </a:xfrm>
        </p:spPr>
        <p:txBody>
          <a:bodyPr>
            <a:normAutofit fontScale="85000" lnSpcReduction="10000"/>
          </a:bodyPr>
          <a:lstStyle/>
          <a:p>
            <a:r>
              <a:rPr lang="en-US" dirty="0" smtClean="0"/>
              <a:t>A current carrying wire placed in a magnetic field experiences a force due to the magnetic field. </a:t>
            </a:r>
          </a:p>
          <a:p>
            <a:r>
              <a:rPr lang="en-US" dirty="0" smtClean="0"/>
              <a:t>The direction is also given by a right-hand rule.   </a:t>
            </a:r>
            <a:endParaRPr lang="en-US" dirty="0"/>
          </a:p>
        </p:txBody>
      </p:sp>
      <p:pic>
        <p:nvPicPr>
          <p:cNvPr id="4" name="Picture 3" descr="27_26_Figure"/>
          <p:cNvPicPr>
            <a:picLocks noChangeAspect="1" noChangeArrowheads="1"/>
          </p:cNvPicPr>
          <p:nvPr/>
        </p:nvPicPr>
        <p:blipFill>
          <a:blip r:embed="rId3"/>
          <a:srcRect/>
          <a:stretch>
            <a:fillRect/>
          </a:stretch>
        </p:blipFill>
        <p:spPr bwMode="auto">
          <a:xfrm>
            <a:off x="4804684" y="1417638"/>
            <a:ext cx="3882116" cy="4269228"/>
          </a:xfrm>
          <a:prstGeom prst="rect">
            <a:avLst/>
          </a:prstGeom>
          <a:noFill/>
        </p:spPr>
      </p:pic>
      <p:pic>
        <p:nvPicPr>
          <p:cNvPr id="5" name="Picture 4" descr="IguanaTex_tmp.png"/>
          <p:cNvPicPr>
            <a:picLocks noChangeAspect="1"/>
          </p:cNvPicPr>
          <p:nvPr>
            <p:custDataLst>
              <p:tags r:id="rId1"/>
            </p:custDataLst>
          </p:nvPr>
        </p:nvPicPr>
        <p:blipFill>
          <a:blip r:embed="rId4"/>
          <a:stretch>
            <a:fillRect/>
          </a:stretch>
        </p:blipFill>
        <p:spPr>
          <a:xfrm>
            <a:off x="697131" y="5247250"/>
            <a:ext cx="3425907" cy="6910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Carrying Loop in a Magnetic Field</a:t>
            </a:r>
            <a:endParaRPr lang="en-US" dirty="0"/>
          </a:p>
        </p:txBody>
      </p:sp>
      <p:sp>
        <p:nvSpPr>
          <p:cNvPr id="3" name="Content Placeholder 2"/>
          <p:cNvSpPr>
            <a:spLocks noGrp="1"/>
          </p:cNvSpPr>
          <p:nvPr>
            <p:ph idx="1"/>
          </p:nvPr>
        </p:nvSpPr>
        <p:spPr>
          <a:xfrm>
            <a:off x="457200" y="1600201"/>
            <a:ext cx="2722098" cy="2507566"/>
          </a:xfrm>
        </p:spPr>
        <p:txBody>
          <a:bodyPr>
            <a:normAutofit fontScale="62500" lnSpcReduction="20000"/>
          </a:bodyPr>
          <a:lstStyle/>
          <a:p>
            <a:r>
              <a:rPr lang="en-US" dirty="0" smtClean="0"/>
              <a:t>We can analyze the force experienced by a current carrying loop in a magnetic field.  </a:t>
            </a:r>
          </a:p>
          <a:p>
            <a:r>
              <a:rPr lang="en-US" dirty="0" smtClean="0"/>
              <a:t>Notice that the net force is zero, but the net torque is not zero.  </a:t>
            </a:r>
          </a:p>
          <a:p>
            <a:endParaRPr lang="en-US" dirty="0"/>
          </a:p>
        </p:txBody>
      </p:sp>
      <p:pic>
        <p:nvPicPr>
          <p:cNvPr id="4" name="Picture 3" descr="27_31_FigureA"/>
          <p:cNvPicPr>
            <a:picLocks noChangeAspect="1" noChangeArrowheads="1"/>
          </p:cNvPicPr>
          <p:nvPr/>
        </p:nvPicPr>
        <p:blipFill>
          <a:blip r:embed="rId6"/>
          <a:srcRect/>
          <a:stretch>
            <a:fillRect/>
          </a:stretch>
        </p:blipFill>
        <p:spPr bwMode="auto">
          <a:xfrm>
            <a:off x="3629465" y="1417638"/>
            <a:ext cx="4652377" cy="4532901"/>
          </a:xfrm>
          <a:prstGeom prst="rect">
            <a:avLst/>
          </a:prstGeom>
          <a:noFill/>
        </p:spPr>
      </p:pic>
      <p:pic>
        <p:nvPicPr>
          <p:cNvPr id="5" name="Picture 4" descr="IguanaTex_tmp.png"/>
          <p:cNvPicPr>
            <a:picLocks noChangeAspect="1"/>
          </p:cNvPicPr>
          <p:nvPr>
            <p:custDataLst>
              <p:tags r:id="rId1"/>
            </p:custDataLst>
          </p:nvPr>
        </p:nvPicPr>
        <p:blipFill>
          <a:blip r:embed="rId7"/>
          <a:stretch>
            <a:fillRect/>
          </a:stretch>
        </p:blipFill>
        <p:spPr>
          <a:xfrm>
            <a:off x="950353" y="4571636"/>
            <a:ext cx="1398953" cy="316707"/>
          </a:xfrm>
          <a:prstGeom prst="rect">
            <a:avLst/>
          </a:prstGeom>
        </p:spPr>
      </p:pic>
      <p:pic>
        <p:nvPicPr>
          <p:cNvPr id="8" name="Picture 7" descr="IguanaTex_tmp.png"/>
          <p:cNvPicPr>
            <a:picLocks noChangeAspect="1"/>
          </p:cNvPicPr>
          <p:nvPr>
            <p:custDataLst>
              <p:tags r:id="rId2"/>
            </p:custDataLst>
          </p:nvPr>
        </p:nvPicPr>
        <p:blipFill>
          <a:blip r:embed="rId8"/>
          <a:stretch>
            <a:fillRect/>
          </a:stretch>
        </p:blipFill>
        <p:spPr>
          <a:xfrm>
            <a:off x="583211" y="5071221"/>
            <a:ext cx="1766095" cy="252952"/>
          </a:xfrm>
          <a:prstGeom prst="rect">
            <a:avLst/>
          </a:prstGeom>
        </p:spPr>
      </p:pic>
      <p:pic>
        <p:nvPicPr>
          <p:cNvPr id="9" name="Picture 8" descr="IguanaTex_tmp.png"/>
          <p:cNvPicPr>
            <a:picLocks noChangeAspect="1"/>
          </p:cNvPicPr>
          <p:nvPr>
            <p:custDataLst>
              <p:tags r:id="rId3"/>
            </p:custDataLst>
          </p:nvPr>
        </p:nvPicPr>
        <p:blipFill>
          <a:blip r:embed="rId9"/>
          <a:stretch>
            <a:fillRect/>
          </a:stretch>
        </p:blipFill>
        <p:spPr>
          <a:xfrm>
            <a:off x="635020" y="5514806"/>
            <a:ext cx="1714286" cy="252952"/>
          </a:xfrm>
          <a:prstGeom prst="rect">
            <a:avLst/>
          </a:prstGeom>
        </p:spPr>
      </p:pic>
      <p:pic>
        <p:nvPicPr>
          <p:cNvPr id="10" name="Picture 9" descr="IguanaTex_tmp.png"/>
          <p:cNvPicPr>
            <a:picLocks noChangeAspect="1"/>
          </p:cNvPicPr>
          <p:nvPr>
            <p:custDataLst>
              <p:tags r:id="rId4"/>
            </p:custDataLst>
          </p:nvPr>
        </p:nvPicPr>
        <p:blipFill>
          <a:blip r:embed="rId10"/>
          <a:stretch>
            <a:fillRect/>
          </a:stretch>
        </p:blipFill>
        <p:spPr>
          <a:xfrm>
            <a:off x="28136" y="5950539"/>
            <a:ext cx="4010667" cy="22857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Moment</a:t>
            </a:r>
            <a:endParaRPr lang="en-US" dirty="0"/>
          </a:p>
        </p:txBody>
      </p:sp>
      <p:sp>
        <p:nvSpPr>
          <p:cNvPr id="3" name="Content Placeholder 2"/>
          <p:cNvSpPr>
            <a:spLocks noGrp="1"/>
          </p:cNvSpPr>
          <p:nvPr>
            <p:ph idx="1"/>
          </p:nvPr>
        </p:nvSpPr>
        <p:spPr>
          <a:xfrm>
            <a:off x="457200" y="1600200"/>
            <a:ext cx="3734245" cy="4814668"/>
          </a:xfrm>
        </p:spPr>
        <p:txBody>
          <a:bodyPr>
            <a:normAutofit fontScale="62500" lnSpcReduction="20000"/>
          </a:bodyPr>
          <a:lstStyle/>
          <a:p>
            <a:r>
              <a:rPr lang="en-US" dirty="0" smtClean="0"/>
              <a:t>Another way to think about it is with “magnetic moment”.  </a:t>
            </a:r>
          </a:p>
          <a:p>
            <a:r>
              <a:rPr lang="en-US" dirty="0" smtClean="0"/>
              <a:t>The current in the wire sets up a magnetic field within the coil.  This magnetic field is related to the “magnetic moment” of the coil.  However, it is only dependent on the current through the coil, number of turns and area of the coil.  </a:t>
            </a:r>
          </a:p>
          <a:p>
            <a:r>
              <a:rPr lang="en-US" dirty="0" smtClean="0"/>
              <a:t>When the magnetic moment is placed in an external magnetic field, it wants to align with that field.  Therefore it experiences a torque that attempts to align it.  </a:t>
            </a:r>
            <a:endParaRPr lang="en-US" dirty="0"/>
          </a:p>
        </p:txBody>
      </p:sp>
      <p:pic>
        <p:nvPicPr>
          <p:cNvPr id="4" name="Picture 4 1" descr="27_32_Figure"/>
          <p:cNvPicPr>
            <a:picLocks noChangeAspect="1" noChangeArrowheads="1"/>
          </p:cNvPicPr>
          <p:nvPr/>
        </p:nvPicPr>
        <p:blipFill>
          <a:blip r:embed="rId6"/>
          <a:srcRect/>
          <a:stretch>
            <a:fillRect/>
          </a:stretch>
        </p:blipFill>
        <p:spPr bwMode="auto">
          <a:xfrm>
            <a:off x="4191445" y="1417638"/>
            <a:ext cx="4414392" cy="3217887"/>
          </a:xfrm>
          <a:prstGeom prst="rect">
            <a:avLst/>
          </a:prstGeom>
          <a:noFill/>
        </p:spPr>
      </p:pic>
      <p:pic>
        <p:nvPicPr>
          <p:cNvPr id="5" name="Picture 4 2" descr="IguanaTex_tmp.png"/>
          <p:cNvPicPr>
            <a:picLocks noChangeAspect="1"/>
          </p:cNvPicPr>
          <p:nvPr>
            <p:custDataLst>
              <p:tags r:id="rId1"/>
            </p:custDataLst>
          </p:nvPr>
        </p:nvPicPr>
        <p:blipFill>
          <a:blip r:embed="rId7"/>
          <a:stretch>
            <a:fillRect/>
          </a:stretch>
        </p:blipFill>
        <p:spPr>
          <a:xfrm>
            <a:off x="4658380" y="4648256"/>
            <a:ext cx="1947509" cy="447207"/>
          </a:xfrm>
          <a:prstGeom prst="rect">
            <a:avLst/>
          </a:prstGeom>
        </p:spPr>
      </p:pic>
      <p:pic>
        <p:nvPicPr>
          <p:cNvPr id="6" name="Picture 5" descr="IguanaTex_tmp.png"/>
          <p:cNvPicPr>
            <a:picLocks noChangeAspect="1"/>
          </p:cNvPicPr>
          <p:nvPr>
            <p:custDataLst>
              <p:tags r:id="rId2"/>
            </p:custDataLst>
          </p:nvPr>
        </p:nvPicPr>
        <p:blipFill>
          <a:blip r:embed="rId8"/>
          <a:stretch>
            <a:fillRect/>
          </a:stretch>
        </p:blipFill>
        <p:spPr>
          <a:xfrm>
            <a:off x="4658380" y="5025869"/>
            <a:ext cx="2113861" cy="561228"/>
          </a:xfrm>
          <a:prstGeom prst="rect">
            <a:avLst/>
          </a:prstGeom>
        </p:spPr>
      </p:pic>
      <p:pic>
        <p:nvPicPr>
          <p:cNvPr id="8" name="Picture 7" descr="IguanaTex_tmp.png"/>
          <p:cNvPicPr>
            <a:picLocks noChangeAspect="1"/>
          </p:cNvPicPr>
          <p:nvPr>
            <p:custDataLst>
              <p:tags r:id="rId3"/>
            </p:custDataLst>
          </p:nvPr>
        </p:nvPicPr>
        <p:blipFill>
          <a:blip r:embed="rId9"/>
          <a:stretch>
            <a:fillRect/>
          </a:stretch>
        </p:blipFill>
        <p:spPr>
          <a:xfrm>
            <a:off x="4658380" y="5656691"/>
            <a:ext cx="2327337" cy="381003"/>
          </a:xfrm>
          <a:prstGeom prst="rect">
            <a:avLst/>
          </a:prstGeom>
        </p:spPr>
      </p:pic>
      <p:pic>
        <p:nvPicPr>
          <p:cNvPr id="10" name="Picture 9" descr="IguanaTex_tmp.png"/>
          <p:cNvPicPr>
            <a:picLocks noChangeAspect="1"/>
          </p:cNvPicPr>
          <p:nvPr>
            <p:custDataLst>
              <p:tags r:id="rId4"/>
            </p:custDataLst>
          </p:nvPr>
        </p:nvPicPr>
        <p:blipFill>
          <a:blip r:embed="rId10"/>
          <a:stretch>
            <a:fillRect/>
          </a:stretch>
        </p:blipFill>
        <p:spPr>
          <a:xfrm>
            <a:off x="4278553" y="6035307"/>
            <a:ext cx="2917593" cy="379561"/>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79.2276"/>
  <p:tag name="ORIGINALWIDTH" val="803.8996"/>
  <p:tag name="OUTPUTDPI" val="1200"/>
  <p:tag name="LATEXADDIN" val="\documentclass{article}&#10;\usepackage{amsmath}&#10;\pagestyle{empty}&#10;\begin{document}&#10;&#10;&#10;$\vec{B} = \frac{\mu_0 }{4\pi } \int\frac{I d\vec{l} \times \hat{r}}{r^2}$&#10;\end{document}"/>
  <p:tag name="IGUANATEXSIZE" val="20"/>
  <p:tag name="IGUANATEXCURSOR" val="93"/>
  <p:tag name="TRANSPARENCY" val="True"/>
  <p:tag name="FILENAME" val=""/>
  <p:tag name="INPUTTYPE" val="0"/>
  <p:tag name="LATEXENGINEID" val="0"/>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124.4844"/>
  <p:tag name="ORIGINALWIDTH" val="956.8805"/>
  <p:tag name="OUTPUTDPI" val="1200"/>
  <p:tag name="LATEXADDIN" val="\documentclass{article}&#10;\usepackage{amsmath}&#10;\pagestyle{empty}&#10;\begin{document}&#10;&#10;$\tau = NIAB\sin{(\phi)}$\\&#10;&#10;&#10;&#10;\end{document}"/>
  <p:tag name="IGUANATEXSIZE" val="20"/>
  <p:tag name="IGUANATEXCURSOR" val="90"/>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23.7346"/>
  <p:tag name="ORIGINALWIDTH" val="613.4234"/>
  <p:tag name="OUTPUTDPI" val="1200"/>
  <p:tag name="LATEXADDIN" val="\documentclass{article}&#10;\usepackage{amsmath}&#10;\pagestyle{empty}&#10;\begin{document}&#10;&#10;$\vec{F} = I\vec{l} \times \vec{B}$&#10;&#10;&#10;\end{document}"/>
  <p:tag name="IGUANATEXSIZE" val="20"/>
  <p:tag name="IGUANATEXCURSOR" val="11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122.2347"/>
  <p:tag name="ORIGINALWIDTH" val="539.9325"/>
  <p:tag name="OUTPUTDPI" val="1200"/>
  <p:tag name="LATEXADDIN" val="\documentclass{article}&#10;\usepackage{amsmath}&#10;\pagestyle{empty}&#10;\begin{document}&#10;&#10;&#10;$\tau = \vec{r} \times \vec{F}$&#10;&#10;\end{document}"/>
  <p:tag name="IGUANATEXSIZE" val="20"/>
  <p:tag name="IGUANATEXCURSOR" val="11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124.4844"/>
  <p:tag name="ORIGINALWIDTH" val="869.1414"/>
  <p:tag name="OUTPUTDPI" val="1200"/>
  <p:tag name="LATEXADDIN" val="\documentclass{article}&#10;\usepackage{amsmath}&#10;\pagestyle{empty}&#10;\begin{document}&#10;&#10;$\tau = IabB\sin{(\phi)}$\\&#10;&#10;\end{document}"/>
  <p:tag name="IGUANATEXSIZE" val="20"/>
  <p:tag name="IGUANATEXCURSOR" val="108"/>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24.4844"/>
  <p:tag name="ORIGINALWIDTH" val="843.6446"/>
  <p:tag name="OUTPUTDPI" val="1200"/>
  <p:tag name="LATEXADDIN" val="\documentclass{article}&#10;\usepackage{amsmath}&#10;\pagestyle{empty}&#10;\begin{document}&#10;&#10;$\tau = IAB\sin{(\phi)}$\\&#10;&#10;&#10;&#10;\end{document}"/>
  <p:tag name="IGUANATEXSIZE" val="20"/>
  <p:tag name="IGUANATEXCURSOR" val="107"/>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112.486"/>
  <p:tag name="ORIGINALWIDTH" val="1973.753"/>
  <p:tag name="OUTPUTDPI" val="1200"/>
  <p:tag name="LATEXADDIN" val="\documentclass{article}&#10;\usepackage{amsmath}&#10;\pagestyle{empty}&#10;\begin{document}&#10;&#10;&#10;Where A = ab, the area of the loop. &#10;&#10;\end{document}"/>
  <p:tag name="IGUANATEXSIZE" val="20"/>
  <p:tag name="IGUANATEXCURSOR" val="118"/>
  <p:tag name="TRANSPARENCY" val="True"/>
  <p:tag name="FILENAME" val=""/>
  <p:tag name="INPUTTYPE" val="0"/>
  <p:tag name="LATEXENGINEID" val="0"/>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116.2355"/>
  <p:tag name="ORIGINALWIDTH" val="506.1868"/>
  <p:tag name="OUTPUTDPI" val="1200"/>
  <p:tag name="LATEXADDIN" val="\documentclass{article}&#10;\usepackage{amsmath}&#10;\pagestyle{empty}&#10;\begin{document}&#10;&#10;&#10;$\mu = NIA$&#10;&#10;\end{document}"/>
  <p:tag name="IGUANATEXSIZE" val="20"/>
  <p:tag name="IGUANATEXCURSOR" val="93"/>
  <p:tag name="TRANSPARENCY" val="True"/>
  <p:tag name="FILENAME" val=""/>
  <p:tag name="INPUTTYPE" val="0"/>
  <p:tag name="LATEXENGINEID" val="0"/>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147.7316"/>
  <p:tag name="ORIGINALWIDTH" val="556.4305"/>
  <p:tag name="OUTPUTDPI" val="1200"/>
  <p:tag name="LATEXADDIN" val="\documentclass{article}&#10;\usepackage{amsmath}&#10;\pagestyle{empty}&#10;\begin{document}&#10;&#10;&#10;$\tau = \vec{\mu} \times \vec{B}$&#10;&#10;\end{document}"/>
  <p:tag name="IGUANATEXSIZE" val="20"/>
  <p:tag name="IGUANATEXCURSOR" val="115"/>
  <p:tag name="TRANSPARENCY" val="True"/>
  <p:tag name="FILENAME" val=""/>
  <p:tag name="INPUTTYPE" val="0"/>
  <p:tag name="LATEXENGINEID" val="0"/>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124.4844"/>
  <p:tag name="ORIGINALWIDTH" val="760.405"/>
  <p:tag name="OUTPUTDPI" val="1200"/>
  <p:tag name="LATEXADDIN" val="\documentclass{article}&#10;\usepackage{amsmath}&#10;\pagestyle{empty}&#10;\begin{document}&#10;&#10;$\tau = \mu B \sin{(\phi)}$&#10;&#10;&#10;\end{document}"/>
  <p:tag name="IGUANATEXSIZE" val="20"/>
  <p:tag name="IGUANATEXCURSOR" val="102"/>
  <p:tag name="TRANSPARENCY" val="True"/>
  <p:tag name="FILENAME" val=""/>
  <p:tag name="INPUTTYPE" val="0"/>
  <p:tag name="LATEXENGINEID" val="0"/>
  <p:tag name="TEMPFOLDER" val="c:\temp\"/>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237</Words>
  <Application>Microsoft Office PowerPoint</Application>
  <PresentationFormat>On-screen Show (4:3)</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Lab 7:  Electric Motor</vt:lpstr>
      <vt:lpstr>Learning Outcomes</vt:lpstr>
      <vt:lpstr>Current Carrying Wire</vt:lpstr>
      <vt:lpstr>Current Carrying Wire in a Magnetic Field</vt:lpstr>
      <vt:lpstr>Current Carrying Loop in a Magnetic Field</vt:lpstr>
      <vt:lpstr>Magnetic Moment</vt:lpstr>
    </vt:vector>
  </TitlesOfParts>
  <Company>University of South Florida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Todd</dc:creator>
  <cp:lastModifiedBy>Darrick Hay</cp:lastModifiedBy>
  <cp:revision>143</cp:revision>
  <dcterms:created xsi:type="dcterms:W3CDTF">2012-01-11T16:22:55Z</dcterms:created>
  <dcterms:modified xsi:type="dcterms:W3CDTF">2016-03-09T17:59:43Z</dcterms:modified>
</cp:coreProperties>
</file>