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8" r:id="rId3"/>
    <p:sldId id="315" r:id="rId4"/>
    <p:sldId id="317" r:id="rId5"/>
    <p:sldId id="316" r:id="rId6"/>
    <p:sldId id="313" r:id="rId7"/>
    <p:sldId id="307" r:id="rId8"/>
    <p:sldId id="308" r:id="rId9"/>
    <p:sldId id="259" r:id="rId10"/>
    <p:sldId id="260" r:id="rId11"/>
    <p:sldId id="310" r:id="rId12"/>
    <p:sldId id="311" r:id="rId13"/>
    <p:sldId id="312" r:id="rId14"/>
    <p:sldId id="309" r:id="rId15"/>
    <p:sldId id="314" r:id="rId16"/>
    <p:sldId id="270" r:id="rId17"/>
    <p:sldId id="261" r:id="rId18"/>
  </p:sldIdLst>
  <p:sldSz cx="9144000" cy="5143500" type="screen16x9"/>
  <p:notesSz cx="6858000" cy="9144000"/>
  <p:embeddedFontLst>
    <p:embeddedFont>
      <p:font typeface="Arial Rounded MT Bold" panose="020F0704030504030204" pitchFamily="34" charset="0"/>
      <p:regular r:id="rId20"/>
    </p:embeddedFont>
    <p:embeddedFont>
      <p:font typeface="IBM Plex Mono" panose="020B0509050203000203" pitchFamily="49"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Source Code Pro" panose="020B050903040302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BDE31-8457-4391-968C-2B0EB8AFB718}">
  <a:tblStyle styleId="{F02BDE31-8457-4391-968C-2B0EB8AFB7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2"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35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1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16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456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1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75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04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332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04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57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65"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hyperlink" Target="https://ioflood.com/blog/do-while-loop-java/" TargetMode="External"/><Relationship Id="rId3" Type="http://schemas.openxmlformats.org/officeDocument/2006/relationships/image" Target="../media/image2.png"/><Relationship Id="rId7" Type="http://schemas.openxmlformats.org/officeDocument/2006/relationships/hyperlink" Target="https://www.digitalocean.com/community/tutorials/java-do-while-loop"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naukri.com/code360/library/difference-between-while-and-do-while-loops" TargetMode="External"/><Relationship Id="rId5" Type="http://schemas.openxmlformats.org/officeDocument/2006/relationships/hyperlink" Target="http://www.tutorialspoint.com/" TargetMode="External"/><Relationship Id="rId4" Type="http://schemas.openxmlformats.org/officeDocument/2006/relationships/hyperlink" Target="http://www.javatpoin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Artūrs Kliečis 2PT</a:t>
            </a:r>
            <a:endParaRPr dirty="0"/>
          </a:p>
        </p:txBody>
      </p:sp>
      <p:sp>
        <p:nvSpPr>
          <p:cNvPr id="1432" name="Google Shape;1432;p35"/>
          <p:cNvSpPr txBox="1">
            <a:spLocks noGrp="1"/>
          </p:cNvSpPr>
          <p:nvPr>
            <p:ph type="ctrTitle"/>
          </p:nvPr>
        </p:nvSpPr>
        <p:spPr>
          <a:xfrm>
            <a:off x="618275" y="497662"/>
            <a:ext cx="7907449" cy="11756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lv-LV" dirty="0">
                <a:solidFill>
                  <a:schemeClr val="dk2"/>
                </a:solidFill>
              </a:rPr>
              <a:t>Cikls ar pēcnosacijumu</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2;p35">
            <a:extLst>
              <a:ext uri="{FF2B5EF4-FFF2-40B4-BE49-F238E27FC236}">
                <a16:creationId xmlns:a16="http://schemas.microsoft.com/office/drawing/2014/main" id="{A61A8221-9435-FC2F-C378-58E33559344C}"/>
              </a:ext>
            </a:extLst>
          </p:cNvPr>
          <p:cNvSpPr txBox="1">
            <a:spLocks/>
          </p:cNvSpPr>
          <p:nvPr/>
        </p:nvSpPr>
        <p:spPr>
          <a:xfrm>
            <a:off x="1744086" y="1295807"/>
            <a:ext cx="7907449" cy="11756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lv-LV" sz="2400" dirty="0">
                <a:solidFill>
                  <a:schemeClr val="tx1"/>
                </a:solidFill>
              </a:rPr>
              <a:t>Programmēšanas valodā Java</a:t>
            </a:r>
          </a:p>
        </p:txBody>
      </p:sp>
      <p:sp>
        <p:nvSpPr>
          <p:cNvPr id="3" name="Google Shape;1432;p35">
            <a:extLst>
              <a:ext uri="{FF2B5EF4-FFF2-40B4-BE49-F238E27FC236}">
                <a16:creationId xmlns:a16="http://schemas.microsoft.com/office/drawing/2014/main" id="{C38177FC-FF24-F125-38C8-4E0B096C8864}"/>
              </a:ext>
            </a:extLst>
          </p:cNvPr>
          <p:cNvSpPr txBox="1">
            <a:spLocks/>
          </p:cNvSpPr>
          <p:nvPr/>
        </p:nvSpPr>
        <p:spPr>
          <a:xfrm>
            <a:off x="3184422" y="807276"/>
            <a:ext cx="7907449" cy="11756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lv-LV" sz="2000" dirty="0">
                <a:solidFill>
                  <a:schemeClr val="dk1"/>
                </a:solidFill>
              </a:rPr>
              <a:t>(Do While)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1. Piemērs</a:t>
            </a:r>
            <a:endParaRPr dirty="0"/>
          </a:p>
        </p:txBody>
      </p:sp>
      <p:sp>
        <p:nvSpPr>
          <p:cNvPr id="1533" name="Google Shape;1533;p39"/>
          <p:cNvSpPr txBox="1">
            <a:spLocks noGrp="1"/>
          </p:cNvSpPr>
          <p:nvPr>
            <p:ph type="subTitle" idx="2"/>
          </p:nvPr>
        </p:nvSpPr>
        <p:spPr>
          <a:xfrm>
            <a:off x="281246" y="1371604"/>
            <a:ext cx="3631847" cy="259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piemērā programma turpinās ciklu, tiklīdz cikla nosacijums būs nepatiess, mūsu piemērā cikls turpinās ciklu, tiklīdz j būs lielāks par 3.</a:t>
            </a:r>
          </a:p>
          <a:p>
            <a:pPr marL="0" lvl="0" indent="0" algn="l" rtl="0">
              <a:spcBef>
                <a:spcPts val="0"/>
              </a:spcBef>
              <a:spcAft>
                <a:spcPts val="0"/>
              </a:spcAft>
              <a:buNone/>
            </a:pPr>
            <a:r>
              <a:rPr lang="lv-LV" dirty="0"/>
              <a:t>Kad j vērtība ir 4, cikla nosacijums ir  nepatiess, tādēļ tas beidz cikla darbību un tiek izprintēts 2, 3 un 4.</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E713084A-E7CA-610B-4E31-23D726BB5DA4}"/>
              </a:ext>
            </a:extLst>
          </p:cNvPr>
          <p:cNvSpPr txBox="1"/>
          <p:nvPr/>
        </p:nvSpPr>
        <p:spPr>
          <a:xfrm>
            <a:off x="4338875" y="2107425"/>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4805682" y="3971154"/>
            <a:ext cx="941294" cy="307777"/>
          </a:xfrm>
          <a:prstGeom prst="rect">
            <a:avLst/>
          </a:prstGeom>
          <a:noFill/>
        </p:spPr>
        <p:txBody>
          <a:bodyPr wrap="square" rtlCol="0">
            <a:spAutoFit/>
          </a:bodyPr>
          <a:lstStyle/>
          <a:p>
            <a:r>
              <a:rPr lang="lv-LV" dirty="0"/>
              <a:t>Konsole:</a:t>
            </a:r>
            <a:endParaRPr lang="en-US" dirty="0"/>
          </a:p>
        </p:txBody>
      </p:sp>
      <p:pic>
        <p:nvPicPr>
          <p:cNvPr id="4" name="Picture 3">
            <a:extLst>
              <a:ext uri="{FF2B5EF4-FFF2-40B4-BE49-F238E27FC236}">
                <a16:creationId xmlns:a16="http://schemas.microsoft.com/office/drawing/2014/main" id="{720E5DEC-AEE3-8F18-DEF6-FA27A78FC798}"/>
              </a:ext>
            </a:extLst>
          </p:cNvPr>
          <p:cNvPicPr>
            <a:picLocks noChangeAspect="1"/>
          </p:cNvPicPr>
          <p:nvPr/>
        </p:nvPicPr>
        <p:blipFill>
          <a:blip r:embed="rId3"/>
          <a:stretch>
            <a:fillRect/>
          </a:stretch>
        </p:blipFill>
        <p:spPr>
          <a:xfrm>
            <a:off x="5028012" y="1280166"/>
            <a:ext cx="3834741" cy="1855047"/>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6FF6247-1B83-D1A5-4C74-FAF392CA2242}"/>
              </a:ext>
            </a:extLst>
          </p:cNvPr>
          <p:cNvPicPr>
            <a:picLocks noChangeAspect="1"/>
          </p:cNvPicPr>
          <p:nvPr/>
        </p:nvPicPr>
        <p:blipFill>
          <a:blip r:embed="rId4"/>
          <a:stretch>
            <a:fillRect/>
          </a:stretch>
        </p:blipFill>
        <p:spPr>
          <a:xfrm>
            <a:off x="5746653" y="3829434"/>
            <a:ext cx="981758" cy="57269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2. Piemērs</a:t>
            </a:r>
            <a:endParaRPr dirty="0"/>
          </a:p>
        </p:txBody>
      </p:sp>
      <p:sp>
        <p:nvSpPr>
          <p:cNvPr id="1533" name="Google Shape;1533;p39"/>
          <p:cNvSpPr txBox="1">
            <a:spLocks noGrp="1"/>
          </p:cNvSpPr>
          <p:nvPr>
            <p:ph type="subTitle" idx="2"/>
          </p:nvPr>
        </p:nvSpPr>
        <p:spPr>
          <a:xfrm>
            <a:off x="107621" y="1125891"/>
            <a:ext cx="3470792" cy="3168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piemērā ir redzams, ka i vērtība ir 0, cikls pārbauda vai i vērtība ir 2, ja nav, tad turpina ciklu, ja i vērtība ir 4, tad cikla darbība tiks beigta, tādēļ piemērā ir redzams, ka 4 netiek izprintēts, tādēļ ka i vērtība ir 4 un notiek break darbība, kas pārtrauc ciklu pirms programma ir spējusi izprintēt 4.</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E713084A-E7CA-610B-4E31-23D726BB5DA4}"/>
              </a:ext>
            </a:extLst>
          </p:cNvPr>
          <p:cNvSpPr txBox="1"/>
          <p:nvPr/>
        </p:nvSpPr>
        <p:spPr>
          <a:xfrm>
            <a:off x="3621919" y="1990660"/>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5110482" y="3978393"/>
            <a:ext cx="941294" cy="307777"/>
          </a:xfrm>
          <a:prstGeom prst="rect">
            <a:avLst/>
          </a:prstGeom>
          <a:noFill/>
        </p:spPr>
        <p:txBody>
          <a:bodyPr wrap="square" rtlCol="0">
            <a:spAutoFit/>
          </a:bodyPr>
          <a:lstStyle/>
          <a:p>
            <a:r>
              <a:rPr lang="lv-LV" dirty="0"/>
              <a:t>Konsole:</a:t>
            </a:r>
            <a:endParaRPr lang="en-US" dirty="0"/>
          </a:p>
        </p:txBody>
      </p:sp>
      <p:pic>
        <p:nvPicPr>
          <p:cNvPr id="9" name="Picture 8">
            <a:extLst>
              <a:ext uri="{FF2B5EF4-FFF2-40B4-BE49-F238E27FC236}">
                <a16:creationId xmlns:a16="http://schemas.microsoft.com/office/drawing/2014/main" id="{00088C91-A453-5864-3868-C0AD53FAC05B}"/>
              </a:ext>
            </a:extLst>
          </p:cNvPr>
          <p:cNvPicPr>
            <a:picLocks noChangeAspect="1"/>
          </p:cNvPicPr>
          <p:nvPr/>
        </p:nvPicPr>
        <p:blipFill>
          <a:blip r:embed="rId3"/>
          <a:stretch>
            <a:fillRect/>
          </a:stretch>
        </p:blipFill>
        <p:spPr>
          <a:xfrm>
            <a:off x="6218452" y="3736753"/>
            <a:ext cx="593295" cy="791059"/>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C5E85BF5-17E1-C81C-37A6-C801818DEF3B}"/>
              </a:ext>
            </a:extLst>
          </p:cNvPr>
          <p:cNvPicPr>
            <a:picLocks noChangeAspect="1"/>
          </p:cNvPicPr>
          <p:nvPr/>
        </p:nvPicPr>
        <p:blipFill>
          <a:blip r:embed="rId4"/>
          <a:stretch>
            <a:fillRect/>
          </a:stretch>
        </p:blipFill>
        <p:spPr>
          <a:xfrm>
            <a:off x="4331054" y="1125891"/>
            <a:ext cx="4694009" cy="22536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42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3. Piemērs</a:t>
            </a:r>
            <a:endParaRPr dirty="0"/>
          </a:p>
        </p:txBody>
      </p:sp>
      <p:sp>
        <p:nvSpPr>
          <p:cNvPr id="1533" name="Google Shape;1533;p39"/>
          <p:cNvSpPr txBox="1">
            <a:spLocks noGrp="1"/>
          </p:cNvSpPr>
          <p:nvPr>
            <p:ph type="subTitle" idx="2"/>
          </p:nvPr>
        </p:nvSpPr>
        <p:spPr>
          <a:xfrm>
            <a:off x="281247" y="1371604"/>
            <a:ext cx="3543000" cy="259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piemērā programma nekad nebeigs cikla darbību, jo y vērtība nekad nemainīsies, kas nozīmē, ka programma turpinās printēt tekstu 2PT bezgalīgi</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E713084A-E7CA-610B-4E31-23D726BB5DA4}"/>
              </a:ext>
            </a:extLst>
          </p:cNvPr>
          <p:cNvSpPr txBox="1"/>
          <p:nvPr/>
        </p:nvSpPr>
        <p:spPr>
          <a:xfrm>
            <a:off x="4435042" y="1668611"/>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4358743" y="3719465"/>
            <a:ext cx="941294" cy="307777"/>
          </a:xfrm>
          <a:prstGeom prst="rect">
            <a:avLst/>
          </a:prstGeom>
          <a:noFill/>
        </p:spPr>
        <p:txBody>
          <a:bodyPr wrap="square" rtlCol="0">
            <a:spAutoFit/>
          </a:bodyPr>
          <a:lstStyle/>
          <a:p>
            <a:r>
              <a:rPr lang="lv-LV" dirty="0"/>
              <a:t>Konsole:</a:t>
            </a:r>
            <a:endParaRPr lang="en-US" dirty="0"/>
          </a:p>
        </p:txBody>
      </p:sp>
      <p:pic>
        <p:nvPicPr>
          <p:cNvPr id="11" name="Picture 10">
            <a:extLst>
              <a:ext uri="{FF2B5EF4-FFF2-40B4-BE49-F238E27FC236}">
                <a16:creationId xmlns:a16="http://schemas.microsoft.com/office/drawing/2014/main" id="{4DCD7F2E-9227-DADA-1FE2-DE1FDDF3B83D}"/>
              </a:ext>
            </a:extLst>
          </p:cNvPr>
          <p:cNvPicPr>
            <a:picLocks noChangeAspect="1"/>
          </p:cNvPicPr>
          <p:nvPr/>
        </p:nvPicPr>
        <p:blipFill>
          <a:blip r:embed="rId3"/>
          <a:stretch>
            <a:fillRect/>
          </a:stretch>
        </p:blipFill>
        <p:spPr>
          <a:xfrm>
            <a:off x="5613390" y="3183401"/>
            <a:ext cx="2535528" cy="1650646"/>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4B17A05-C192-2B01-A5D0-B1636F3E7653}"/>
              </a:ext>
            </a:extLst>
          </p:cNvPr>
          <p:cNvPicPr>
            <a:picLocks noChangeAspect="1"/>
          </p:cNvPicPr>
          <p:nvPr/>
        </p:nvPicPr>
        <p:blipFill>
          <a:blip r:embed="rId4"/>
          <a:stretch>
            <a:fillRect/>
          </a:stretch>
        </p:blipFill>
        <p:spPr>
          <a:xfrm>
            <a:off x="5161183" y="656143"/>
            <a:ext cx="3839698" cy="23670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6559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4. Piemērs</a:t>
            </a:r>
            <a:endParaRPr dirty="0"/>
          </a:p>
        </p:txBody>
      </p:sp>
      <p:sp>
        <p:nvSpPr>
          <p:cNvPr id="1533" name="Google Shape;1533;p39"/>
          <p:cNvSpPr txBox="1">
            <a:spLocks noGrp="1"/>
          </p:cNvSpPr>
          <p:nvPr>
            <p:ph type="subTitle" idx="2"/>
          </p:nvPr>
        </p:nvSpPr>
        <p:spPr>
          <a:xfrm>
            <a:off x="281247" y="1371604"/>
            <a:ext cx="3543000" cy="259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piemērā x vērtība ir 3 un cikls izprintēs tekstu 2PT tikai vienu reizi, jo pēc cikla izpildes, programma pārbauda, vai nosacijums ir patiess, mūsu gadijumā cikla nosacijums ir nepatiess, tādēļ cikls beidz darbību.</a:t>
            </a:r>
          </a:p>
          <a:p>
            <a:pPr marL="0" lvl="0" indent="0" algn="l" rtl="0">
              <a:spcBef>
                <a:spcPts val="0"/>
              </a:spcBef>
              <a:spcAft>
                <a:spcPts val="0"/>
              </a:spcAft>
              <a:buNone/>
            </a:pPr>
            <a:r>
              <a:rPr lang="lv-LV" dirty="0"/>
              <a:t>Ja </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E713084A-E7CA-610B-4E31-23D726BB5DA4}"/>
              </a:ext>
            </a:extLst>
          </p:cNvPr>
          <p:cNvSpPr txBox="1"/>
          <p:nvPr/>
        </p:nvSpPr>
        <p:spPr>
          <a:xfrm>
            <a:off x="4239185" y="2161072"/>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4805682" y="3971154"/>
            <a:ext cx="941294" cy="307777"/>
          </a:xfrm>
          <a:prstGeom prst="rect">
            <a:avLst/>
          </a:prstGeom>
          <a:noFill/>
        </p:spPr>
        <p:txBody>
          <a:bodyPr wrap="square" rtlCol="0">
            <a:spAutoFit/>
          </a:bodyPr>
          <a:lstStyle/>
          <a:p>
            <a:r>
              <a:rPr lang="lv-LV" dirty="0"/>
              <a:t>Konsole:</a:t>
            </a:r>
            <a:endParaRPr lang="en-US" dirty="0"/>
          </a:p>
        </p:txBody>
      </p:sp>
      <p:pic>
        <p:nvPicPr>
          <p:cNvPr id="4" name="Picture 3">
            <a:extLst>
              <a:ext uri="{FF2B5EF4-FFF2-40B4-BE49-F238E27FC236}">
                <a16:creationId xmlns:a16="http://schemas.microsoft.com/office/drawing/2014/main" id="{C809F9A7-FCEA-63EE-A76B-52864D327120}"/>
              </a:ext>
            </a:extLst>
          </p:cNvPr>
          <p:cNvPicPr>
            <a:picLocks noChangeAspect="1"/>
          </p:cNvPicPr>
          <p:nvPr/>
        </p:nvPicPr>
        <p:blipFill>
          <a:blip r:embed="rId3"/>
          <a:stretch>
            <a:fillRect/>
          </a:stretch>
        </p:blipFill>
        <p:spPr>
          <a:xfrm>
            <a:off x="5035923" y="1309161"/>
            <a:ext cx="3914499" cy="196639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8933C72-9CAC-3F5A-EDAB-876BF49E5DE5}"/>
              </a:ext>
            </a:extLst>
          </p:cNvPr>
          <p:cNvPicPr>
            <a:picLocks noChangeAspect="1"/>
          </p:cNvPicPr>
          <p:nvPr/>
        </p:nvPicPr>
        <p:blipFill>
          <a:blip r:embed="rId4"/>
          <a:stretch>
            <a:fillRect/>
          </a:stretch>
        </p:blipFill>
        <p:spPr>
          <a:xfrm>
            <a:off x="5760623" y="3866360"/>
            <a:ext cx="941293" cy="6635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969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5. Piemērs</a:t>
            </a:r>
            <a:endParaRPr dirty="0"/>
          </a:p>
        </p:txBody>
      </p:sp>
      <p:sp>
        <p:nvSpPr>
          <p:cNvPr id="1533" name="Google Shape;1533;p39"/>
          <p:cNvSpPr txBox="1">
            <a:spLocks noGrp="1"/>
          </p:cNvSpPr>
          <p:nvPr>
            <p:ph type="subTitle" idx="2"/>
          </p:nvPr>
        </p:nvSpPr>
        <p:spPr>
          <a:xfrm>
            <a:off x="116996" y="964021"/>
            <a:ext cx="4400087" cy="3297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piemērā ir redzams ligzdas Do While cikls, kas nozīme, ka cikls ir iekšā ciklā. Iekšējais cikls turpinās darbību, tiklīdz ārējais cikls bus nepatiess. Programma sākotnēji izprintēs 0, 0, jo abas vērtības ir 0, tad programma izvadīs 0, 1, jo </a:t>
            </a:r>
          </a:p>
          <a:p>
            <a:pPr marL="0" lvl="0" indent="0" algn="l" rtl="0">
              <a:spcBef>
                <a:spcPts val="0"/>
              </a:spcBef>
              <a:spcAft>
                <a:spcPts val="0"/>
              </a:spcAft>
              <a:buNone/>
            </a:pPr>
            <a:r>
              <a:rPr lang="lv-LV" dirty="0"/>
              <a:t>j pagājušā cikla darbība bija viens, bet tagad j vērtība ir 2, kas nozīmē, ka j&lt;2 nosacijums ir False, tādēļ j paliek par 0 un i ir 1, tad programma izvada 1, 0, tad  j vērtība atkal ir 1 un nosacijums ir True, tādēļ cikls turpinās un izvada 1, 1, tad j vērtība paliek atkal 2 un atkal cikls ir False, tādēļ j atkal ir 0, bet šoreiz i = 2 un i &lt; 2 nosacijums ir nepatiess, tādēļ cikls beidzas un konsolē tiek izprintēts šāds rezultāts.</a:t>
            </a:r>
          </a:p>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E713084A-E7CA-610B-4E31-23D726BB5DA4}"/>
              </a:ext>
            </a:extLst>
          </p:cNvPr>
          <p:cNvSpPr txBox="1"/>
          <p:nvPr/>
        </p:nvSpPr>
        <p:spPr>
          <a:xfrm>
            <a:off x="4867736" y="1917985"/>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5533365" y="4261471"/>
            <a:ext cx="941294" cy="307777"/>
          </a:xfrm>
          <a:prstGeom prst="rect">
            <a:avLst/>
          </a:prstGeom>
          <a:noFill/>
        </p:spPr>
        <p:txBody>
          <a:bodyPr wrap="square" rtlCol="0">
            <a:spAutoFit/>
          </a:bodyPr>
          <a:lstStyle/>
          <a:p>
            <a:r>
              <a:rPr lang="lv-LV" dirty="0"/>
              <a:t>Konsole:</a:t>
            </a:r>
            <a:endParaRPr lang="en-US" dirty="0"/>
          </a:p>
        </p:txBody>
      </p:sp>
      <p:pic>
        <p:nvPicPr>
          <p:cNvPr id="9" name="Picture 8">
            <a:extLst>
              <a:ext uri="{FF2B5EF4-FFF2-40B4-BE49-F238E27FC236}">
                <a16:creationId xmlns:a16="http://schemas.microsoft.com/office/drawing/2014/main" id="{45D004D9-3252-C3DD-74A5-E5F5B39E5344}"/>
              </a:ext>
            </a:extLst>
          </p:cNvPr>
          <p:cNvPicPr>
            <a:picLocks noChangeAspect="1"/>
          </p:cNvPicPr>
          <p:nvPr/>
        </p:nvPicPr>
        <p:blipFill>
          <a:blip r:embed="rId3"/>
          <a:stretch>
            <a:fillRect/>
          </a:stretch>
        </p:blipFill>
        <p:spPr>
          <a:xfrm>
            <a:off x="6515100" y="3971154"/>
            <a:ext cx="1216027" cy="93540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F1218A1-9A24-3AD0-3340-995EDCC260F7}"/>
              </a:ext>
            </a:extLst>
          </p:cNvPr>
          <p:cNvPicPr>
            <a:picLocks noChangeAspect="1"/>
          </p:cNvPicPr>
          <p:nvPr/>
        </p:nvPicPr>
        <p:blipFill>
          <a:blip r:embed="rId4"/>
          <a:stretch>
            <a:fillRect/>
          </a:stretch>
        </p:blipFill>
        <p:spPr>
          <a:xfrm>
            <a:off x="5746976" y="410869"/>
            <a:ext cx="3060177" cy="33220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001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2663100" y="3938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6. Piemērs</a:t>
            </a:r>
            <a:endParaRPr dirty="0"/>
          </a:p>
        </p:txBody>
      </p:sp>
      <p:sp>
        <p:nvSpPr>
          <p:cNvPr id="1533" name="Google Shape;1533;p39"/>
          <p:cNvSpPr txBox="1">
            <a:spLocks noGrp="1"/>
          </p:cNvSpPr>
          <p:nvPr>
            <p:ph type="subTitle" idx="2"/>
          </p:nvPr>
        </p:nvSpPr>
        <p:spPr>
          <a:xfrm>
            <a:off x="281247" y="1371604"/>
            <a:ext cx="3543000" cy="259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Šajā programmas piemērā ir redzams, ka y vērtība ir 100 un cikla nosacijums ir y == 99, kā redzams programma izvadīs 100, nevis 101, jo cikls izvada y vērtību, pirms tā ir palielināta par 1, tādēļ programma izvada 100 un beidz ciklu, jo cikla nosacijums ir nepatiess</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E713084A-E7CA-610B-4E31-23D726BB5DA4}"/>
              </a:ext>
            </a:extLst>
          </p:cNvPr>
          <p:cNvSpPr txBox="1"/>
          <p:nvPr/>
        </p:nvSpPr>
        <p:spPr>
          <a:xfrm>
            <a:off x="3906371" y="2087114"/>
            <a:ext cx="665629" cy="307777"/>
          </a:xfrm>
          <a:prstGeom prst="rect">
            <a:avLst/>
          </a:prstGeom>
          <a:noFill/>
        </p:spPr>
        <p:txBody>
          <a:bodyPr wrap="square" rtlCol="0">
            <a:spAutoFit/>
          </a:bodyPr>
          <a:lstStyle/>
          <a:p>
            <a:r>
              <a:rPr lang="lv-LV" dirty="0"/>
              <a:t>Kods: </a:t>
            </a:r>
            <a:endParaRPr lang="en-US" dirty="0"/>
          </a:p>
        </p:txBody>
      </p:sp>
      <p:sp>
        <p:nvSpPr>
          <p:cNvPr id="7" name="TextBox 6">
            <a:extLst>
              <a:ext uri="{FF2B5EF4-FFF2-40B4-BE49-F238E27FC236}">
                <a16:creationId xmlns:a16="http://schemas.microsoft.com/office/drawing/2014/main" id="{ACA3B31A-3B2B-43E3-B42D-461A9111BAD2}"/>
              </a:ext>
            </a:extLst>
          </p:cNvPr>
          <p:cNvSpPr txBox="1"/>
          <p:nvPr/>
        </p:nvSpPr>
        <p:spPr>
          <a:xfrm>
            <a:off x="4805682" y="3971154"/>
            <a:ext cx="941294" cy="307777"/>
          </a:xfrm>
          <a:prstGeom prst="rect">
            <a:avLst/>
          </a:prstGeom>
          <a:noFill/>
        </p:spPr>
        <p:txBody>
          <a:bodyPr wrap="square" rtlCol="0">
            <a:spAutoFit/>
          </a:bodyPr>
          <a:lstStyle/>
          <a:p>
            <a:r>
              <a:rPr lang="lv-LV" dirty="0"/>
              <a:t>Konsole:</a:t>
            </a:r>
            <a:endParaRPr lang="en-US" dirty="0"/>
          </a:p>
        </p:txBody>
      </p:sp>
      <p:pic>
        <p:nvPicPr>
          <p:cNvPr id="3" name="Picture 2">
            <a:extLst>
              <a:ext uri="{FF2B5EF4-FFF2-40B4-BE49-F238E27FC236}">
                <a16:creationId xmlns:a16="http://schemas.microsoft.com/office/drawing/2014/main" id="{EA1AE0E5-1539-5290-35D7-9D7387C669EB}"/>
              </a:ext>
            </a:extLst>
          </p:cNvPr>
          <p:cNvPicPr>
            <a:picLocks noChangeAspect="1"/>
          </p:cNvPicPr>
          <p:nvPr/>
        </p:nvPicPr>
        <p:blipFill>
          <a:blip r:embed="rId3"/>
          <a:stretch>
            <a:fillRect/>
          </a:stretch>
        </p:blipFill>
        <p:spPr>
          <a:xfrm>
            <a:off x="4717998" y="1136501"/>
            <a:ext cx="4256349" cy="190122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00492B2-5C56-60D7-9415-A58C9A0A75C6}"/>
              </a:ext>
            </a:extLst>
          </p:cNvPr>
          <p:cNvPicPr>
            <a:picLocks noChangeAspect="1"/>
          </p:cNvPicPr>
          <p:nvPr/>
        </p:nvPicPr>
        <p:blipFill>
          <a:blip r:embed="rId4"/>
          <a:stretch>
            <a:fillRect/>
          </a:stretch>
        </p:blipFill>
        <p:spPr>
          <a:xfrm>
            <a:off x="6200730" y="3891522"/>
            <a:ext cx="988119" cy="6288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055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1061465" y="1004628"/>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lv-LV" sz="4800" dirty="0"/>
              <a:t>Izmantotie resursi</a:t>
            </a:r>
            <a:endParaRPr sz="4800"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1316656" y="1838510"/>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05D6DFE-E64E-E059-7C0C-ECD38B1E06B3}"/>
              </a:ext>
            </a:extLst>
          </p:cNvPr>
          <p:cNvSpPr txBox="1"/>
          <p:nvPr/>
        </p:nvSpPr>
        <p:spPr>
          <a:xfrm>
            <a:off x="952500" y="2279403"/>
            <a:ext cx="3851196" cy="2893100"/>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www.javatpoint.com</a:t>
            </a:r>
            <a:endParaRPr lang="lv-LV" dirty="0"/>
          </a:p>
          <a:p>
            <a:pPr marL="285750" indent="-285750">
              <a:buFont typeface="Arial" panose="020B0604020202020204" pitchFamily="34" charset="0"/>
              <a:buChar char="•"/>
            </a:pPr>
            <a:r>
              <a:rPr lang="en-US" dirty="0">
                <a:hlinkClick r:id="rId5"/>
              </a:rPr>
              <a:t>www.tutorialspoint.com</a:t>
            </a:r>
            <a:endParaRPr lang="lv-LV" dirty="0"/>
          </a:p>
          <a:p>
            <a:pPr marL="285750" indent="-285750">
              <a:buFont typeface="Arial" panose="020B0604020202020204" pitchFamily="34" charset="0"/>
              <a:buChar char="•"/>
            </a:pPr>
            <a:r>
              <a:rPr lang="en-US" dirty="0">
                <a:hlinkClick r:id="rId6"/>
              </a:rPr>
              <a:t>https://www.naukri.com/code360/library/difference-between-while-and-do-while-loops</a:t>
            </a:r>
            <a:endParaRPr lang="lv-LV" dirty="0"/>
          </a:p>
          <a:p>
            <a:pPr marL="285750" indent="-285750">
              <a:buFont typeface="Arial" panose="020B0604020202020204" pitchFamily="34" charset="0"/>
              <a:buChar char="•"/>
            </a:pPr>
            <a:r>
              <a:rPr lang="en-US" dirty="0">
                <a:hlinkClick r:id="rId7"/>
              </a:rPr>
              <a:t>https://www.digitalocean.com/community/tutorials/java-do-while-loop</a:t>
            </a:r>
            <a:endParaRPr lang="lv-LV" dirty="0"/>
          </a:p>
          <a:p>
            <a:pPr marL="285750" indent="-285750">
              <a:buFont typeface="Arial" panose="020B0604020202020204" pitchFamily="34" charset="0"/>
              <a:buChar char="•"/>
            </a:pPr>
            <a:r>
              <a:rPr lang="lv-LV" b="1" dirty="0"/>
              <a:t>Skolotāja Kristapa Rāvalda mācību materiāls par Ciklu ar beigu nosacijumu</a:t>
            </a:r>
          </a:p>
          <a:p>
            <a:pPr marL="285750" indent="-285750">
              <a:buFont typeface="Arial" panose="020B0604020202020204" pitchFamily="34" charset="0"/>
              <a:buChar char="•"/>
            </a:pPr>
            <a:r>
              <a:rPr lang="lv-LV" dirty="0"/>
              <a:t>https://skolo.lv/pluginfile.php/78481115/mod_resource/content/0/Cikls%20ar%20beigu%20nosac%C4%ABjumu.pdf</a:t>
            </a:r>
          </a:p>
          <a:p>
            <a:pPr marL="285750" indent="-285750">
              <a:buFont typeface="Arial" panose="020B0604020202020204" pitchFamily="34" charset="0"/>
              <a:buChar char="•"/>
            </a:pPr>
            <a:r>
              <a:rPr lang="en-US" dirty="0">
                <a:hlinkClick r:id="rId8"/>
              </a:rPr>
              <a:t>https://ioflood.com/blog/do-while-loop-java/</a:t>
            </a:r>
            <a:endParaRPr lang="lv-LV" dirty="0"/>
          </a:p>
          <a:p>
            <a:pPr marL="285750" indent="-285750">
              <a:buFont typeface="Arial" panose="020B0604020202020204"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lv-LV" sz="1800" dirty="0"/>
              <a:t>Artūrs Kliečis 2PT</a:t>
            </a:r>
            <a:endParaRPr sz="1800" dirty="0"/>
          </a:p>
        </p:txBody>
      </p:sp>
      <p:sp>
        <p:nvSpPr>
          <p:cNvPr id="1623" name="Google Shape;1623;p40"/>
          <p:cNvSpPr txBox="1">
            <a:spLocks noGrp="1"/>
          </p:cNvSpPr>
          <p:nvPr>
            <p:ph type="subTitle" idx="1"/>
          </p:nvPr>
        </p:nvSpPr>
        <p:spPr>
          <a:xfrm>
            <a:off x="502343" y="889463"/>
            <a:ext cx="9262179"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lv-LV" sz="3200" dirty="0"/>
              <a:t>Cikla ar pēcnosacijuma teorijas beigas</a:t>
            </a:r>
            <a:endParaRPr sz="3200" dirty="0"/>
          </a:p>
        </p:txBody>
      </p:sp>
      <p:grpSp>
        <p:nvGrpSpPr>
          <p:cNvPr id="1627" name="Google Shape;1627;p40"/>
          <p:cNvGrpSpPr/>
          <p:nvPr/>
        </p:nvGrpSpPr>
        <p:grpSpPr>
          <a:xfrm>
            <a:off x="796100" y="3102438"/>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solidFill>
                  <a:schemeClr val="dk2"/>
                </a:solidFill>
                <a:latin typeface="IBM Plex Mono"/>
                <a:ea typeface="IBM Plex Mono"/>
                <a:cs typeface="IBM Plex Mono"/>
                <a:sym typeface="IBM Plex Mono"/>
              </a:rPr>
              <a:t>Kas ir cikls ar pēcnosacijumu</a:t>
            </a:r>
            <a:endParaRPr sz="3200" dirty="0">
              <a:solidFill>
                <a:schemeClr val="dk2"/>
              </a:solidFill>
              <a:latin typeface="IBM Plex Mono"/>
              <a:ea typeface="IBM Plex Mono"/>
              <a:cs typeface="IBM Plex Mono"/>
              <a:sym typeface="IBM Plex Mono"/>
            </a:endParaRPr>
          </a:p>
        </p:txBody>
      </p:sp>
      <p:sp>
        <p:nvSpPr>
          <p:cNvPr id="9" name="Subtitle 8">
            <a:extLst>
              <a:ext uri="{FF2B5EF4-FFF2-40B4-BE49-F238E27FC236}">
                <a16:creationId xmlns:a16="http://schemas.microsoft.com/office/drawing/2014/main" id="{690061F9-1E54-7DF6-A5A6-F2C206EF634C}"/>
              </a:ext>
            </a:extLst>
          </p:cNvPr>
          <p:cNvSpPr>
            <a:spLocks noGrp="1"/>
          </p:cNvSpPr>
          <p:nvPr>
            <p:ph type="subTitle" idx="14"/>
          </p:nvPr>
        </p:nvSpPr>
        <p:spPr>
          <a:xfrm>
            <a:off x="-125506" y="2437723"/>
            <a:ext cx="6586818" cy="2705777"/>
          </a:xfrm>
        </p:spPr>
        <p:txBody>
          <a:bodyPr/>
          <a:lstStyle/>
          <a:p>
            <a:r>
              <a:rPr lang="lv-LV" sz="1600" dirty="0"/>
              <a:t>	Cikls ar pēcnosacijumu, jeb Do While ir cikls, turpina cikla darbību, kamēr cikla nosacijums paliek nepatiess. Do While cikls pārbaudīs vai nosacijums ir pareizs, tikai pēc cikla darbības. Tas nozīmē, ka cikls izpildīsies vismaz vienu reizi, neatkarīgi no tā, vai nosacijums ir patiess vai nē, jo tas pārbauda vai cikla nosacijums ir pateiss, cikla beigās.</a:t>
            </a:r>
          </a:p>
          <a:p>
            <a:endParaRPr lang="lv-LV" sz="1600" dirty="0"/>
          </a:p>
          <a:p>
            <a:endParaRPr lang="lv-LV" sz="1600" dirty="0"/>
          </a:p>
          <a:p>
            <a:endParaRPr lang="lv-LV" sz="1600" dirty="0"/>
          </a:p>
          <a:p>
            <a:endParaRPr lang="lv-LV" sz="1600" dirty="0"/>
          </a:p>
          <a:p>
            <a:endParaRPr lang="en-US" sz="1600" dirty="0"/>
          </a:p>
        </p:txBody>
      </p:sp>
      <p:pic>
        <p:nvPicPr>
          <p:cNvPr id="1028" name="Picture 4">
            <a:extLst>
              <a:ext uri="{FF2B5EF4-FFF2-40B4-BE49-F238E27FC236}">
                <a16:creationId xmlns:a16="http://schemas.microsoft.com/office/drawing/2014/main" id="{3A8160D1-5207-D1E5-01EC-94229CBD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720" y="1251137"/>
            <a:ext cx="2482104" cy="35279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867335" y="162637"/>
            <a:ext cx="75633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solidFill>
                  <a:schemeClr val="dk2"/>
                </a:solidFill>
                <a:latin typeface="IBM Plex Mono"/>
                <a:ea typeface="IBM Plex Mono"/>
                <a:cs typeface="IBM Plex Mono"/>
                <a:sym typeface="IBM Plex Mono"/>
              </a:rPr>
              <a:t>Kam tiek izmantots cikls ar pēcnosacijumu</a:t>
            </a:r>
            <a:endParaRPr sz="3200" dirty="0">
              <a:solidFill>
                <a:schemeClr val="dk2"/>
              </a:solidFill>
              <a:latin typeface="IBM Plex Mono"/>
              <a:ea typeface="IBM Plex Mono"/>
              <a:cs typeface="IBM Plex Mono"/>
              <a:sym typeface="IBM Plex Mono"/>
            </a:endParaRPr>
          </a:p>
        </p:txBody>
      </p:sp>
      <p:sp>
        <p:nvSpPr>
          <p:cNvPr id="9" name="Subtitle 8">
            <a:extLst>
              <a:ext uri="{FF2B5EF4-FFF2-40B4-BE49-F238E27FC236}">
                <a16:creationId xmlns:a16="http://schemas.microsoft.com/office/drawing/2014/main" id="{690061F9-1E54-7DF6-A5A6-F2C206EF634C}"/>
              </a:ext>
            </a:extLst>
          </p:cNvPr>
          <p:cNvSpPr>
            <a:spLocks noGrp="1"/>
          </p:cNvSpPr>
          <p:nvPr>
            <p:ph type="subTitle" idx="14"/>
          </p:nvPr>
        </p:nvSpPr>
        <p:spPr>
          <a:xfrm>
            <a:off x="-128869" y="2226049"/>
            <a:ext cx="6744822" cy="2705777"/>
          </a:xfrm>
        </p:spPr>
        <p:txBody>
          <a:bodyPr/>
          <a:lstStyle/>
          <a:p>
            <a:r>
              <a:rPr lang="lv-LV" sz="1600" dirty="0"/>
              <a:t>	Cikls ar pēcnosacijumu, jeb Do While cikls tiek lietots, kad nepieciešams, lai cikls izpildās vismaz 1 reizi, ļoti noderīgs, kad programmas mērkis ir saņem datus no lietotāja un ja tie nav derīgi, tad programma atkārtoti prasīs lietotājam ievadīt datus vēlreiz, kamer cikla nosacijums būs nepatiess, jeb False.</a:t>
            </a:r>
          </a:p>
          <a:p>
            <a:endParaRPr lang="lv-LV" sz="1600" dirty="0"/>
          </a:p>
          <a:p>
            <a:endParaRPr lang="lv-LV" sz="1600" dirty="0"/>
          </a:p>
          <a:p>
            <a:endParaRPr lang="lv-LV" sz="1600" dirty="0"/>
          </a:p>
          <a:p>
            <a:r>
              <a:rPr lang="lv-LV" sz="1600" dirty="0"/>
              <a:t>d</a:t>
            </a:r>
            <a:endParaRPr lang="en-US" sz="1600" dirty="0"/>
          </a:p>
        </p:txBody>
      </p:sp>
      <p:pic>
        <p:nvPicPr>
          <p:cNvPr id="1028" name="Picture 4">
            <a:extLst>
              <a:ext uri="{FF2B5EF4-FFF2-40B4-BE49-F238E27FC236}">
                <a16:creationId xmlns:a16="http://schemas.microsoft.com/office/drawing/2014/main" id="{3A8160D1-5207-D1E5-01EC-94229CBD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720" y="1251137"/>
            <a:ext cx="2482104" cy="35279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79BA-5520-6A81-6C2D-5FB9FEF9F2E9}"/>
              </a:ext>
            </a:extLst>
          </p:cNvPr>
          <p:cNvSpPr>
            <a:spLocks noGrp="1"/>
          </p:cNvSpPr>
          <p:nvPr>
            <p:ph type="title"/>
          </p:nvPr>
        </p:nvSpPr>
        <p:spPr>
          <a:xfrm>
            <a:off x="371147" y="254330"/>
            <a:ext cx="7297500" cy="910200"/>
          </a:xfrm>
        </p:spPr>
        <p:txBody>
          <a:bodyPr/>
          <a:lstStyle/>
          <a:p>
            <a:r>
              <a:rPr lang="lv-LV" sz="2400" dirty="0"/>
              <a:t>Do While, jeb cikla ar pēcnosacijuma algoritms:</a:t>
            </a:r>
            <a:endParaRPr lang="en-US" sz="2400" dirty="0"/>
          </a:p>
        </p:txBody>
      </p:sp>
      <p:pic>
        <p:nvPicPr>
          <p:cNvPr id="2050" name="Picture 2">
            <a:extLst>
              <a:ext uri="{FF2B5EF4-FFF2-40B4-BE49-F238E27FC236}">
                <a16:creationId xmlns:a16="http://schemas.microsoft.com/office/drawing/2014/main" id="{64303C45-E2D8-57C9-78E4-5F8B54E91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41" y="1086775"/>
            <a:ext cx="3336730" cy="3600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646F08-1C39-3B7C-51EF-DFD67E479D16}"/>
              </a:ext>
            </a:extLst>
          </p:cNvPr>
          <p:cNvSpPr txBox="1"/>
          <p:nvPr/>
        </p:nvSpPr>
        <p:spPr>
          <a:xfrm>
            <a:off x="165101" y="1164530"/>
            <a:ext cx="3446450" cy="523220"/>
          </a:xfrm>
          <a:prstGeom prst="rect">
            <a:avLst/>
          </a:prstGeom>
          <a:noFill/>
          <a:ln>
            <a:solidFill>
              <a:schemeClr val="tx1"/>
            </a:solidFill>
          </a:ln>
        </p:spPr>
        <p:txBody>
          <a:bodyPr wrap="square" rtlCol="0">
            <a:spAutoFit/>
          </a:bodyPr>
          <a:lstStyle/>
          <a:p>
            <a:pPr algn="ctr"/>
            <a:r>
              <a:rPr lang="lv-LV" dirty="0"/>
              <a:t>Cikls sāk darbību, nepārbaudot, vai nosacijums ir patiess vai nē</a:t>
            </a:r>
          </a:p>
        </p:txBody>
      </p:sp>
      <p:cxnSp>
        <p:nvCxnSpPr>
          <p:cNvPr id="7" name="Straight Arrow Connector 6">
            <a:extLst>
              <a:ext uri="{FF2B5EF4-FFF2-40B4-BE49-F238E27FC236}">
                <a16:creationId xmlns:a16="http://schemas.microsoft.com/office/drawing/2014/main" id="{A403444E-0AD0-B9B9-E68F-AC2ED3132030}"/>
              </a:ext>
            </a:extLst>
          </p:cNvPr>
          <p:cNvCxnSpPr>
            <a:cxnSpLocks/>
            <a:stCxn id="5" idx="3"/>
          </p:cNvCxnSpPr>
          <p:nvPr/>
        </p:nvCxnSpPr>
        <p:spPr>
          <a:xfrm>
            <a:off x="3611551" y="1426140"/>
            <a:ext cx="2137986" cy="107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451D5E0-990B-4CA2-048A-29A387033BCC}"/>
              </a:ext>
            </a:extLst>
          </p:cNvPr>
          <p:cNvSpPr txBox="1"/>
          <p:nvPr/>
        </p:nvSpPr>
        <p:spPr>
          <a:xfrm>
            <a:off x="138278" y="1929950"/>
            <a:ext cx="3473273" cy="523220"/>
          </a:xfrm>
          <a:prstGeom prst="rect">
            <a:avLst/>
          </a:prstGeom>
          <a:noFill/>
          <a:ln>
            <a:solidFill>
              <a:schemeClr val="tx1"/>
            </a:solidFill>
          </a:ln>
        </p:spPr>
        <p:txBody>
          <a:bodyPr wrap="square" rtlCol="0">
            <a:spAutoFit/>
          </a:bodyPr>
          <a:lstStyle/>
          <a:p>
            <a:pPr algn="ctr"/>
            <a:r>
              <a:rPr lang="lv-LV" dirty="0"/>
              <a:t>Cikls izpilda darbību, nezinot, vai cikla nosacijums ir patiess</a:t>
            </a:r>
          </a:p>
        </p:txBody>
      </p:sp>
      <p:cxnSp>
        <p:nvCxnSpPr>
          <p:cNvPr id="11" name="Straight Arrow Connector 10">
            <a:extLst>
              <a:ext uri="{FF2B5EF4-FFF2-40B4-BE49-F238E27FC236}">
                <a16:creationId xmlns:a16="http://schemas.microsoft.com/office/drawing/2014/main" id="{786122F5-1B11-4018-59DA-8ABD3223CFA6}"/>
              </a:ext>
            </a:extLst>
          </p:cNvPr>
          <p:cNvCxnSpPr>
            <a:cxnSpLocks/>
            <a:stCxn id="9" idx="3"/>
          </p:cNvCxnSpPr>
          <p:nvPr/>
        </p:nvCxnSpPr>
        <p:spPr>
          <a:xfrm flipV="1">
            <a:off x="3611551" y="2074730"/>
            <a:ext cx="2032731" cy="116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CAD458A-4CA9-2912-E53A-E198C8893077}"/>
              </a:ext>
            </a:extLst>
          </p:cNvPr>
          <p:cNvSpPr txBox="1"/>
          <p:nvPr/>
        </p:nvSpPr>
        <p:spPr>
          <a:xfrm>
            <a:off x="138278" y="2571750"/>
            <a:ext cx="3473273" cy="1169551"/>
          </a:xfrm>
          <a:prstGeom prst="rect">
            <a:avLst/>
          </a:prstGeom>
          <a:noFill/>
          <a:ln>
            <a:solidFill>
              <a:schemeClr val="tx1"/>
            </a:solidFill>
          </a:ln>
        </p:spPr>
        <p:txBody>
          <a:bodyPr wrap="square" rtlCol="0">
            <a:spAutoFit/>
          </a:bodyPr>
          <a:lstStyle/>
          <a:p>
            <a:pPr algn="ctr"/>
            <a:r>
              <a:rPr lang="lv-LV" dirty="0"/>
              <a:t>Pēc cikla izpildes, cikls pārbauda, vai nosacijums ir patiess vai nē, ja cikla nosacijums ir patiess, programma turpina cikla darbību, kamēr cikla nosacijums būs nepatiess</a:t>
            </a:r>
          </a:p>
        </p:txBody>
      </p:sp>
      <p:cxnSp>
        <p:nvCxnSpPr>
          <p:cNvPr id="17" name="Straight Arrow Connector 16">
            <a:extLst>
              <a:ext uri="{FF2B5EF4-FFF2-40B4-BE49-F238E27FC236}">
                <a16:creationId xmlns:a16="http://schemas.microsoft.com/office/drawing/2014/main" id="{7A7A7E0E-D220-EAB6-1CDC-DEE07E534CDE}"/>
              </a:ext>
            </a:extLst>
          </p:cNvPr>
          <p:cNvCxnSpPr>
            <a:cxnSpLocks/>
            <a:stCxn id="15" idx="3"/>
          </p:cNvCxnSpPr>
          <p:nvPr/>
        </p:nvCxnSpPr>
        <p:spPr>
          <a:xfrm flipV="1">
            <a:off x="3611551" y="3012915"/>
            <a:ext cx="2032731" cy="143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7AD4B6E-11CE-9846-E120-322917B13505}"/>
              </a:ext>
            </a:extLst>
          </p:cNvPr>
          <p:cNvSpPr txBox="1"/>
          <p:nvPr/>
        </p:nvSpPr>
        <p:spPr>
          <a:xfrm>
            <a:off x="138278" y="3955580"/>
            <a:ext cx="3446450" cy="523220"/>
          </a:xfrm>
          <a:prstGeom prst="rect">
            <a:avLst/>
          </a:prstGeom>
          <a:noFill/>
          <a:ln>
            <a:solidFill>
              <a:schemeClr val="tx1"/>
            </a:solidFill>
          </a:ln>
        </p:spPr>
        <p:txBody>
          <a:bodyPr wrap="square" rtlCol="0">
            <a:spAutoFit/>
          </a:bodyPr>
          <a:lstStyle/>
          <a:p>
            <a:pPr algn="ctr"/>
            <a:r>
              <a:rPr lang="lv-LV" dirty="0"/>
              <a:t>Ja cikla nosacijums ir nepatiess, cikls beidz darbību</a:t>
            </a:r>
          </a:p>
        </p:txBody>
      </p:sp>
      <p:cxnSp>
        <p:nvCxnSpPr>
          <p:cNvPr id="28" name="Straight Arrow Connector 27">
            <a:extLst>
              <a:ext uri="{FF2B5EF4-FFF2-40B4-BE49-F238E27FC236}">
                <a16:creationId xmlns:a16="http://schemas.microsoft.com/office/drawing/2014/main" id="{9CB95AC7-671B-0DCE-45CE-8A6AD7D4B16E}"/>
              </a:ext>
            </a:extLst>
          </p:cNvPr>
          <p:cNvCxnSpPr>
            <a:cxnSpLocks/>
          </p:cNvCxnSpPr>
          <p:nvPr/>
        </p:nvCxnSpPr>
        <p:spPr>
          <a:xfrm flipV="1">
            <a:off x="3611551" y="4182466"/>
            <a:ext cx="2249819" cy="34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172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53781" y="74737"/>
            <a:ext cx="8222128" cy="11960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t>Kādi java ciklu veidi ir līdzīgi ciklam ar pēcnosacijumu</a:t>
            </a:r>
            <a:endParaRPr sz="3200" dirty="0">
              <a:solidFill>
                <a:schemeClr val="dk2"/>
              </a:solidFill>
              <a:latin typeface="IBM Plex Mono"/>
              <a:ea typeface="IBM Plex Mono"/>
              <a:cs typeface="IBM Plex Mono"/>
              <a:sym typeface="IBM Plex Mono"/>
            </a:endParaRPr>
          </a:p>
        </p:txBody>
      </p:sp>
      <p:sp>
        <p:nvSpPr>
          <p:cNvPr id="9" name="Subtitle 8">
            <a:extLst>
              <a:ext uri="{FF2B5EF4-FFF2-40B4-BE49-F238E27FC236}">
                <a16:creationId xmlns:a16="http://schemas.microsoft.com/office/drawing/2014/main" id="{690061F9-1E54-7DF6-A5A6-F2C206EF634C}"/>
              </a:ext>
            </a:extLst>
          </p:cNvPr>
          <p:cNvSpPr>
            <a:spLocks noGrp="1"/>
          </p:cNvSpPr>
          <p:nvPr>
            <p:ph type="subTitle" idx="14"/>
          </p:nvPr>
        </p:nvSpPr>
        <p:spPr>
          <a:xfrm>
            <a:off x="372034" y="2362200"/>
            <a:ext cx="2993466" cy="1016338"/>
          </a:xfrm>
        </p:spPr>
        <p:txBody>
          <a:bodyPr/>
          <a:lstStyle/>
          <a:p>
            <a:endParaRPr lang="lv-LV" sz="4000" dirty="0"/>
          </a:p>
          <a:p>
            <a:endParaRPr lang="lv-LV" sz="4000" dirty="0"/>
          </a:p>
          <a:p>
            <a:endParaRPr lang="lv-LV" sz="4000" dirty="0"/>
          </a:p>
          <a:p>
            <a:pPr>
              <a:buFont typeface="Arial" panose="020B0604020202020204" pitchFamily="34" charset="0"/>
              <a:buChar char="•"/>
            </a:pPr>
            <a:endParaRPr lang="lv-LV" sz="4000" dirty="0"/>
          </a:p>
          <a:p>
            <a:pPr marL="139700" indent="0"/>
            <a:r>
              <a:rPr lang="lv-LV" sz="4400" dirty="0"/>
              <a:t>1. For</a:t>
            </a:r>
          </a:p>
        </p:txBody>
      </p:sp>
      <p:sp>
        <p:nvSpPr>
          <p:cNvPr id="2" name="Subtitle 8">
            <a:extLst>
              <a:ext uri="{FF2B5EF4-FFF2-40B4-BE49-F238E27FC236}">
                <a16:creationId xmlns:a16="http://schemas.microsoft.com/office/drawing/2014/main" id="{AA4E2584-4292-B4C4-FF1C-D12E7988C33A}"/>
              </a:ext>
            </a:extLst>
          </p:cNvPr>
          <p:cNvSpPr txBox="1">
            <a:spLocks/>
          </p:cNvSpPr>
          <p:nvPr/>
        </p:nvSpPr>
        <p:spPr>
          <a:xfrm>
            <a:off x="4281768" y="2362200"/>
            <a:ext cx="3122331" cy="10163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endParaRPr lang="lv-LV" sz="4000" dirty="0"/>
          </a:p>
          <a:p>
            <a:endParaRPr lang="lv-LV" sz="4000" dirty="0"/>
          </a:p>
          <a:p>
            <a:endParaRPr lang="lv-LV" sz="4000" dirty="0"/>
          </a:p>
          <a:p>
            <a:pPr>
              <a:buFont typeface="Arial" panose="020B0604020202020204" pitchFamily="34" charset="0"/>
              <a:buChar char="•"/>
            </a:pPr>
            <a:endParaRPr lang="lv-LV" sz="4000" dirty="0"/>
          </a:p>
          <a:p>
            <a:pPr marL="139700" indent="0"/>
            <a:r>
              <a:rPr lang="lv-LV" sz="4400" dirty="0"/>
              <a:t>2. While</a:t>
            </a:r>
          </a:p>
        </p:txBody>
      </p:sp>
      <p:cxnSp>
        <p:nvCxnSpPr>
          <p:cNvPr id="4" name="Straight Connector 3">
            <a:extLst>
              <a:ext uri="{FF2B5EF4-FFF2-40B4-BE49-F238E27FC236}">
                <a16:creationId xmlns:a16="http://schemas.microsoft.com/office/drawing/2014/main" id="{3671E51B-08AA-C7B2-0420-390415BB1387}"/>
              </a:ext>
            </a:extLst>
          </p:cNvPr>
          <p:cNvCxnSpPr>
            <a:cxnSpLocks/>
          </p:cNvCxnSpPr>
          <p:nvPr/>
        </p:nvCxnSpPr>
        <p:spPr>
          <a:xfrm flipV="1">
            <a:off x="4114800" y="1270747"/>
            <a:ext cx="0" cy="387275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BB3C43B-578E-ABF3-717B-06DCC5041B34}"/>
              </a:ext>
            </a:extLst>
          </p:cNvPr>
          <p:cNvCxnSpPr>
            <a:cxnSpLocks/>
          </p:cNvCxnSpPr>
          <p:nvPr/>
        </p:nvCxnSpPr>
        <p:spPr>
          <a:xfrm flipH="1">
            <a:off x="-437029" y="1270747"/>
            <a:ext cx="96751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518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E94C-42F8-2450-88BC-95CB46B3483E}"/>
              </a:ext>
            </a:extLst>
          </p:cNvPr>
          <p:cNvSpPr>
            <a:spLocks noGrp="1"/>
          </p:cNvSpPr>
          <p:nvPr>
            <p:ph type="title"/>
          </p:nvPr>
        </p:nvSpPr>
        <p:spPr>
          <a:xfrm>
            <a:off x="371147" y="188545"/>
            <a:ext cx="7240081" cy="837688"/>
          </a:xfrm>
        </p:spPr>
        <p:txBody>
          <a:bodyPr/>
          <a:lstStyle/>
          <a:p>
            <a:r>
              <a:rPr lang="lv-LV" sz="2400" dirty="0"/>
              <a:t>1. Kāda ir atšķirība starp cikla ar pēcnosacijuma un For ciklu</a:t>
            </a:r>
            <a:endParaRPr lang="en-US" sz="2400" dirty="0"/>
          </a:p>
        </p:txBody>
      </p:sp>
      <p:pic>
        <p:nvPicPr>
          <p:cNvPr id="3" name="Picture 4">
            <a:extLst>
              <a:ext uri="{FF2B5EF4-FFF2-40B4-BE49-F238E27FC236}">
                <a16:creationId xmlns:a16="http://schemas.microsoft.com/office/drawing/2014/main" id="{E1312669-4E82-D9C4-9CC0-1FC51E1DB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914" y="2938821"/>
            <a:ext cx="2287001" cy="2409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5DD493-0D33-2715-286E-ABC286183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22" y="2830081"/>
            <a:ext cx="2795381" cy="23134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DF74F3-EBA5-8C6F-37B9-04F6BFB7EC8E}"/>
              </a:ext>
            </a:extLst>
          </p:cNvPr>
          <p:cNvSpPr txBox="1"/>
          <p:nvPr/>
        </p:nvSpPr>
        <p:spPr>
          <a:xfrm>
            <a:off x="2124829" y="3569495"/>
            <a:ext cx="1045968" cy="307777"/>
          </a:xfrm>
          <a:prstGeom prst="rect">
            <a:avLst/>
          </a:prstGeom>
          <a:noFill/>
        </p:spPr>
        <p:txBody>
          <a:bodyPr wrap="square" rtlCol="0">
            <a:spAutoFit/>
          </a:bodyPr>
          <a:lstStyle/>
          <a:p>
            <a:r>
              <a:rPr lang="lv-LV" dirty="0">
                <a:latin typeface="Arial Rounded MT Bold" panose="020F0704030504030204" pitchFamily="34" charset="0"/>
              </a:rPr>
              <a:t>For loop</a:t>
            </a:r>
          </a:p>
        </p:txBody>
      </p:sp>
      <p:sp>
        <p:nvSpPr>
          <p:cNvPr id="6" name="TextBox 5">
            <a:extLst>
              <a:ext uri="{FF2B5EF4-FFF2-40B4-BE49-F238E27FC236}">
                <a16:creationId xmlns:a16="http://schemas.microsoft.com/office/drawing/2014/main" id="{778198E9-436B-0676-5C51-54D6EB40547C}"/>
              </a:ext>
            </a:extLst>
          </p:cNvPr>
          <p:cNvSpPr txBox="1"/>
          <p:nvPr/>
        </p:nvSpPr>
        <p:spPr>
          <a:xfrm>
            <a:off x="371147" y="1026233"/>
            <a:ext cx="8450511" cy="1169551"/>
          </a:xfrm>
          <a:prstGeom prst="rect">
            <a:avLst/>
          </a:prstGeom>
          <a:noFill/>
        </p:spPr>
        <p:txBody>
          <a:bodyPr wrap="square" rtlCol="0">
            <a:spAutoFit/>
          </a:bodyPr>
          <a:lstStyle/>
          <a:p>
            <a:r>
              <a:rPr lang="lv-LV" dirty="0"/>
              <a:t>For cikls, jeb cikls ar skaitītāju, ir diezgan līdzīgs While ciklam, jo abi pārbauda, vai cikla nosacijums ir patiess pirms cikla izpildes, nekā Do While cikls, kas pārbauda to cikla beigās. For cikls tiek lietotajs, ja jums ir nepieciešams palaist noteiktu cikla skaitu, vai jums ir jādara kaut kas vienreiz katram kolekcijas vienumam. Viss, kas ir balstīts uz skaitītāju, izmanto for ciklu. Ja jums ir nepieciešams veikt ciklu līdz notiek kāds konkrēts nosacijums, vai bezgalīgi, tad tiek lietots Do While cikls.</a:t>
            </a:r>
            <a:endParaRPr lang="en-US" dirty="0"/>
          </a:p>
        </p:txBody>
      </p:sp>
    </p:spTree>
    <p:extLst>
      <p:ext uri="{BB962C8B-B14F-4D97-AF65-F5344CB8AC3E}">
        <p14:creationId xmlns:p14="http://schemas.microsoft.com/office/powerpoint/2010/main" val="261152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847164" y="229871"/>
            <a:ext cx="8055535" cy="8593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2400" dirty="0"/>
              <a:t>2. Kāda ir atšķirība starp ciklu ar priekšnosacijumu un ciklu ar pēcnosacijumu</a:t>
            </a:r>
            <a:endParaRPr sz="2400" dirty="0">
              <a:solidFill>
                <a:schemeClr val="dk2"/>
              </a:solidFill>
              <a:latin typeface="IBM Plex Mono"/>
              <a:ea typeface="IBM Plex Mono"/>
              <a:cs typeface="IBM Plex Mono"/>
              <a:sym typeface="IBM Plex Mono"/>
            </a:endParaRPr>
          </a:p>
        </p:txBody>
      </p:sp>
      <p:sp>
        <p:nvSpPr>
          <p:cNvPr id="9" name="Subtitle 8">
            <a:extLst>
              <a:ext uri="{FF2B5EF4-FFF2-40B4-BE49-F238E27FC236}">
                <a16:creationId xmlns:a16="http://schemas.microsoft.com/office/drawing/2014/main" id="{690061F9-1E54-7DF6-A5A6-F2C206EF634C}"/>
              </a:ext>
            </a:extLst>
          </p:cNvPr>
          <p:cNvSpPr>
            <a:spLocks noGrp="1"/>
          </p:cNvSpPr>
          <p:nvPr>
            <p:ph type="subTitle" idx="14"/>
          </p:nvPr>
        </p:nvSpPr>
        <p:spPr>
          <a:xfrm>
            <a:off x="482435" y="862514"/>
            <a:ext cx="7814400" cy="2705777"/>
          </a:xfrm>
        </p:spPr>
        <p:txBody>
          <a:bodyPr/>
          <a:lstStyle/>
          <a:p>
            <a:r>
              <a:rPr lang="lv-LV" sz="1200" dirty="0"/>
              <a:t>	Cikls ar priekšnosacijumu, jeb While, pirms izpildes pārbauda, vai cikla nosacijums ir patiess. Ja nav, tad cikls sāk darbību un nebeigs to, kāmēr cikla nosacijums </a:t>
            </a:r>
            <a:r>
              <a:rPr lang="en-US" sz="1200" dirty="0"/>
              <a:t>b</a:t>
            </a:r>
            <a:r>
              <a:rPr lang="lv-LV" sz="1200" dirty="0"/>
              <a:t>ūs nepatiess, jeb False, bet cikls ar pēcnosacijumu, cikla izpildes beigās pārbauda vai cikla nosacijums ir patiess, ja nē, tad cikls turpina strādāt, kamēr cikla nosacijums ir </a:t>
            </a:r>
            <a:r>
              <a:rPr lang="en-US" sz="1200" dirty="0" err="1"/>
              <a:t>nepat</a:t>
            </a:r>
            <a:r>
              <a:rPr lang="lv-LV" sz="1200" dirty="0"/>
              <a:t>iess</a:t>
            </a:r>
            <a:r>
              <a:rPr lang="en-US" sz="1200" dirty="0"/>
              <a:t>, </a:t>
            </a:r>
            <a:r>
              <a:rPr lang="en-US" sz="1200" dirty="0" err="1"/>
              <a:t>jeb</a:t>
            </a:r>
            <a:r>
              <a:rPr lang="en-US" sz="1200" dirty="0"/>
              <a:t> False</a:t>
            </a:r>
            <a:r>
              <a:rPr lang="lv-LV" sz="1200" dirty="0"/>
              <a:t>.</a:t>
            </a:r>
          </a:p>
          <a:p>
            <a:endParaRPr lang="lv-LV" sz="1200" dirty="0"/>
          </a:p>
          <a:p>
            <a:endParaRPr lang="lv-LV" sz="1200" dirty="0"/>
          </a:p>
          <a:p>
            <a:endParaRPr lang="lv-LV" sz="1200" dirty="0"/>
          </a:p>
          <a:p>
            <a:endParaRPr lang="en-US" sz="1200" dirty="0"/>
          </a:p>
        </p:txBody>
      </p:sp>
      <p:pic>
        <p:nvPicPr>
          <p:cNvPr id="2050" name="Picture 2">
            <a:extLst>
              <a:ext uri="{FF2B5EF4-FFF2-40B4-BE49-F238E27FC236}">
                <a16:creationId xmlns:a16="http://schemas.microsoft.com/office/drawing/2014/main" id="{CFC7C55A-2EB7-0226-059F-3B5FC65DD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673" y="2661877"/>
            <a:ext cx="1843368" cy="25737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FCF24B-77F7-311D-2EE8-25D94115E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431" y="2509787"/>
            <a:ext cx="2518873" cy="265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39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54695" y="324000"/>
            <a:ext cx="7906870" cy="8593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2400" dirty="0"/>
              <a:t>Kādos reālās dzives gadijumos tiek parasti izmantots cikls ar pēcnosacijumu</a:t>
            </a:r>
            <a:endParaRPr sz="2400" dirty="0">
              <a:solidFill>
                <a:schemeClr val="dk2"/>
              </a:solidFill>
              <a:latin typeface="IBM Plex Mono"/>
              <a:ea typeface="IBM Plex Mono"/>
              <a:cs typeface="IBM Plex Mono"/>
              <a:sym typeface="IBM Plex Mono"/>
            </a:endParaRPr>
          </a:p>
        </p:txBody>
      </p:sp>
      <p:sp>
        <p:nvSpPr>
          <p:cNvPr id="9" name="Subtitle 8">
            <a:extLst>
              <a:ext uri="{FF2B5EF4-FFF2-40B4-BE49-F238E27FC236}">
                <a16:creationId xmlns:a16="http://schemas.microsoft.com/office/drawing/2014/main" id="{690061F9-1E54-7DF6-A5A6-F2C206EF634C}"/>
              </a:ext>
            </a:extLst>
          </p:cNvPr>
          <p:cNvSpPr>
            <a:spLocks noGrp="1"/>
          </p:cNvSpPr>
          <p:nvPr>
            <p:ph type="subTitle" idx="14"/>
          </p:nvPr>
        </p:nvSpPr>
        <p:spPr>
          <a:xfrm>
            <a:off x="522776" y="1958450"/>
            <a:ext cx="7814400" cy="2705777"/>
          </a:xfrm>
        </p:spPr>
        <p:txBody>
          <a:bodyPr/>
          <a:lstStyle/>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endParaRPr lang="lv-LV" sz="1200" dirty="0"/>
          </a:p>
          <a:p>
            <a:pPr>
              <a:buFont typeface="Arial" panose="020B0604020202020204" pitchFamily="34" charset="0"/>
              <a:buChar char="•"/>
            </a:pPr>
            <a:r>
              <a:rPr lang="lv-LV" sz="1200" dirty="0"/>
              <a:t>Lietotāja validācija: Kad lietotājam liek ievadīt paroli. Pēc lietotāja ievades, programma pārbauda vai parole ir pareiza, ja parole nav pareiza, tad programma liek lietotājam ievadīt paroli vēlreiz.</a:t>
            </a:r>
          </a:p>
          <a:p>
            <a:pPr marL="139700" indent="0"/>
            <a:endParaRPr lang="lv-LV" sz="1200" dirty="0"/>
          </a:p>
          <a:p>
            <a:pPr>
              <a:buFont typeface="Arial" panose="020B0604020202020204" pitchFamily="34" charset="0"/>
              <a:buChar char="•"/>
            </a:pPr>
            <a:r>
              <a:rPr lang="lv-LV" sz="1200" dirty="0"/>
              <a:t>Spēles cikls: Spēle darbosies vismaz vienu reizi, pirms pārbauda, vai lietotājs vēlas turpināt spēli.</a:t>
            </a:r>
          </a:p>
          <a:p>
            <a:pPr marL="139700" indent="0"/>
            <a:endParaRPr lang="lv-LV" sz="1200" dirty="0"/>
          </a:p>
          <a:p>
            <a:pPr>
              <a:buFont typeface="Arial" panose="020B0604020202020204" pitchFamily="34" charset="0"/>
              <a:buChar char="•"/>
            </a:pPr>
            <a:r>
              <a:rPr lang="lv-LV" sz="1200" dirty="0"/>
              <a:t>Sensoru datu nolasīšana: Sensors izpildīs ciklu, pirms pārbaudīs, vai cikla nosacijums ir pareizs, kas šajā gadijumā būtu saņemt derīgus datus, sensors turpinās ciklu, kamēr saņems derīgus datus.</a:t>
            </a:r>
          </a:p>
          <a:p>
            <a:endParaRPr lang="lv-LV" sz="1200" dirty="0"/>
          </a:p>
          <a:p>
            <a:endParaRPr lang="lv-LV" sz="1200" dirty="0"/>
          </a:p>
          <a:p>
            <a:endParaRPr lang="en-US" sz="1200" dirty="0"/>
          </a:p>
        </p:txBody>
      </p:sp>
    </p:spTree>
    <p:extLst>
      <p:ext uri="{BB962C8B-B14F-4D97-AF65-F5344CB8AC3E}">
        <p14:creationId xmlns:p14="http://schemas.microsoft.com/office/powerpoint/2010/main" val="9350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a:t>Piemēri, kur ir redzami Cikla ar pēcnosacijumu darbības</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lv-LV" dirty="0"/>
              <a:t>Koda piemēri</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1070</Words>
  <Application>Microsoft Office PowerPoint</Application>
  <PresentationFormat>On-screen Show (16:9)</PresentationFormat>
  <Paragraphs>95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IBM Plex Mono</vt:lpstr>
      <vt:lpstr>Source Code Pro</vt:lpstr>
      <vt:lpstr>Arial Rounded MT Bold</vt:lpstr>
      <vt:lpstr>Arial</vt:lpstr>
      <vt:lpstr>Poppins</vt:lpstr>
      <vt:lpstr>Introduction to Coding Workshop by Slidesgo</vt:lpstr>
      <vt:lpstr>Cikls ar pēcnosacijumu</vt:lpstr>
      <vt:lpstr>Kas ir cikls ar pēcnosacijumu</vt:lpstr>
      <vt:lpstr>Kam tiek izmantots cikls ar pēcnosacijumu</vt:lpstr>
      <vt:lpstr>Do While, jeb cikla ar pēcnosacijuma algoritms:</vt:lpstr>
      <vt:lpstr>Kādi java ciklu veidi ir līdzīgi ciklam ar pēcnosacijumu</vt:lpstr>
      <vt:lpstr>1. Kāda ir atšķirība starp cikla ar pēcnosacijuma un For ciklu</vt:lpstr>
      <vt:lpstr>2. Kāda ir atšķirība starp ciklu ar priekšnosacijumu un ciklu ar pēcnosacijumu</vt:lpstr>
      <vt:lpstr>Kādos reālās dzives gadijumos tiek parasti izmantots cikls ar pēcnosacijumu</vt:lpstr>
      <vt:lpstr>Koda piemēri</vt:lpstr>
      <vt:lpstr>1. Piemērs</vt:lpstr>
      <vt:lpstr>2. Piemērs</vt:lpstr>
      <vt:lpstr>3. Piemērs</vt:lpstr>
      <vt:lpstr>4. Piemērs</vt:lpstr>
      <vt:lpstr>5. Piemērs</vt:lpstr>
      <vt:lpstr>6. Piemērs</vt:lpstr>
      <vt:lpstr>Izmantotie resursi</vt:lpstr>
      <vt:lpstr>Artūrs Kliečis 2PT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Cikls ar pēcnosacijumu</dc:title>
  <dc:creator>Lietotajs</dc:creator>
  <cp:lastModifiedBy>arturs kliecis</cp:lastModifiedBy>
  <cp:revision>19</cp:revision>
  <dcterms:modified xsi:type="dcterms:W3CDTF">2024-06-10T14:16:43Z</dcterms:modified>
</cp:coreProperties>
</file>