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8" r:id="rId3"/>
    <p:sldId id="325" r:id="rId4"/>
    <p:sldId id="323" r:id="rId5"/>
    <p:sldId id="324" r:id="rId6"/>
    <p:sldId id="331" r:id="rId7"/>
    <p:sldId id="332" r:id="rId8"/>
    <p:sldId id="333" r:id="rId9"/>
    <p:sldId id="391" r:id="rId10"/>
    <p:sldId id="39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93" r:id="rId29"/>
    <p:sldId id="35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24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58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52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0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25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57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98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83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65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93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6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31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06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0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69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90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16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73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01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97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19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  <a:p>
            <a:pPr lvl="0"/>
            <a:r>
              <a:rPr lang="ru-RU" dirty="0" smtClean="0"/>
              <a:t>Структура </a:t>
            </a:r>
            <a:r>
              <a:rPr lang="ru-RU" dirty="0"/>
              <a:t>программы. Блок</a:t>
            </a:r>
          </a:p>
          <a:p>
            <a:pPr lvl="0"/>
            <a:r>
              <a:rPr lang="ru-RU" dirty="0"/>
              <a:t>Ветвления</a:t>
            </a:r>
          </a:p>
          <a:p>
            <a:pPr lvl="0"/>
            <a:r>
              <a:rPr lang="ru-RU" dirty="0"/>
              <a:t>Базовая форма </a:t>
            </a:r>
            <a:r>
              <a:rPr lang="ru-RU" dirty="0" smtClean="0"/>
              <a:t>цикла</a:t>
            </a:r>
          </a:p>
          <a:p>
            <a:r>
              <a:rPr lang="ru-RU" dirty="0"/>
              <a:t>Работа со строками</a:t>
            </a:r>
            <a:endParaRPr lang="en-US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>
                <a:solidFill>
                  <a:srgbClr val="FF3399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Y - </a:t>
            </a:r>
            <a:r>
              <a:rPr lang="ru-RU" dirty="0"/>
              <a:t>и</a:t>
            </a:r>
            <a:r>
              <a:rPr lang="ru-RU" dirty="0" smtClean="0"/>
              <a:t>стина</a:t>
            </a:r>
            <a:r>
              <a:rPr lang="ru-RU" dirty="0"/>
              <a:t>, если оба значения X </a:t>
            </a:r>
            <a:r>
              <a:rPr lang="ru-RU" dirty="0">
                <a:solidFill>
                  <a:srgbClr val="FF3399"/>
                </a:solidFill>
              </a:rPr>
              <a:t>и</a:t>
            </a:r>
            <a:r>
              <a:rPr lang="ru-RU" dirty="0"/>
              <a:t> Y </a:t>
            </a:r>
            <a:r>
              <a:rPr lang="ru-RU" dirty="0" smtClean="0"/>
              <a:t>истинны</a:t>
            </a:r>
          </a:p>
          <a:p>
            <a:r>
              <a:rPr lang="en-US" dirty="0"/>
              <a:t>X </a:t>
            </a:r>
            <a:r>
              <a:rPr lang="en-US" dirty="0">
                <a:solidFill>
                  <a:srgbClr val="FF3399"/>
                </a:solidFill>
              </a:rPr>
              <a:t>or</a:t>
            </a:r>
            <a:r>
              <a:rPr lang="en-US" dirty="0"/>
              <a:t> </a:t>
            </a:r>
            <a:r>
              <a:rPr lang="en-US" dirty="0" smtClean="0"/>
              <a:t>Y</a:t>
            </a:r>
            <a:r>
              <a:rPr lang="ru-RU" dirty="0"/>
              <a:t> </a:t>
            </a:r>
            <a:r>
              <a:rPr lang="ru-RU" dirty="0" smtClean="0"/>
              <a:t>– истина</a:t>
            </a:r>
            <a:r>
              <a:rPr lang="ru-RU" dirty="0"/>
              <a:t>, если хотя бы одно из значений </a:t>
            </a:r>
            <a:r>
              <a:rPr lang="ru-RU" dirty="0" smtClean="0"/>
              <a:t>X </a:t>
            </a:r>
            <a:r>
              <a:rPr lang="ru-RU" dirty="0">
                <a:solidFill>
                  <a:srgbClr val="FF3399"/>
                </a:solidFill>
              </a:rPr>
              <a:t>или</a:t>
            </a:r>
            <a:r>
              <a:rPr lang="ru-RU" dirty="0"/>
              <a:t> Y </a:t>
            </a:r>
            <a:r>
              <a:rPr lang="ru-RU" dirty="0" smtClean="0"/>
              <a:t>истинно</a:t>
            </a:r>
          </a:p>
          <a:p>
            <a:r>
              <a:rPr lang="en-US" dirty="0">
                <a:solidFill>
                  <a:srgbClr val="FF3399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ru-RU" dirty="0"/>
              <a:t> - </a:t>
            </a:r>
            <a:r>
              <a:rPr lang="ru-RU" dirty="0" smtClean="0"/>
              <a:t>истина</a:t>
            </a:r>
            <a:r>
              <a:rPr lang="ru-RU" dirty="0"/>
              <a:t>, если </a:t>
            </a:r>
            <a:r>
              <a:rPr lang="en-US" dirty="0"/>
              <a:t>X </a:t>
            </a:r>
            <a:r>
              <a:rPr lang="ru-RU" dirty="0" smtClean="0"/>
              <a:t>ложно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649811" y="753335"/>
            <a:ext cx="6177094" cy="98566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en-US" sz="4050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40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50" dirty="0" err="1"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405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23528" y="1628800"/>
            <a:ext cx="5145235" cy="3739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'Equals 5‘</a:t>
            </a:r>
            <a:r>
              <a:rPr lang="ru-RU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'Greater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'Greater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5‘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endParaRPr lang="ru-RU" sz="1688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00"/>
              </a:buClr>
              <a:buSzPct val="25000"/>
            </a:pP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'Less </a:t>
            </a: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6‘</a:t>
            </a:r>
            <a:r>
              <a:rPr lang="ru-RU" sz="1688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'Less </a:t>
            </a:r>
            <a:r>
              <a:rPr lang="en-US" sz="1688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FF"/>
              </a:buClr>
              <a:buSzPct val="25000"/>
            </a:pP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'Not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</a:t>
            </a:r>
            <a:r>
              <a:rPr lang="en-US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6‘</a:t>
            </a:r>
            <a:r>
              <a:rPr lang="ru-RU" sz="1688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914068" y="2883389"/>
            <a:ext cx="2978411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02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025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1" name="Shape 291"/>
          <p:cNvCxnSpPr/>
          <p:nvPr/>
        </p:nvCxnSpPr>
        <p:spPr>
          <a:xfrm flipH="1">
            <a:off x="4644008" y="3974709"/>
            <a:ext cx="1101113" cy="30355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15616" y="584775"/>
            <a:ext cx="7051402" cy="10064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94" dirty="0" err="1">
                <a:latin typeface="Cabin"/>
                <a:ea typeface="Cabin"/>
                <a:cs typeface="Cabin"/>
                <a:sym typeface="Cabin"/>
              </a:rPr>
              <a:t>Односторонние</a:t>
            </a:r>
            <a:r>
              <a:rPr lang="en-US" sz="3994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94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994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12511" y="1714501"/>
            <a:ext cx="3421526" cy="405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'Third </a:t>
            </a:r>
            <a:r>
              <a:rPr lang="en-US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'Afterwards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 </a:t>
            </a: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'Is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'Third </a:t>
            </a:r>
            <a:r>
              <a:rPr lang="en-US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043363" y="2477988"/>
            <a:ext cx="1654363" cy="218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299" name="Shape 299"/>
          <p:cNvCxnSpPr/>
          <p:nvPr/>
        </p:nvCxnSpPr>
        <p:spPr>
          <a:xfrm rot="10800000">
            <a:off x="3547350" y="2952731"/>
            <a:ext cx="360281" cy="1906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 flipH="1">
            <a:off x="3347864" y="4341614"/>
            <a:ext cx="655315" cy="23951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1" name="Shape 301"/>
          <p:cNvCxnSpPr/>
          <p:nvPr/>
        </p:nvCxnSpPr>
        <p:spPr>
          <a:xfrm rot="10800000">
            <a:off x="6740064" y="1563609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2" name="Shape 302"/>
          <p:cNvSpPr/>
          <p:nvPr/>
        </p:nvSpPr>
        <p:spPr>
          <a:xfrm>
            <a:off x="5943600" y="1878807"/>
            <a:ext cx="1614431" cy="714318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6740134" y="2563727"/>
            <a:ext cx="27675" cy="228420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 txBox="1"/>
          <p:nvPr/>
        </p:nvSpPr>
        <p:spPr>
          <a:xfrm>
            <a:off x="7150894" y="2571750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7551014" y="2232421"/>
            <a:ext cx="407531" cy="320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 flipH="1">
            <a:off x="7969746" y="2232492"/>
            <a:ext cx="8943" cy="362475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>
            <a:off x="7966174" y="2219921"/>
            <a:ext cx="39318" cy="2170799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6805314" y="4400550"/>
            <a:ext cx="1209093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7459320" y="1761385"/>
            <a:ext cx="408037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7150894" y="3193257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150894" y="3814763"/>
            <a:ext cx="1643118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908514" y="2607469"/>
            <a:ext cx="620831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032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51217" y="19176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Отступ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29104" y="1340768"/>
            <a:ext cx="8391368" cy="432048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Увеличение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“:” )</a:t>
            </a: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Сохранение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области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действия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блока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относящиеся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инструкциям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if/while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Уменьшение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i="1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возврата</a:t>
            </a:r>
            <a:r>
              <a:rPr lang="en-US" sz="2000" i="1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к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уровню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окончания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действия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блока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Пустые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игнорируются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оказывая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влияния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</a:t>
            </a:r>
            <a:endParaRPr lang="en-US" sz="20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отдельной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отступу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относятся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890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23528" y="620688"/>
            <a:ext cx="8628525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ct val="25000"/>
            </a:pPr>
            <a:r>
              <a:rPr lang="en-US" sz="4500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45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42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Отключите</a:t>
            </a:r>
            <a:r>
              <a:rPr lang="en-US" sz="33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табуляцию</a:t>
            </a:r>
            <a:r>
              <a:rPr lang="en-US" sz="3375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375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539552" y="1988840"/>
            <a:ext cx="8208912" cy="360040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текстовых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редакторов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табуляцию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Проверьте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выбрана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у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вас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опция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585788" lvl="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Defaults</a:t>
            </a:r>
            <a:endParaRPr lang="en-US" sz="2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В Python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отступ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*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большое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одновременном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табуляции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сообщение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ошибке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даже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ес</a:t>
            </a:r>
            <a:r>
              <a:rPr lang="en-US" sz="2000" dirty="0" err="1"/>
              <a:t>ли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вид</a:t>
            </a:r>
            <a:r>
              <a:rPr lang="en-US" sz="2000" dirty="0"/>
              <a:t> </a:t>
            </a:r>
            <a:r>
              <a:rPr lang="en-US" sz="2000" dirty="0" err="1"/>
              <a:t>все</a:t>
            </a:r>
            <a:r>
              <a:rPr lang="en-US" sz="2000" dirty="0"/>
              <a:t> </a:t>
            </a:r>
            <a:r>
              <a:rPr lang="en-US" sz="2000" dirty="0" err="1"/>
              <a:t>отступы</a:t>
            </a:r>
            <a:r>
              <a:rPr lang="en-US" sz="2000" dirty="0"/>
              <a:t> </a:t>
            </a:r>
            <a:r>
              <a:rPr lang="en-US" sz="2000" dirty="0" err="1"/>
              <a:t>кажутся</a:t>
            </a:r>
            <a:r>
              <a:rPr lang="en-US" sz="2000" dirty="0"/>
              <a:t> </a:t>
            </a:r>
            <a:r>
              <a:rPr lang="en-US" sz="2000" dirty="0" err="1"/>
              <a:t>правильными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0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2586628" y="2228851"/>
            <a:ext cx="4865692" cy="329332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'Still bigger‘)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331541" y="332657"/>
            <a:ext cx="4040719" cy="1484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увеличение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1688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сохранение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168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1688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endParaRPr lang="en-US" sz="1688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уменьшение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отступа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указания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окончания</a:t>
            </a:r>
            <a:r>
              <a:rPr lang="en-US" sz="1688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блока</a:t>
            </a:r>
            <a:endParaRPr lang="en-US" sz="1688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</a:pPr>
            <a:endParaRPr sz="1688" dirty="0"/>
          </a:p>
        </p:txBody>
      </p:sp>
      <p:cxnSp>
        <p:nvCxnSpPr>
          <p:cNvPr id="341" name="Shape 341"/>
          <p:cNvCxnSpPr/>
          <p:nvPr/>
        </p:nvCxnSpPr>
        <p:spPr>
          <a:xfrm>
            <a:off x="2184792" y="3550444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2154376" y="2950348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2154376" y="4900591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2184792" y="5143500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2154376" y="4386242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2154376" y="3243242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2154376" y="4679135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2154376" y="4079060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2154376" y="2378847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2154376" y="2650310"/>
            <a:ext cx="378674" cy="26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2184792" y="5400675"/>
            <a:ext cx="319613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2452978" y="800695"/>
            <a:ext cx="4576331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о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окончании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блоков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</a:pPr>
            <a:endParaRPr sz="1013" dirty="0"/>
          </a:p>
        </p:txBody>
      </p:sp>
      <p:sp>
        <p:nvSpPr>
          <p:cNvPr id="358" name="Shape 358"/>
          <p:cNvSpPr txBox="1"/>
          <p:nvPr/>
        </p:nvSpPr>
        <p:spPr>
          <a:xfrm>
            <a:off x="3112425" y="4408580"/>
            <a:ext cx="3587118" cy="572062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359" name="Shape 359"/>
          <p:cNvSpPr txBox="1"/>
          <p:nvPr/>
        </p:nvSpPr>
        <p:spPr>
          <a:xfrm>
            <a:off x="2586628" y="3846670"/>
            <a:ext cx="4333500" cy="1361981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360" name="Shape 360"/>
          <p:cNvSpPr txBox="1"/>
          <p:nvPr/>
        </p:nvSpPr>
        <p:spPr>
          <a:xfrm>
            <a:off x="2574394" y="2468130"/>
            <a:ext cx="4333500" cy="848981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7" name="Shape 339"/>
          <p:cNvSpPr txBox="1"/>
          <p:nvPr/>
        </p:nvSpPr>
        <p:spPr>
          <a:xfrm>
            <a:off x="2574394" y="2200008"/>
            <a:ext cx="4865692" cy="329332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'Still bigger‘)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('Bigger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2‘)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('Done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00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800475" y="1150144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522119" y="1993106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('More 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than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one‘)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329238" y="2957513"/>
            <a:ext cx="2336006" cy="828674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986588" y="3757613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('Less 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than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100‘)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821907" y="5093494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463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5786438" y="1550194"/>
            <a:ext cx="784919" cy="625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 rot="10800000" flipH="1">
            <a:off x="6540103" y="1560909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x="4776489" y="1970782"/>
            <a:ext cx="20538" cy="315843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7650957" y="3357563"/>
            <a:ext cx="411658" cy="803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 rot="10800000" flipH="1">
            <a:off x="8040291" y="3339703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6497241" y="2694086"/>
            <a:ext cx="11608" cy="25806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>
            <a:off x="7999214" y="4488954"/>
            <a:ext cx="0" cy="31521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4818460" y="4814888"/>
            <a:ext cx="320218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4788085" y="912417"/>
            <a:ext cx="8943" cy="27523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9" name="Shape 379"/>
          <p:cNvSpPr txBox="1"/>
          <p:nvPr/>
        </p:nvSpPr>
        <p:spPr>
          <a:xfrm>
            <a:off x="6073973" y="1182291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681317" y="299680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6508848" y="3806725"/>
            <a:ext cx="0" cy="10081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4251179" y="2068116"/>
            <a:ext cx="46726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30666" y="2841722"/>
            <a:ext cx="4169326" cy="1874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('More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one‘)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('Less </a:t>
            </a: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657225" y="1171575"/>
            <a:ext cx="2707481" cy="1293018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375" b="1" dirty="0" err="1">
                <a:latin typeface="Cabin"/>
                <a:ea typeface="Cabin"/>
                <a:cs typeface="Cabin"/>
                <a:sym typeface="Cabin"/>
              </a:rPr>
              <a:t>Вложенные</a:t>
            </a:r>
            <a:r>
              <a:rPr lang="en-US" sz="3375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b="1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375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5868999" y="3854306"/>
            <a:ext cx="46726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6102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92869" y="992982"/>
            <a:ext cx="3693319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Двусторонние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решения</a:t>
            </a:r>
            <a:endParaRPr lang="en-US" sz="33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00051" y="2321719"/>
            <a:ext cx="3086099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операцию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логическое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оно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ложно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подобно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развилке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дороге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когда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нужно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выбрать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rgbClr val="FFC000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двух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путей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272088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993732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94" name="Shape 394"/>
          <p:cNvCxnSpPr/>
          <p:nvPr/>
        </p:nvCxnSpPr>
        <p:spPr>
          <a:xfrm rot="10800000" flipH="1">
            <a:off x="7258050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5" name="Shape 395"/>
          <p:cNvCxnSpPr/>
          <p:nvPr/>
        </p:nvCxnSpPr>
        <p:spPr>
          <a:xfrm rot="10800000" flipH="1">
            <a:off x="8011716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6" name="Shape 396"/>
          <p:cNvCxnSpPr/>
          <p:nvPr/>
        </p:nvCxnSpPr>
        <p:spPr>
          <a:xfrm rot="10800000" flipH="1">
            <a:off x="6290072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7545586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890952" y="2511028"/>
            <a:ext cx="427612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8007251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>
            <a:off x="6280249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5322094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 flipH="1">
            <a:off x="4550569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rot="10800000" flipH="1">
            <a:off x="45398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3600450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('Not 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5" name="Shape 405"/>
          <p:cNvCxnSpPr/>
          <p:nvPr/>
        </p:nvCxnSpPr>
        <p:spPr>
          <a:xfrm flipH="1">
            <a:off x="4537174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4521100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297216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293519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613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4325" y="1114425"/>
            <a:ext cx="366744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Двустороннее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endParaRPr lang="en-US" sz="2250" dirty="0"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else :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97349" y="2582466"/>
            <a:ext cx="2707931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/>
            <a:endParaRPr sz="1688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('Bigger‘)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('Smaller‘)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114925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836569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7" name="Shape 417"/>
          <p:cNvCxnSpPr/>
          <p:nvPr/>
        </p:nvCxnSpPr>
        <p:spPr>
          <a:xfrm rot="10800000" flipH="1">
            <a:off x="7100888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 rot="10800000" flipH="1">
            <a:off x="78545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 rot="10800000" flipH="1">
            <a:off x="6132910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 txBox="1"/>
          <p:nvPr/>
        </p:nvSpPr>
        <p:spPr>
          <a:xfrm>
            <a:off x="7388423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722596" y="2511028"/>
            <a:ext cx="438749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22" name="Shape 422"/>
          <p:cNvCxnSpPr/>
          <p:nvPr/>
        </p:nvCxnSpPr>
        <p:spPr>
          <a:xfrm rot="10800000">
            <a:off x="7850088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rot="10800000">
            <a:off x="6123086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5164932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25" name="Shape 425"/>
          <p:cNvCxnSpPr/>
          <p:nvPr/>
        </p:nvCxnSpPr>
        <p:spPr>
          <a:xfrm rot="10800000" flipH="1">
            <a:off x="4393406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rot="10800000" flipH="1">
            <a:off x="4382691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3443288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8" name="Shape 428"/>
          <p:cNvCxnSpPr/>
          <p:nvPr/>
        </p:nvCxnSpPr>
        <p:spPr>
          <a:xfrm flipH="1">
            <a:off x="4380011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4363938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6140053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5136357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212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</a:p>
          <a:p>
            <a:r>
              <a:rPr lang="ru-RU" dirty="0" smtClean="0"/>
              <a:t>Кто является создателем языка </a:t>
            </a:r>
            <a:r>
              <a:rPr lang="en-US" dirty="0" smtClean="0"/>
              <a:t>Python?</a:t>
            </a:r>
          </a:p>
          <a:p>
            <a:r>
              <a:rPr lang="ru-RU" dirty="0" smtClean="0"/>
              <a:t>Почему автор решил выбрать именно это название для языка программирования?</a:t>
            </a:r>
          </a:p>
          <a:p>
            <a:r>
              <a:rPr lang="ru-RU" dirty="0" smtClean="0"/>
              <a:t>В чем отличие ветки  </a:t>
            </a:r>
            <a:r>
              <a:rPr lang="en-US" dirty="0" smtClean="0"/>
              <a:t>3.x </a:t>
            </a:r>
            <a:r>
              <a:rPr lang="ru-RU" dirty="0" smtClean="0"/>
              <a:t>от 2.</a:t>
            </a:r>
            <a:r>
              <a:rPr lang="en-US" dirty="0" smtClean="0"/>
              <a:t>x</a:t>
            </a:r>
            <a:r>
              <a:rPr lang="ru-RU" dirty="0" smtClean="0"/>
              <a:t>?</a:t>
            </a:r>
          </a:p>
          <a:p>
            <a:r>
              <a:rPr lang="ru-RU" dirty="0" smtClean="0"/>
              <a:t>Где используют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Назовите основные компоненты ПК?</a:t>
            </a:r>
          </a:p>
          <a:p>
            <a:r>
              <a:rPr lang="ru-RU" dirty="0" smtClean="0"/>
              <a:t>В чем отличие компилируемых языков программирования от </a:t>
            </a:r>
            <a:r>
              <a:rPr lang="ru-RU" dirty="0" err="1" smtClean="0"/>
              <a:t>интерпертируемых</a:t>
            </a:r>
            <a:r>
              <a:rPr lang="ru-RU" dirty="0" smtClean="0"/>
              <a:t>?</a:t>
            </a:r>
          </a:p>
          <a:p>
            <a:r>
              <a:rPr lang="ru-RU" dirty="0" smtClean="0"/>
              <a:t>Чем отличается интерактивный режим от скриптового?</a:t>
            </a:r>
          </a:p>
          <a:p>
            <a:r>
              <a:rPr lang="ru-RU" dirty="0" smtClean="0"/>
              <a:t>Какие правила именования переменных?</a:t>
            </a:r>
          </a:p>
          <a:p>
            <a:r>
              <a:rPr lang="ru-RU" dirty="0" smtClean="0"/>
              <a:t>Что такое тип данных?</a:t>
            </a:r>
          </a:p>
          <a:p>
            <a:r>
              <a:rPr lang="ru-RU" dirty="0" smtClean="0"/>
              <a:t>Какие операции допустимы как для числовых так и для строковых типов?</a:t>
            </a:r>
          </a:p>
          <a:p>
            <a:r>
              <a:rPr lang="ru-RU" dirty="0" smtClean="0"/>
              <a:t>Как получить тип данных переменной?</a:t>
            </a:r>
          </a:p>
          <a:p>
            <a:r>
              <a:rPr lang="ru-RU" dirty="0" smtClean="0"/>
              <a:t>Как преобразовать тип данных переменной или константы?</a:t>
            </a:r>
          </a:p>
          <a:p>
            <a:r>
              <a:rPr lang="ru-RU" dirty="0" smtClean="0"/>
              <a:t>Как считать данные введенные пользователем?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5114925" y="247888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836569" y="3321844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('Bigger‘)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38" name="Shape 438"/>
          <p:cNvCxnSpPr/>
          <p:nvPr/>
        </p:nvCxnSpPr>
        <p:spPr>
          <a:xfrm rot="10800000" flipH="1">
            <a:off x="7100888" y="2878932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 rot="10800000" flipH="1">
            <a:off x="7854553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6132910" y="4304109"/>
            <a:ext cx="1733252" cy="178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1" name="Shape 441"/>
          <p:cNvSpPr txBox="1"/>
          <p:nvPr/>
        </p:nvSpPr>
        <p:spPr>
          <a:xfrm>
            <a:off x="7388423" y="2511029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856857" y="2511029"/>
            <a:ext cx="304502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3" name="Shape 443"/>
          <p:cNvCxnSpPr/>
          <p:nvPr/>
        </p:nvCxnSpPr>
        <p:spPr>
          <a:xfrm rot="10800000">
            <a:off x="7850088" y="4029075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>
            <a:off x="6123086" y="211544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5" name="Shape 445"/>
          <p:cNvSpPr txBox="1"/>
          <p:nvPr/>
        </p:nvSpPr>
        <p:spPr>
          <a:xfrm>
            <a:off x="5164932" y="156448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46" name="Shape 446"/>
          <p:cNvCxnSpPr/>
          <p:nvPr/>
        </p:nvCxnSpPr>
        <p:spPr>
          <a:xfrm rot="10800000" flipH="1">
            <a:off x="4393406" y="2893219"/>
            <a:ext cx="784919" cy="714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4382691" y="2889647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8" name="Shape 448"/>
          <p:cNvSpPr txBox="1"/>
          <p:nvPr/>
        </p:nvSpPr>
        <p:spPr>
          <a:xfrm>
            <a:off x="3443288" y="3307556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('Smaller‘)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49" name="Shape 449"/>
          <p:cNvCxnSpPr/>
          <p:nvPr/>
        </p:nvCxnSpPr>
        <p:spPr>
          <a:xfrm flipH="1">
            <a:off x="4380011" y="4309467"/>
            <a:ext cx="1753790" cy="178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4363938" y="4036219"/>
            <a:ext cx="5357" cy="25985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 rot="10800000" flipH="1">
            <a:off x="6140053" y="43469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5136357" y="47505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325415" y="2276872"/>
            <a:ext cx="5650706" cy="216024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454" name="Shape 454"/>
          <p:cNvSpPr txBox="1"/>
          <p:nvPr/>
        </p:nvSpPr>
        <p:spPr>
          <a:xfrm>
            <a:off x="228600" y="3357562"/>
            <a:ext cx="2780242" cy="1292963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455" name="Shape 455"/>
          <p:cNvSpPr txBox="1"/>
          <p:nvPr/>
        </p:nvSpPr>
        <p:spPr>
          <a:xfrm>
            <a:off x="297349" y="2582466"/>
            <a:ext cx="2711493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/>
            <a:endParaRPr sz="1688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('Bigger‘)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('Smaller‘)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297349" y="692696"/>
            <a:ext cx="366744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Двустороннее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25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endParaRPr lang="en-US" sz="2250" dirty="0">
              <a:latin typeface="Cabin"/>
              <a:ea typeface="Cabin"/>
              <a:cs typeface="Cabin"/>
              <a:sym typeface="Cabin"/>
            </a:endParaRPr>
          </a:p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2250" dirty="0">
                <a:latin typeface="Cabin"/>
                <a:ea typeface="Cabin"/>
                <a:cs typeface="Cabin"/>
                <a:sym typeface="Cabin"/>
              </a:rPr>
              <a:t> else </a:t>
            </a:r>
            <a:r>
              <a:rPr lang="en-US" sz="225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726182" y="2507428"/>
            <a:ext cx="438749" cy="314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7330079" y="2511000"/>
            <a:ext cx="438749" cy="314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17793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14325" y="1028700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575956" y="2507456"/>
            <a:ext cx="2870268" cy="25074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921919" y="1864519"/>
            <a:ext cx="2000193" cy="828731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15075" y="1921669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5954308" y="228064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 rot="10800000" flipH="1">
            <a:off x="4961335" y="4799699"/>
            <a:ext cx="3649556" cy="580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9" name="Shape 469"/>
          <p:cNvSpPr txBox="1"/>
          <p:nvPr/>
        </p:nvSpPr>
        <p:spPr>
          <a:xfrm>
            <a:off x="5573911" y="1810941"/>
            <a:ext cx="357244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259583" y="2639616"/>
            <a:ext cx="515869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8600182" y="2290478"/>
            <a:ext cx="21431" cy="251994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4930059" y="1501129"/>
            <a:ext cx="2699" cy="38660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3" name="Shape 473"/>
          <p:cNvCxnSpPr/>
          <p:nvPr/>
        </p:nvCxnSpPr>
        <p:spPr>
          <a:xfrm rot="10800000" flipH="1">
            <a:off x="4932760" y="4704174"/>
            <a:ext cx="10631" cy="4196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4" name="Shape 474"/>
          <p:cNvSpPr txBox="1"/>
          <p:nvPr/>
        </p:nvSpPr>
        <p:spPr>
          <a:xfrm>
            <a:off x="3929063" y="5107781"/>
            <a:ext cx="1950243" cy="54286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914775" y="2957513"/>
            <a:ext cx="2000193" cy="828731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307932" y="3014663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5947164" y="3373636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5659636" y="2939653"/>
            <a:ext cx="357244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90315" y="228064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8268883" y="3366492"/>
            <a:ext cx="336656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4904233" y="2687758"/>
            <a:ext cx="844" cy="3170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3936207" y="3986213"/>
            <a:ext cx="1950243" cy="71431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83" name="Shape 483"/>
          <p:cNvCxnSpPr/>
          <p:nvPr/>
        </p:nvCxnSpPr>
        <p:spPr>
          <a:xfrm rot="10800000" flipH="1">
            <a:off x="4933652" y="3781764"/>
            <a:ext cx="2699" cy="23034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4192238" y="3639741"/>
            <a:ext cx="468956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932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554525" y="2582466"/>
            <a:ext cx="2698819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97" name="Shape 497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0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0" name="Shape 500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03" name="Shape 503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4" name="Shape 504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6" name="Shape 506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8" name="Shape 508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09" name="Shape 509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3807614" y="3815142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0430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554524" y="2582466"/>
            <a:ext cx="2795850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19" name="Shape 519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4" name="Shape 524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525" name="Shape 525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print 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29" name="Shape 529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0" name="Shape 530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3" name="Shape 533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4" name="Shape 534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5" name="Shape 535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6" name="Shape 536"/>
          <p:cNvCxnSpPr/>
          <p:nvPr/>
        </p:nvCxnSpPr>
        <p:spPr>
          <a:xfrm rot="10800000" flipH="1">
            <a:off x="8471595" y="2494955"/>
            <a:ext cx="10715" cy="10492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892805" y="3853997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980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554525" y="2582466"/>
            <a:ext cx="2838712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1688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('All done‘)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793331" y="2078832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186488" y="2135981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('Small‘)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5825728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8" name="Shape 548"/>
          <p:cNvCxnSpPr/>
          <p:nvPr/>
        </p:nvCxnSpPr>
        <p:spPr>
          <a:xfrm rot="10800000" flipH="1">
            <a:off x="4832747" y="5014019"/>
            <a:ext cx="3649562" cy="5804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9" name="Shape 549"/>
          <p:cNvSpPr txBox="1"/>
          <p:nvPr/>
        </p:nvSpPr>
        <p:spPr>
          <a:xfrm>
            <a:off x="5445323" y="2025254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8471594" y="2504777"/>
            <a:ext cx="21431" cy="251995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rot="10800000">
            <a:off x="4801493" y="1715393"/>
            <a:ext cx="2679" cy="38665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3843338" y="1164432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20</a:t>
            </a:r>
          </a:p>
        </p:txBody>
      </p:sp>
      <p:cxnSp>
        <p:nvCxnSpPr>
          <p:cNvPr id="553" name="Shape 553"/>
          <p:cNvCxnSpPr/>
          <p:nvPr/>
        </p:nvCxnSpPr>
        <p:spPr>
          <a:xfrm rot="10800000" flipH="1">
            <a:off x="4804172" y="4918472"/>
            <a:ext cx="10715" cy="41969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4" name="Shape 554"/>
          <p:cNvSpPr txBox="1"/>
          <p:nvPr/>
        </p:nvSpPr>
        <p:spPr>
          <a:xfrm>
            <a:off x="3800475" y="5322094"/>
            <a:ext cx="1950243" cy="542924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56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856" dirty="0" smtClean="0">
                <a:latin typeface="Cabin"/>
                <a:ea typeface="Cabin"/>
                <a:cs typeface="Cabin"/>
                <a:sym typeface="Cabin"/>
              </a:rPr>
              <a:t>('All Done‘)</a:t>
            </a:r>
            <a:endParaRPr lang="en-US" sz="1856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3786188" y="3171826"/>
            <a:ext cx="2000250" cy="828674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81" dirty="0">
                <a:latin typeface="Cabin"/>
                <a:ea typeface="Cabin"/>
                <a:cs typeface="Cabin"/>
                <a:sym typeface="Cabin"/>
              </a:rPr>
              <a:t>x&lt;10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179344" y="3228975"/>
            <a:ext cx="1950243" cy="7143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('Medium‘)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5818584" y="3587948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5531048" y="3153966"/>
            <a:ext cx="357188" cy="314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8161735" y="249495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rot="10800000">
            <a:off x="8140303" y="3580805"/>
            <a:ext cx="33664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rot="10800000">
            <a:off x="4775596" y="2902148"/>
            <a:ext cx="893" cy="31700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3807619" y="4200525"/>
            <a:ext cx="1950243" cy="714375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dirty="0" smtClean="0">
                <a:latin typeface="Cabin"/>
                <a:ea typeface="Cabin"/>
                <a:cs typeface="Cabin"/>
                <a:sym typeface="Cabin"/>
              </a:rPr>
              <a:t>('LARGE‘)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63" name="Shape 563"/>
          <p:cNvCxnSpPr/>
          <p:nvPr/>
        </p:nvCxnSpPr>
        <p:spPr>
          <a:xfrm rot="10800000" flipH="1">
            <a:off x="4805064" y="3996035"/>
            <a:ext cx="2679" cy="2303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4" name="Shape 564"/>
          <p:cNvSpPr txBox="1"/>
          <p:nvPr/>
        </p:nvSpPr>
        <p:spPr>
          <a:xfrm>
            <a:off x="4057548" y="3854053"/>
            <a:ext cx="475031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cxnSp>
        <p:nvCxnSpPr>
          <p:cNvPr id="565" name="Shape 565"/>
          <p:cNvCxnSpPr/>
          <p:nvPr/>
        </p:nvCxnSpPr>
        <p:spPr>
          <a:xfrm rot="10800000" flipH="1">
            <a:off x="8471595" y="2494955"/>
            <a:ext cx="10715" cy="10492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126973" y="2853928"/>
            <a:ext cx="519918" cy="31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42764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761693" y="2496741"/>
            <a:ext cx="2987887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Без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endParaRPr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4897924" y="1353741"/>
            <a:ext cx="3621206" cy="4257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'Small‘)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('Medium‘)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('Big‘)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 &lt;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40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('Large‘)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'Huge‘)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('Ginormous‘)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-95920" y="1045533"/>
            <a:ext cx="4096744" cy="928631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Многостороннее</a:t>
            </a:r>
            <a:r>
              <a:rPr lang="en-US" sz="30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38" dirty="0" err="1"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30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193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325040" y="990577"/>
            <a:ext cx="8493863" cy="1238287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ru-RU" sz="4275" dirty="0" smtClean="0">
                <a:latin typeface="Cabin"/>
                <a:ea typeface="Cabin"/>
                <a:cs typeface="Cabin"/>
                <a:sym typeface="Cabin"/>
              </a:rPr>
              <a:t>Вопрос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4907489" y="2561034"/>
            <a:ext cx="3606018" cy="2857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2‘)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20‘)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('Below 10‘)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('Something else‘)</a:t>
            </a:r>
            <a:endParaRPr lang="en-US" sz="1688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827584" y="3025379"/>
            <a:ext cx="3744416" cy="2157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'Below 2‘)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('Two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more‘)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('Something else‘)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580852" y="2401847"/>
            <a:ext cx="354408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Какая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инструкций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никогда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будет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выполнена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скрипт который запрашивает у пользователя время в часах и выводит время суток (утро, день, вечер, ночь).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6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Трехместное выражение </a:t>
            </a:r>
            <a:r>
              <a:rPr lang="en-US" dirty="0"/>
              <a:t>if/else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Следующая инструкция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400" dirty="0"/>
              <a:t> занимает целых 4 строки. Специально для таких случаев и было придумано выражение </a:t>
            </a:r>
            <a:r>
              <a:rPr lang="ru-RU" sz="2400" dirty="0" err="1"/>
              <a:t>if</a:t>
            </a:r>
            <a:r>
              <a:rPr lang="ru-RU" sz="2400" dirty="0"/>
              <a:t>/</a:t>
            </a:r>
            <a:r>
              <a:rPr lang="ru-RU" sz="2400" dirty="0" err="1"/>
              <a:t>else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 данной инструкции интерпретатор выполнит выражение </a:t>
            </a:r>
            <a:r>
              <a:rPr lang="en-US" sz="2400" dirty="0" smtClean="0"/>
              <a:t>y</a:t>
            </a:r>
            <a:r>
              <a:rPr lang="ru-RU" sz="2400" dirty="0" smtClean="0"/>
              <a:t>, </a:t>
            </a:r>
            <a:r>
              <a:rPr lang="ru-RU" sz="2400" dirty="0"/>
              <a:t>если </a:t>
            </a:r>
            <a:r>
              <a:rPr lang="en-US" sz="2400" dirty="0" smtClean="0"/>
              <a:t>x</a:t>
            </a:r>
            <a:r>
              <a:rPr lang="ru-RU" sz="2400" dirty="0" smtClean="0"/>
              <a:t> </a:t>
            </a:r>
            <a:r>
              <a:rPr lang="ru-RU" sz="2400" dirty="0"/>
              <a:t>истинно, в противном случае выполнится выражение </a:t>
            </a:r>
            <a:r>
              <a:rPr lang="en-US" sz="2400" smtClean="0"/>
              <a:t>z</a:t>
            </a:r>
            <a:r>
              <a:rPr lang="ru-RU" sz="240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8668" t="75599" r="33457" b="16701"/>
          <a:stretch/>
        </p:blipFill>
        <p:spPr>
          <a:xfrm>
            <a:off x="3419872" y="2276872"/>
            <a:ext cx="1963855" cy="1080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8543" t="81069" r="28732" b="15792"/>
          <a:stretch/>
        </p:blipFill>
        <p:spPr>
          <a:xfrm>
            <a:off x="3275856" y="4797152"/>
            <a:ext cx="3024336" cy="4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932991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033228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4896225" y="1707863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78431" y="1634471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 dirty="0" err="1"/>
              <a:t>Данная</a:t>
            </a:r>
            <a:r>
              <a:rPr lang="en-US" sz="1013" dirty="0"/>
              <a:t> </a:t>
            </a:r>
            <a:r>
              <a:rPr lang="en-US" sz="1013" dirty="0" err="1"/>
              <a:t>презентация</a:t>
            </a:r>
            <a:r>
              <a:rPr lang="en-US" sz="1013" dirty="0"/>
              <a:t> </a:t>
            </a:r>
            <a:r>
              <a:rPr lang="en-US" sz="1013" dirty="0" err="1"/>
              <a:t>охраняется</a:t>
            </a:r>
            <a:r>
              <a:rPr lang="en-US" sz="1013" dirty="0"/>
              <a:t> </a:t>
            </a:r>
            <a:r>
              <a:rPr lang="en-US" sz="1013" dirty="0" err="1"/>
              <a:t>авторским</a:t>
            </a:r>
            <a:r>
              <a:rPr lang="en-US" sz="1013" dirty="0"/>
              <a:t> </a:t>
            </a:r>
            <a:r>
              <a:rPr lang="en-US" sz="1013" dirty="0" err="1"/>
              <a:t>правом</a:t>
            </a:r>
            <a:r>
              <a:rPr lang="en-US" sz="1013" dirty="0"/>
              <a:t> “Copyright 2010-  Charles R. Severance (</a:t>
            </a:r>
            <a:r>
              <a:rPr lang="en-US" sz="1013" u="sng" dirty="0">
                <a:hlinkClick r:id="rId5"/>
              </a:rPr>
              <a:t>www.dr-chuck.com</a:t>
            </a:r>
            <a:r>
              <a:rPr lang="en-US" sz="1013" dirty="0"/>
              <a:t>) University of Michigan School of Information” </a:t>
            </a:r>
            <a:r>
              <a:rPr lang="en-US" sz="1013" u="sng" dirty="0">
                <a:hlinkClick r:id="rId6"/>
              </a:rPr>
              <a:t>open.umich.edu</a:t>
            </a:r>
            <a:r>
              <a:rPr lang="en-US" sz="1013" dirty="0"/>
              <a:t> и </a:t>
            </a:r>
            <a:r>
              <a:rPr lang="en-US" sz="1013" dirty="0" err="1"/>
              <a:t>доступна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условиях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4.0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”.  В </a:t>
            </a:r>
            <a:r>
              <a:rPr lang="en-US" sz="1013" dirty="0" err="1"/>
              <a:t>соответствии</a:t>
            </a:r>
            <a:r>
              <a:rPr lang="en-US" sz="1013" dirty="0"/>
              <a:t> с </a:t>
            </a:r>
            <a:r>
              <a:rPr lang="en-US" sz="1013" dirty="0" err="1"/>
              <a:t>требованием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"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слайд</a:t>
            </a:r>
            <a:r>
              <a:rPr lang="en-US" sz="1013" dirty="0"/>
              <a:t> </a:t>
            </a:r>
            <a:r>
              <a:rPr lang="en-US" sz="1013" dirty="0" err="1"/>
              <a:t>должен</a:t>
            </a:r>
            <a:r>
              <a:rPr lang="en-US" sz="1013" dirty="0"/>
              <a:t> </a:t>
            </a:r>
            <a:r>
              <a:rPr lang="en-US" sz="1013" dirty="0" err="1"/>
              <a:t>присутствовать</a:t>
            </a:r>
            <a:r>
              <a:rPr lang="en-US" sz="1013" dirty="0"/>
              <a:t> </a:t>
            </a:r>
            <a:r>
              <a:rPr lang="en-US" sz="1013" dirty="0" err="1"/>
              <a:t>во</a:t>
            </a:r>
            <a:r>
              <a:rPr lang="en-US" sz="1013" dirty="0"/>
              <a:t> </a:t>
            </a:r>
            <a:r>
              <a:rPr lang="en-US" sz="1013" dirty="0" err="1"/>
              <a:t>всех</a:t>
            </a:r>
            <a:r>
              <a:rPr lang="en-US" sz="1013" dirty="0"/>
              <a:t> </a:t>
            </a:r>
            <a:r>
              <a:rPr lang="en-US" sz="1013" dirty="0" err="1"/>
              <a:t>копиях</a:t>
            </a:r>
            <a:r>
              <a:rPr lang="en-US" sz="1013" dirty="0"/>
              <a:t> </a:t>
            </a:r>
            <a:r>
              <a:rPr lang="en-US" sz="1013" dirty="0" err="1"/>
              <a:t>этого</a:t>
            </a:r>
            <a:r>
              <a:rPr lang="en-US" sz="1013" dirty="0"/>
              <a:t> </a:t>
            </a:r>
            <a:r>
              <a:rPr lang="en-US" sz="1013" dirty="0" err="1"/>
              <a:t>документа</a:t>
            </a:r>
            <a:r>
              <a:rPr lang="en-US" sz="1013" dirty="0"/>
              <a:t>. </a:t>
            </a:r>
            <a:r>
              <a:rPr lang="en-US" sz="1013" dirty="0" err="1"/>
              <a:t>При</a:t>
            </a:r>
            <a:r>
              <a:rPr lang="en-US" sz="1013" dirty="0"/>
              <a:t> </a:t>
            </a:r>
            <a:r>
              <a:rPr lang="en-US" sz="1013" dirty="0" err="1"/>
              <a:t>внесении</a:t>
            </a:r>
            <a:r>
              <a:rPr lang="en-US" sz="1013" dirty="0"/>
              <a:t> </a:t>
            </a:r>
            <a:r>
              <a:rPr lang="en-US" sz="1013" dirty="0" err="1"/>
              <a:t>каких-либо</a:t>
            </a:r>
            <a:r>
              <a:rPr lang="en-US" sz="1013" dirty="0"/>
              <a:t> </a:t>
            </a:r>
            <a:r>
              <a:rPr lang="en-US" sz="1013" dirty="0" err="1"/>
              <a:t>изменений</a:t>
            </a:r>
            <a:r>
              <a:rPr lang="en-US" sz="1013" dirty="0"/>
              <a:t> в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документ</a:t>
            </a:r>
            <a:r>
              <a:rPr lang="en-US" sz="1013" dirty="0"/>
              <a:t> </a:t>
            </a:r>
            <a:r>
              <a:rPr lang="en-US" sz="1013" dirty="0" err="1"/>
              <a:t>вы</a:t>
            </a:r>
            <a:r>
              <a:rPr lang="en-US" sz="1013" dirty="0"/>
              <a:t> </a:t>
            </a:r>
            <a:r>
              <a:rPr lang="en-US" sz="1013" dirty="0" err="1"/>
              <a:t>можете</a:t>
            </a:r>
            <a:r>
              <a:rPr lang="en-US" sz="1013" dirty="0"/>
              <a:t> </a:t>
            </a:r>
            <a:r>
              <a:rPr lang="en-US" sz="1013" dirty="0" err="1"/>
              <a:t>указать</a:t>
            </a:r>
            <a:r>
              <a:rPr lang="en-US" sz="1013" dirty="0"/>
              <a:t> </a:t>
            </a:r>
            <a:r>
              <a:rPr lang="en-US" sz="1013" dirty="0" err="1"/>
              <a:t>свое</a:t>
            </a:r>
            <a:r>
              <a:rPr lang="en-US" sz="1013" dirty="0"/>
              <a:t> </a:t>
            </a:r>
            <a:r>
              <a:rPr lang="en-US" sz="1013" dirty="0" err="1"/>
              <a:t>имя</a:t>
            </a:r>
            <a:r>
              <a:rPr lang="en-US" sz="1013" dirty="0"/>
              <a:t> и </a:t>
            </a:r>
            <a:r>
              <a:rPr lang="en-US" sz="1013" dirty="0" err="1"/>
              <a:t>организацию</a:t>
            </a:r>
            <a:r>
              <a:rPr lang="en-US" sz="1013" dirty="0"/>
              <a:t> в </a:t>
            </a:r>
            <a:r>
              <a:rPr lang="en-US" sz="1013" dirty="0" err="1"/>
              <a:t>список</a:t>
            </a:r>
            <a:r>
              <a:rPr lang="en-US" sz="1013" dirty="0"/>
              <a:t> </a:t>
            </a:r>
            <a:r>
              <a:rPr lang="en-US" sz="1013" dirty="0" err="1"/>
              <a:t>соавторов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этой</a:t>
            </a:r>
            <a:r>
              <a:rPr lang="en-US" sz="1013" dirty="0"/>
              <a:t> </a:t>
            </a:r>
            <a:r>
              <a:rPr lang="en-US" sz="1013" dirty="0" err="1"/>
              <a:t>странице</a:t>
            </a:r>
            <a:r>
              <a:rPr lang="en-US" sz="1013" dirty="0"/>
              <a:t> </a:t>
            </a:r>
            <a:r>
              <a:rPr lang="en-US" sz="1013" dirty="0" err="1"/>
              <a:t>для</a:t>
            </a:r>
            <a:r>
              <a:rPr lang="en-US" sz="1013" dirty="0"/>
              <a:t> </a:t>
            </a:r>
            <a:r>
              <a:rPr lang="en-US" sz="1013" dirty="0" err="1"/>
              <a:t>последующих</a:t>
            </a:r>
            <a:r>
              <a:rPr lang="en-US" sz="1013" dirty="0"/>
              <a:t> </a:t>
            </a:r>
            <a:r>
              <a:rPr lang="en-US" sz="1013" dirty="0" err="1"/>
              <a:t>публикаций</a:t>
            </a:r>
            <a:r>
              <a:rPr lang="en-US" sz="1013" dirty="0"/>
              <a:t>.</a:t>
            </a:r>
          </a:p>
          <a:p>
            <a:endParaRPr sz="1013" dirty="0"/>
          </a:p>
          <a:p>
            <a:r>
              <a:rPr lang="en-US" sz="1013" dirty="0" err="1"/>
              <a:t>Первоначальная</a:t>
            </a:r>
            <a:r>
              <a:rPr lang="en-US" sz="1013" dirty="0"/>
              <a:t> </a:t>
            </a:r>
            <a:r>
              <a:rPr lang="en-US" sz="1013" dirty="0" err="1"/>
              <a:t>разработка</a:t>
            </a:r>
            <a:r>
              <a:rPr lang="en-US" sz="1013" dirty="0"/>
              <a:t>: </a:t>
            </a:r>
            <a:r>
              <a:rPr lang="en-US" sz="1013" dirty="0" err="1"/>
              <a:t>Чарльз</a:t>
            </a:r>
            <a:r>
              <a:rPr lang="en-US" sz="1013" dirty="0"/>
              <a:t> </a:t>
            </a:r>
            <a:r>
              <a:rPr lang="en-US" sz="1013" dirty="0" err="1"/>
              <a:t>Северанс</a:t>
            </a:r>
            <a:r>
              <a:rPr lang="en-US" sz="1013" dirty="0"/>
              <a:t>, </a:t>
            </a:r>
            <a:r>
              <a:rPr lang="en-US" sz="1013" dirty="0" err="1"/>
              <a:t>Школа</a:t>
            </a:r>
            <a:r>
              <a:rPr lang="en-US" sz="1013" dirty="0"/>
              <a:t> </a:t>
            </a:r>
            <a:r>
              <a:rPr lang="en-US" sz="1013" dirty="0" err="1"/>
              <a:t>информации</a:t>
            </a:r>
            <a:r>
              <a:rPr lang="en-US" sz="1013" dirty="0"/>
              <a:t> </a:t>
            </a:r>
            <a:r>
              <a:rPr lang="en-US" sz="1013" dirty="0" err="1"/>
              <a:t>Мичиганского</a:t>
            </a:r>
            <a:r>
              <a:rPr lang="en-US" sz="1013" dirty="0"/>
              <a:t> </a:t>
            </a:r>
            <a:r>
              <a:rPr lang="en-US" sz="1013" dirty="0" err="1"/>
              <a:t>университета</a:t>
            </a:r>
            <a:r>
              <a:rPr lang="en-US" sz="1013" dirty="0"/>
              <a:t> </a:t>
            </a:r>
          </a:p>
          <a:p>
            <a:endParaRPr sz="1013" dirty="0"/>
          </a:p>
          <a:p>
            <a:r>
              <a:rPr lang="en-US" sz="1013" dirty="0" err="1"/>
              <a:t>Здесь</a:t>
            </a:r>
            <a:r>
              <a:rPr lang="en-US" sz="1013" dirty="0"/>
              <a:t> </a:t>
            </a:r>
            <a:r>
              <a:rPr lang="en-US" sz="1013" dirty="0" err="1"/>
              <a:t>впишите</a:t>
            </a:r>
            <a:r>
              <a:rPr lang="en-US" sz="1013" dirty="0"/>
              <a:t> </a:t>
            </a:r>
            <a:r>
              <a:rPr lang="en-US" sz="1013" dirty="0" err="1"/>
              <a:t>дополнительных</a:t>
            </a:r>
            <a:r>
              <a:rPr lang="en-US" sz="1013" dirty="0"/>
              <a:t> </a:t>
            </a:r>
            <a:r>
              <a:rPr lang="en-US" sz="1013" dirty="0" err="1"/>
              <a:t>авторов</a:t>
            </a:r>
            <a:r>
              <a:rPr lang="en-US" sz="1013" dirty="0"/>
              <a:t> и </a:t>
            </a:r>
            <a:r>
              <a:rPr lang="en-US" sz="1013" dirty="0" err="1"/>
              <a:t>переводчиков</a:t>
            </a:r>
            <a:r>
              <a:rPr lang="en-US" sz="1013" dirty="0"/>
              <a:t>...</a:t>
            </a:r>
          </a:p>
          <a:p>
            <a:endParaRPr sz="1013" dirty="0"/>
          </a:p>
          <a:p>
            <a:pPr>
              <a:buClr>
                <a:srgbClr val="000000"/>
              </a:buClr>
            </a:pPr>
            <a:endParaRPr sz="1013" dirty="0"/>
          </a:p>
          <a:p>
            <a:endParaRPr sz="1013" dirty="0"/>
          </a:p>
        </p:txBody>
      </p:sp>
      <p:sp>
        <p:nvSpPr>
          <p:cNvPr id="664" name="Shape 664"/>
          <p:cNvSpPr txBox="1"/>
          <p:nvPr/>
        </p:nvSpPr>
        <p:spPr>
          <a:xfrm>
            <a:off x="650081" y="992981"/>
            <a:ext cx="7836750" cy="456469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-US" sz="2025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1017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421482" y="1050131"/>
            <a:ext cx="1979437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043609" y="2214562"/>
            <a:ext cx="7200800" cy="315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57175">
              <a:buClr>
                <a:schemeClr val="lt1"/>
              </a:buClr>
              <a:buSzPct val="25000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Напишите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предлагает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отработанные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138" dirty="0">
                <a:latin typeface="Cabin"/>
                <a:ea typeface="Cabin"/>
                <a:cs typeface="Cabin"/>
                <a:sym typeface="Cabin"/>
              </a:rPr>
            </a:br>
            <a:endParaRPr lang="en-US" sz="2138" dirty="0">
              <a:latin typeface="Cabin"/>
              <a:ea typeface="Cabin"/>
              <a:cs typeface="Cabin"/>
              <a:sym typeface="Cabin"/>
            </a:endParaRP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35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2.75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Заработная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плата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96.25</a:t>
            </a:r>
          </a:p>
        </p:txBody>
      </p:sp>
    </p:spTree>
    <p:extLst>
      <p:ext uri="{BB962C8B-B14F-4D97-AF65-F5344CB8AC3E}">
        <p14:creationId xmlns:p14="http://schemas.microsoft.com/office/powerpoint/2010/main" val="24147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016644" y="11663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938" dirty="0" err="1" smtClean="0">
                <a:latin typeface="Cabin"/>
                <a:ea typeface="Cabin"/>
                <a:cs typeface="Cabin"/>
                <a:sym typeface="Cabin"/>
              </a:rPr>
              <a:t>мена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1117" y="1906563"/>
            <a:ext cx="7975339" cy="31690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есть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общих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правил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написания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помогающие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помнить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ссылаются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символические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-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памятка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”)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хорошим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смутить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новичков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напоминать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735733" y="5877272"/>
            <a:ext cx="7704855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138" dirty="0">
                <a:latin typeface="Cabin"/>
                <a:ea typeface="Cabin"/>
                <a:cs typeface="Cabin"/>
                <a:sym typeface="Cabin"/>
                <a:hlinkClick r:id="rId3"/>
              </a:rPr>
              <a:t>https://</a:t>
            </a:r>
            <a:r>
              <a:rPr lang="en-US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ru.wikipedia.org/wiki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/Мнемоника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335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9541" y="1800225"/>
            <a:ext cx="4692093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x1q3p9afd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3563888" y="3717032"/>
            <a:ext cx="288032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ru-RU" sz="1688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1688" b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384881" y="1800225"/>
            <a:ext cx="3291575" cy="1314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35.0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часы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ставка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зарплата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467544" y="908720"/>
            <a:ext cx="291551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делает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/>
      <p:bldP spid="5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8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307556" y="992981"/>
            <a:ext cx="5179275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Условные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7489339" y="2861072"/>
            <a:ext cx="1209093" cy="1228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Результат:</a:t>
            </a:r>
          </a:p>
          <a:p>
            <a:pPr algn="ctr"/>
            <a:endParaRPr sz="2025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06785" y="2271713"/>
            <a:ext cx="2027935" cy="3116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&lt; 10: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ru-RU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endParaRPr sz="2025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'Bigger‘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'Finis</a:t>
            </a: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-US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2025" dirty="0" smtClean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00088" y="1407319"/>
            <a:ext cx="1543049" cy="33575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1460897" y="1735038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6319539" y="3615630"/>
            <a:ext cx="1058167" cy="21431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664369" y="2050256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1460897" y="2735163"/>
            <a:ext cx="10715" cy="90547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9" name="Shape 259"/>
          <p:cNvSpPr txBox="1"/>
          <p:nvPr/>
        </p:nvSpPr>
        <p:spPr>
          <a:xfrm>
            <a:off x="1871662" y="274320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2271712" y="2403871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2690515" y="2403872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flipH="1">
            <a:off x="2690515" y="3156644"/>
            <a:ext cx="8930" cy="17680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>
            <a:off x="1490364" y="3343275"/>
            <a:ext cx="1209079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/>
          <p:nvPr/>
        </p:nvSpPr>
        <p:spPr>
          <a:xfrm>
            <a:off x="664369" y="3593306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1460897" y="4278213"/>
            <a:ext cx="10715" cy="90547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1871662" y="42862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271712" y="3946921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8" name="Shape 268"/>
          <p:cNvCxnSpPr/>
          <p:nvPr/>
        </p:nvCxnSpPr>
        <p:spPr>
          <a:xfrm rot="10800000" flipH="1">
            <a:off x="2690515" y="3946922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2690515" y="4699694"/>
            <a:ext cx="8930" cy="17680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1490364" y="4886325"/>
            <a:ext cx="1209079" cy="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6084168" y="3946922"/>
            <a:ext cx="1336403" cy="121800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700088" y="5164931"/>
            <a:ext cx="1543049" cy="335756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490489" y="1947746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505224" y="3533062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60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83568" y="706704"/>
            <a:ext cx="7836694" cy="106441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98785" y="2164557"/>
            <a:ext cx="3890193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7302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задают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вопрос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производят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Да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Нет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”, с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которого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контролируем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ход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21481" indent="-173022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1463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операторов</a:t>
            </a:r>
            <a:r>
              <a:rPr lang="en-US" sz="1463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r>
              <a:rPr lang="en-US" sz="1463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производят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True / False -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да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  <a:p>
            <a:pPr marL="421481" indent="-173022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1463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оценивают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без</a:t>
            </a:r>
            <a:r>
              <a:rPr lang="en-US" sz="146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изменения</a:t>
            </a:r>
            <a:r>
              <a:rPr lang="en-US" sz="1463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146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1463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2329747" y="5508942"/>
            <a:ext cx="5086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https://ru.wikipedia.org/wiki/</a:t>
            </a:r>
            <a:r>
              <a:rPr lang="ru-RU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Буль_Джордж</a:t>
            </a:r>
            <a:endParaRPr lang="en-US" sz="2025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493517" y="4772026"/>
            <a:ext cx="4172006" cy="307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Запомните!  </a:t>
            </a:r>
            <a:r>
              <a:rPr lang="en-US" sz="16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16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используется для присваивания.</a:t>
            </a:r>
          </a:p>
        </p:txBody>
      </p:sp>
      <p:graphicFrame>
        <p:nvGraphicFramePr>
          <p:cNvPr id="283" name="Shape 283"/>
          <p:cNvGraphicFramePr/>
          <p:nvPr>
            <p:extLst>
              <p:ext uri="{D42A27DB-BD31-4B8C-83A1-F6EECF244321}">
                <p14:modId xmlns:p14="http://schemas.microsoft.com/office/powerpoint/2010/main" val="756920709"/>
              </p:ext>
            </p:extLst>
          </p:nvPr>
        </p:nvGraphicFramePr>
        <p:xfrm>
          <a:off x="4493419" y="2371725"/>
          <a:ext cx="4171950" cy="21851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59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900" u="none" dirty="0">
                          <a:sym typeface="Cabin"/>
                        </a:rPr>
                        <a:t>Python</a:t>
                      </a:r>
                      <a:endParaRPr lang="en-US" sz="19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>
                          <a:sym typeface="Cabin"/>
                        </a:rPr>
                        <a:t>Значение</a:t>
                      </a:r>
                      <a:endParaRPr lang="en-US" sz="160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&lt;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Меньше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чем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&lt;=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Меньше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или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 == 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&gt;=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Больше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или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&gt;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Больше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чем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>
                          <a:sym typeface="Cabin"/>
                        </a:rPr>
                        <a:t>!=</a:t>
                      </a:r>
                      <a:endParaRPr lang="en-US" sz="1700" b="0" i="0" u="none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600" dirty="0" err="1">
                          <a:sym typeface="Cabin"/>
                        </a:rPr>
                        <a:t>Не</a:t>
                      </a:r>
                      <a:r>
                        <a:rPr lang="en-US" sz="1600" dirty="0">
                          <a:sym typeface="Cabin"/>
                        </a:rPr>
                        <a:t> </a:t>
                      </a:r>
                      <a:r>
                        <a:rPr lang="en-US" sz="1600" dirty="0" err="1">
                          <a:sym typeface="Cabin"/>
                        </a:rPr>
                        <a:t>равно</a:t>
                      </a:r>
                      <a:endParaRPr lang="en-US" sz="16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истинности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36912"/>
            <a:ext cx="8363272" cy="2404864"/>
          </a:xfrm>
        </p:spPr>
        <p:txBody>
          <a:bodyPr>
            <a:normAutofit/>
          </a:bodyPr>
          <a:lstStyle/>
          <a:p>
            <a:r>
              <a:rPr lang="ru-RU" dirty="0"/>
              <a:t> Любое число, не равное 0, или непустой объект - истина.</a:t>
            </a:r>
          </a:p>
          <a:p>
            <a:r>
              <a:rPr lang="ru-RU" dirty="0"/>
              <a:t>    Числа, равные 0, пустые объекты и значение </a:t>
            </a:r>
            <a:r>
              <a:rPr lang="ru-RU" dirty="0" err="1"/>
              <a:t>None</a:t>
            </a:r>
            <a:r>
              <a:rPr lang="ru-RU" dirty="0"/>
              <a:t> - </a:t>
            </a:r>
            <a:r>
              <a:rPr lang="ru-RU" dirty="0" smtClean="0"/>
              <a:t>ложь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1736</Words>
  <Application>Microsoft Office PowerPoint</Application>
  <PresentationFormat>Экран (4:3)</PresentationFormat>
  <Paragraphs>375</Paragraphs>
  <Slides>29</Slides>
  <Notes>22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 Программирование на Python </vt:lpstr>
      <vt:lpstr>Повторение</vt:lpstr>
      <vt:lpstr>Презентация PowerPoint</vt:lpstr>
      <vt:lpstr>Имена переменных</vt:lpstr>
      <vt:lpstr>Презентация PowerPoint</vt:lpstr>
      <vt:lpstr>Условные выражения</vt:lpstr>
      <vt:lpstr>Условные шаги</vt:lpstr>
      <vt:lpstr>Операторы сравнения</vt:lpstr>
      <vt:lpstr>Проверка истинности в Python</vt:lpstr>
      <vt:lpstr>Логические операторы</vt:lpstr>
      <vt:lpstr>Операторы сравнения</vt:lpstr>
      <vt:lpstr>Односторонние решения</vt:lpstr>
      <vt:lpstr>Отступ</vt:lpstr>
      <vt:lpstr>Внимание! Отключите табуляцию!</vt:lpstr>
      <vt:lpstr>Презентация PowerPoint</vt:lpstr>
      <vt:lpstr>Презентация PowerPoint</vt:lpstr>
      <vt:lpstr>Презентация PowerPoint</vt:lpstr>
      <vt:lpstr>Двусторонние решения</vt:lpstr>
      <vt:lpstr>Двустороннее решение с использованием  else :</vt:lpstr>
      <vt:lpstr>Двустороннее решение с использованием  else :</vt:lpstr>
      <vt:lpstr>Многостороннее решение</vt:lpstr>
      <vt:lpstr>Многостороннее решение</vt:lpstr>
      <vt:lpstr>Многостороннее решение</vt:lpstr>
      <vt:lpstr>Многостороннее решение</vt:lpstr>
      <vt:lpstr>Многостороннее решение</vt:lpstr>
      <vt:lpstr>Вопрос</vt:lpstr>
      <vt:lpstr>Задание</vt:lpstr>
      <vt:lpstr>Трехместное выражение if/else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240</cp:revision>
  <dcterms:created xsi:type="dcterms:W3CDTF">2015-10-21T08:43:03Z</dcterms:created>
  <dcterms:modified xsi:type="dcterms:W3CDTF">2016-08-14T11:03:11Z</dcterms:modified>
</cp:coreProperties>
</file>