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28" r:id="rId3"/>
    <p:sldId id="391" r:id="rId4"/>
    <p:sldId id="352" r:id="rId5"/>
    <p:sldId id="353" r:id="rId6"/>
    <p:sldId id="354" r:id="rId7"/>
    <p:sldId id="355" r:id="rId8"/>
    <p:sldId id="356" r:id="rId9"/>
    <p:sldId id="389" r:id="rId10"/>
    <p:sldId id="358" r:id="rId11"/>
    <p:sldId id="359" r:id="rId12"/>
    <p:sldId id="390" r:id="rId13"/>
    <p:sldId id="361" r:id="rId14"/>
    <p:sldId id="371" r:id="rId15"/>
    <p:sldId id="377" r:id="rId16"/>
    <p:sldId id="378" r:id="rId17"/>
    <p:sldId id="379" r:id="rId18"/>
    <p:sldId id="380" r:id="rId19"/>
    <p:sldId id="322" r:id="rId20"/>
    <p:sldId id="329" r:id="rId21"/>
    <p:sldId id="35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7977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49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6291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88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024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3315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330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30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9170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27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86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6065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893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3668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2955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07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Программирование на </a:t>
            </a:r>
            <a:r>
              <a:rPr lang="ru-RU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</a:t>
            </a:r>
            <a:r>
              <a:rPr lang="en-US" dirty="0"/>
              <a:t>4</a:t>
            </a:r>
            <a:endParaRPr lang="ru-RU" dirty="0"/>
          </a:p>
          <a:p>
            <a:pPr lvl="0"/>
            <a:r>
              <a:rPr lang="ru-RU" dirty="0" smtClean="0"/>
              <a:t>Базовая </a:t>
            </a:r>
            <a:r>
              <a:rPr lang="ru-RU" dirty="0"/>
              <a:t>форма </a:t>
            </a:r>
            <a:r>
              <a:rPr lang="ru-RU" dirty="0" smtClean="0"/>
              <a:t>цикла</a:t>
            </a:r>
          </a:p>
          <a:p>
            <a:r>
              <a:rPr lang="ru-RU" dirty="0"/>
              <a:t>Работа со строками</a:t>
            </a:r>
            <a:endParaRPr lang="en-US" dirty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Shape 305"/>
          <p:cNvCxnSpPr/>
          <p:nvPr/>
        </p:nvCxnSpPr>
        <p:spPr>
          <a:xfrm rot="10800000">
            <a:off x="6197139" y="1170703"/>
            <a:ext cx="8100" cy="318768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6" name="Shape 306"/>
          <p:cNvSpPr/>
          <p:nvPr/>
        </p:nvSpPr>
        <p:spPr>
          <a:xfrm>
            <a:off x="5400675" y="1485900"/>
            <a:ext cx="1614431" cy="714318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575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Верно</a:t>
            </a:r>
            <a:r>
              <a:rPr lang="en-US" sz="2025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?</a:t>
            </a:r>
          </a:p>
        </p:txBody>
      </p:sp>
      <p:cxnSp>
        <p:nvCxnSpPr>
          <p:cNvPr id="307" name="Shape 307"/>
          <p:cNvCxnSpPr/>
          <p:nvPr/>
        </p:nvCxnSpPr>
        <p:spPr>
          <a:xfrm rot="10800000" flipH="1">
            <a:off x="6153447" y="2221790"/>
            <a:ext cx="54506" cy="2260913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08" name="Shape 308"/>
          <p:cNvCxnSpPr/>
          <p:nvPr/>
        </p:nvCxnSpPr>
        <p:spPr>
          <a:xfrm rot="10800000">
            <a:off x="6965143" y="1839502"/>
            <a:ext cx="437568" cy="8943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9" name="Shape 309"/>
          <p:cNvCxnSpPr/>
          <p:nvPr/>
        </p:nvCxnSpPr>
        <p:spPr>
          <a:xfrm rot="10800000">
            <a:off x="7419677" y="1839530"/>
            <a:ext cx="0" cy="2648531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0" name="Shape 310"/>
          <p:cNvCxnSpPr/>
          <p:nvPr/>
        </p:nvCxnSpPr>
        <p:spPr>
          <a:xfrm>
            <a:off x="6162377" y="4463950"/>
            <a:ext cx="1230525" cy="81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1" name="Shape 311"/>
          <p:cNvCxnSpPr/>
          <p:nvPr/>
        </p:nvCxnSpPr>
        <p:spPr>
          <a:xfrm flipH="1">
            <a:off x="5200636" y="1848445"/>
            <a:ext cx="223256" cy="185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2" name="Shape 312"/>
          <p:cNvCxnSpPr/>
          <p:nvPr/>
        </p:nvCxnSpPr>
        <p:spPr>
          <a:xfrm rot="10800000" flipH="1">
            <a:off x="6155233" y="4732804"/>
            <a:ext cx="8943" cy="36247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3" name="Shape 313"/>
          <p:cNvCxnSpPr/>
          <p:nvPr/>
        </p:nvCxnSpPr>
        <p:spPr>
          <a:xfrm rot="10800000" flipH="1">
            <a:off x="5176539" y="1843094"/>
            <a:ext cx="33075" cy="2899462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4" name="Shape 314"/>
          <p:cNvCxnSpPr/>
          <p:nvPr/>
        </p:nvCxnSpPr>
        <p:spPr>
          <a:xfrm>
            <a:off x="5184084" y="4721738"/>
            <a:ext cx="969300" cy="2075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5" name="Shape 315"/>
          <p:cNvSpPr txBox="1"/>
          <p:nvPr/>
        </p:nvSpPr>
        <p:spPr>
          <a:xfrm>
            <a:off x="4674713" y="1421607"/>
            <a:ext cx="638381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5343525" y="5079207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969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('Done‘)</a:t>
            </a:r>
            <a:endParaRPr lang="en-US" sz="1969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7221438" y="1421607"/>
            <a:ext cx="408037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6615113" y="2207419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6586538" y="3864769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cxnSp>
        <p:nvCxnSpPr>
          <p:cNvPr id="320" name="Shape 320"/>
          <p:cNvCxnSpPr/>
          <p:nvPr/>
        </p:nvCxnSpPr>
        <p:spPr>
          <a:xfrm rot="10800000">
            <a:off x="8334021" y="3446838"/>
            <a:ext cx="571556" cy="838518"/>
          </a:xfrm>
          <a:prstGeom prst="straightConnector1">
            <a:avLst/>
          </a:prstGeom>
          <a:noFill/>
          <a:ln w="762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 rot="10800000" flipH="1">
            <a:off x="6723161" y="4271125"/>
            <a:ext cx="2165400" cy="757181"/>
          </a:xfrm>
          <a:prstGeom prst="straightConnector1">
            <a:avLst/>
          </a:prstGeom>
          <a:noFill/>
          <a:ln w="762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995687" y="2617581"/>
            <a:ext cx="3688875" cy="1869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3" name="Shape 323"/>
          <p:cNvCxnSpPr/>
          <p:nvPr/>
        </p:nvCxnSpPr>
        <p:spPr>
          <a:xfrm rot="10800000">
            <a:off x="751730" y="3916267"/>
            <a:ext cx="196256" cy="306281"/>
          </a:xfrm>
          <a:prstGeom prst="straightConnector1">
            <a:avLst/>
          </a:prstGeom>
          <a:noFill/>
          <a:ln w="508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4" name="Shape 324"/>
          <p:cNvCxnSpPr/>
          <p:nvPr/>
        </p:nvCxnSpPr>
        <p:spPr>
          <a:xfrm rot="10800000" flipH="1">
            <a:off x="748074" y="3680622"/>
            <a:ext cx="1005244" cy="212118"/>
          </a:xfrm>
          <a:prstGeom prst="straightConnector1">
            <a:avLst/>
          </a:prstGeom>
          <a:noFill/>
          <a:ln w="508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5" name="Shape 325"/>
          <p:cNvCxnSpPr/>
          <p:nvPr/>
        </p:nvCxnSpPr>
        <p:spPr>
          <a:xfrm rot="10800000">
            <a:off x="7430315" y="2649452"/>
            <a:ext cx="788568" cy="46254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7686675" y="3036094"/>
            <a:ext cx="1228669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3348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827584" y="2095814"/>
            <a:ext cx="7540425" cy="8396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завершает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текущую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итерацию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переходит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началу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другую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итерацию</a:t>
            </a:r>
            <a:endParaRPr lang="en-US" sz="168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1619672" y="3189684"/>
            <a:ext cx="3393224" cy="2493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[0]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5984677" y="3385245"/>
            <a:ext cx="2547763" cy="21805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&gt;&gt;</a:t>
            </a: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# don't print this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&gt;&gt;</a:t>
            </a: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&gt;&gt;</a:t>
            </a: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757631" y="548680"/>
            <a:ext cx="7836750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Завершение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итерации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continue</a:t>
            </a:r>
          </a:p>
        </p:txBody>
      </p:sp>
    </p:spTree>
    <p:extLst>
      <p:ext uri="{BB962C8B-B14F-4D97-AF65-F5344CB8AC3E}">
        <p14:creationId xmlns:p14="http://schemas.microsoft.com/office/powerpoint/2010/main" val="42565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827584" y="2095814"/>
            <a:ext cx="7540425" cy="8396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завершает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текущую</a:t>
            </a:r>
            <a:r>
              <a:rPr lang="en-US" sz="1688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итерацию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переходит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к </a:t>
            </a:r>
            <a:r>
              <a:rPr lang="en-US" sz="1688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началу</a:t>
            </a:r>
            <a:r>
              <a:rPr lang="en-US" sz="1688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другую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итерацию</a:t>
            </a:r>
            <a:endParaRPr lang="en-US" sz="168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1619672" y="3189684"/>
            <a:ext cx="3393224" cy="2493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[0]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5984677" y="3385245"/>
            <a:ext cx="2547763" cy="21805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&gt;&gt;</a:t>
            </a: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# don't print this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&gt;&gt;</a:t>
            </a: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&gt;&gt;</a:t>
            </a: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757631" y="548680"/>
            <a:ext cx="7836750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Завершение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итерации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continue</a:t>
            </a:r>
          </a:p>
        </p:txBody>
      </p:sp>
      <p:cxnSp>
        <p:nvCxnSpPr>
          <p:cNvPr id="6" name="Shape 344"/>
          <p:cNvCxnSpPr/>
          <p:nvPr/>
        </p:nvCxnSpPr>
        <p:spPr>
          <a:xfrm flipH="1">
            <a:off x="1534791" y="3645024"/>
            <a:ext cx="84881" cy="404999"/>
          </a:xfrm>
          <a:prstGeom prst="straightConnector1">
            <a:avLst/>
          </a:prstGeom>
          <a:noFill/>
          <a:ln w="508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7" name="Shape 345"/>
          <p:cNvCxnSpPr/>
          <p:nvPr/>
        </p:nvCxnSpPr>
        <p:spPr>
          <a:xfrm>
            <a:off x="1503607" y="4050108"/>
            <a:ext cx="1072743" cy="247724"/>
          </a:xfrm>
          <a:prstGeom prst="straightConnector1">
            <a:avLst/>
          </a:prstGeom>
          <a:noFill/>
          <a:ln w="508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30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Shape 351"/>
          <p:cNvCxnSpPr/>
          <p:nvPr/>
        </p:nvCxnSpPr>
        <p:spPr>
          <a:xfrm rot="10800000">
            <a:off x="6182852" y="1385015"/>
            <a:ext cx="8100" cy="318768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2" name="Shape 352"/>
          <p:cNvSpPr/>
          <p:nvPr/>
        </p:nvSpPr>
        <p:spPr>
          <a:xfrm>
            <a:off x="5386388" y="1700213"/>
            <a:ext cx="1614431" cy="714318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575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Верно?</a:t>
            </a:r>
          </a:p>
        </p:txBody>
      </p:sp>
      <p:cxnSp>
        <p:nvCxnSpPr>
          <p:cNvPr id="353" name="Shape 353"/>
          <p:cNvCxnSpPr/>
          <p:nvPr/>
        </p:nvCxnSpPr>
        <p:spPr>
          <a:xfrm rot="10800000">
            <a:off x="6185082" y="2365791"/>
            <a:ext cx="17043" cy="2282681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6993718" y="2053814"/>
            <a:ext cx="437568" cy="8943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6182845" y="4675585"/>
            <a:ext cx="1225294" cy="185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6" name="Shape 356"/>
          <p:cNvCxnSpPr/>
          <p:nvPr/>
        </p:nvCxnSpPr>
        <p:spPr>
          <a:xfrm flipH="1">
            <a:off x="5186348" y="2062758"/>
            <a:ext cx="223256" cy="185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7" name="Shape 357"/>
          <p:cNvCxnSpPr/>
          <p:nvPr/>
        </p:nvCxnSpPr>
        <p:spPr>
          <a:xfrm rot="10800000" flipH="1">
            <a:off x="6140946" y="4947117"/>
            <a:ext cx="8943" cy="36247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8" name="Shape 358"/>
          <p:cNvCxnSpPr/>
          <p:nvPr/>
        </p:nvCxnSpPr>
        <p:spPr>
          <a:xfrm rot="10800000" flipH="1">
            <a:off x="5186355" y="2057406"/>
            <a:ext cx="33075" cy="2899462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>
            <a:off x="5153322" y="4956869"/>
            <a:ext cx="985838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0" name="Shape 360"/>
          <p:cNvSpPr txBox="1"/>
          <p:nvPr/>
        </p:nvSpPr>
        <p:spPr>
          <a:xfrm>
            <a:off x="4602952" y="1635919"/>
            <a:ext cx="695925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5329238" y="5293519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478613" y="1885950"/>
            <a:ext cx="408037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cxnSp>
        <p:nvCxnSpPr>
          <p:cNvPr id="363" name="Shape 363"/>
          <p:cNvCxnSpPr/>
          <p:nvPr/>
        </p:nvCxnSpPr>
        <p:spPr>
          <a:xfrm rot="10800000" flipH="1">
            <a:off x="6504385" y="1591186"/>
            <a:ext cx="1688681" cy="160818"/>
          </a:xfrm>
          <a:prstGeom prst="straightConnector1">
            <a:avLst/>
          </a:prstGeom>
          <a:noFill/>
          <a:ln w="762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7" name="Shape 367"/>
          <p:cNvCxnSpPr/>
          <p:nvPr/>
        </p:nvCxnSpPr>
        <p:spPr>
          <a:xfrm rot="10800000">
            <a:off x="7459861" y="2053814"/>
            <a:ext cx="0" cy="2648531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8" name="Shape 368"/>
          <p:cNvSpPr txBox="1"/>
          <p:nvPr/>
        </p:nvSpPr>
        <p:spPr>
          <a:xfrm>
            <a:off x="6579394" y="4079082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cxnSp>
        <p:nvCxnSpPr>
          <p:cNvPr id="369" name="Shape 369"/>
          <p:cNvCxnSpPr/>
          <p:nvPr/>
        </p:nvCxnSpPr>
        <p:spPr>
          <a:xfrm>
            <a:off x="8182272" y="1580555"/>
            <a:ext cx="475875" cy="1641262"/>
          </a:xfrm>
          <a:prstGeom prst="straightConnector1">
            <a:avLst/>
          </a:prstGeom>
          <a:noFill/>
          <a:ln w="762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0" name="Shape 370"/>
          <p:cNvCxnSpPr/>
          <p:nvPr/>
        </p:nvCxnSpPr>
        <p:spPr>
          <a:xfrm rot="10800000">
            <a:off x="7423171" y="2820902"/>
            <a:ext cx="788568" cy="46254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6572250" y="2445813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593806" y="3250407"/>
            <a:ext cx="1228669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</a:p>
        </p:txBody>
      </p:sp>
      <p:sp>
        <p:nvSpPr>
          <p:cNvPr id="24" name="Shape 334"/>
          <p:cNvSpPr txBox="1"/>
          <p:nvPr/>
        </p:nvSpPr>
        <p:spPr>
          <a:xfrm>
            <a:off x="1124569" y="1752004"/>
            <a:ext cx="3393224" cy="2493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[0]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" name="Shape 344"/>
          <p:cNvCxnSpPr/>
          <p:nvPr/>
        </p:nvCxnSpPr>
        <p:spPr>
          <a:xfrm flipH="1">
            <a:off x="1039688" y="2207344"/>
            <a:ext cx="84881" cy="404999"/>
          </a:xfrm>
          <a:prstGeom prst="straightConnector1">
            <a:avLst/>
          </a:prstGeom>
          <a:noFill/>
          <a:ln w="508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" name="Shape 345"/>
          <p:cNvCxnSpPr/>
          <p:nvPr/>
        </p:nvCxnSpPr>
        <p:spPr>
          <a:xfrm>
            <a:off x="1008504" y="2612428"/>
            <a:ext cx="1072743" cy="247724"/>
          </a:xfrm>
          <a:prstGeom prst="straightConnector1">
            <a:avLst/>
          </a:prstGeom>
          <a:noFill/>
          <a:ln w="508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457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683568" y="2780928"/>
            <a:ext cx="7836750" cy="87177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Шаблоны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 smtClean="0">
                <a:latin typeface="Cabin"/>
                <a:ea typeface="Cabin"/>
                <a:cs typeface="Cabin"/>
                <a:sym typeface="Cabin"/>
              </a:rPr>
              <a:t>циклов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4275" dirty="0">
                <a:latin typeface="Cabin"/>
                <a:ea typeface="Cabin"/>
                <a:cs typeface="Cabin"/>
                <a:sym typeface="Cabin"/>
              </a:rPr>
            </a:br>
            <a:endParaRPr lang="en-US" sz="27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2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680118" y="332656"/>
            <a:ext cx="7836750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подсчета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60" name="Shape 560"/>
          <p:cNvSpPr txBox="1"/>
          <p:nvPr/>
        </p:nvSpPr>
        <p:spPr>
          <a:xfrm>
            <a:off x="597684" y="5041083"/>
            <a:ext cx="8001619" cy="7632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посчитать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сколько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задать</a:t>
            </a:r>
            <a:r>
              <a:rPr lang="en-US" sz="1575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переменную</a:t>
            </a:r>
            <a:r>
              <a:rPr lang="en-US" sz="1575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подсчета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исходное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которой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равно</a:t>
            </a:r>
            <a:r>
              <a:rPr lang="en-US" sz="1575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 0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каждом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выполнении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этой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прибавляется</a:t>
            </a:r>
            <a:r>
              <a:rPr lang="en-US" sz="1575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единица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7487" t="61599" r="28732" b="18801"/>
          <a:stretch/>
        </p:blipFill>
        <p:spPr>
          <a:xfrm>
            <a:off x="3131840" y="1772816"/>
            <a:ext cx="3528392" cy="28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1145" y="548680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суммирования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591145" y="5013176"/>
            <a:ext cx="8236688" cy="7911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прибавления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проходящего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через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используется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суммы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исходное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которой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равно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0.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каждом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выполнении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очередное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прибавляется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сумме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7487" t="65099" r="31094" b="18801"/>
          <a:stretch/>
        </p:blipFill>
        <p:spPr>
          <a:xfrm>
            <a:off x="2843808" y="1988840"/>
            <a:ext cx="3456384" cy="27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282009" y="375468"/>
            <a:ext cx="8527613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825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8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825" dirty="0" err="1">
                <a:latin typeface="Cabin"/>
                <a:ea typeface="Cabin"/>
                <a:cs typeface="Cabin"/>
                <a:sym typeface="Cabin"/>
              </a:rPr>
              <a:t>расчета</a:t>
            </a:r>
            <a:r>
              <a:rPr lang="en-US" sz="38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825" dirty="0" err="1">
                <a:latin typeface="Cabin"/>
                <a:ea typeface="Cabin"/>
                <a:cs typeface="Cabin"/>
                <a:sym typeface="Cabin"/>
              </a:rPr>
              <a:t>среднего</a:t>
            </a:r>
            <a:r>
              <a:rPr lang="en-US" sz="38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825" dirty="0" err="1">
                <a:latin typeface="Cabin"/>
                <a:ea typeface="Cabin"/>
                <a:cs typeface="Cabin"/>
                <a:sym typeface="Cabin"/>
              </a:rPr>
              <a:t>значения</a:t>
            </a:r>
            <a:endParaRPr lang="en-US" sz="382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429329" y="5232797"/>
            <a:ext cx="8232974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расчета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среднего</a:t>
            </a:r>
            <a:r>
              <a:rPr lang="en-US" sz="1575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1575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объединить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коды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подсчета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суммирования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и в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конце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разделить</a:t>
            </a:r>
            <a:r>
              <a:rPr lang="en-US" sz="1575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сумму</a:t>
            </a:r>
            <a:r>
              <a:rPr lang="en-US" sz="1575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1575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1575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7487" t="59499" r="29520" b="18801"/>
          <a:stretch/>
        </p:blipFill>
        <p:spPr>
          <a:xfrm>
            <a:off x="3131840" y="1772816"/>
            <a:ext cx="3384376" cy="31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752144" y="596561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FF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фильтрации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значений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540854" y="5118497"/>
            <a:ext cx="8064562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нахождения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фильтрации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используется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202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25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инструкцией</a:t>
            </a:r>
            <a:r>
              <a:rPr lang="en-US" sz="2025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if</a:t>
            </a:r>
            <a:r>
              <a:rPr lang="en-US" sz="202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7481" t="58002" r="27944" b="19501"/>
          <a:stretch/>
        </p:blipFill>
        <p:spPr>
          <a:xfrm>
            <a:off x="3011810" y="1889579"/>
            <a:ext cx="331736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1043608" y="404664"/>
            <a:ext cx="7443787" cy="12858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строками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805061" y="1340768"/>
            <a:ext cx="7920880" cy="345638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1506" indent="-325112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Некоторые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b="1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1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применимы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строкам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  <a:p>
            <a:pPr marL="546426" lvl="1" indent="0">
              <a:spcBef>
                <a:spcPts val="1294"/>
              </a:spcBef>
              <a:buClr>
                <a:schemeClr val="accent5"/>
              </a:buClr>
              <a:buSzPct val="100000"/>
              <a:buNone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конкатенацию</a:t>
            </a:r>
            <a:r>
              <a:rPr lang="en-US" sz="1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546426" lvl="1" indent="0">
              <a:spcBef>
                <a:spcPts val="1294"/>
              </a:spcBef>
              <a:buClr>
                <a:schemeClr val="accent5"/>
              </a:buClr>
              <a:buSzPct val="100000"/>
              <a:buNone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конкатенаций</a:t>
            </a:r>
            <a:r>
              <a:rPr lang="en-US" sz="1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621506" indent="-325112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знает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разницу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между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строкой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в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соответствии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этим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5124" t="73199" r="30308" b="14901"/>
          <a:stretch/>
        </p:blipFill>
        <p:spPr>
          <a:xfrm>
            <a:off x="2987824" y="4365104"/>
            <a:ext cx="376135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Повторение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30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Форматирование строк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8976" t="49300" r="16137" b="17801"/>
          <a:stretch/>
        </p:blipFill>
        <p:spPr>
          <a:xfrm>
            <a:off x="236458" y="2026977"/>
            <a:ext cx="890754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Shape 6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9" y="932991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Shape 6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1033228"/>
            <a:ext cx="1107337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Shape 662"/>
          <p:cNvSpPr txBox="1"/>
          <p:nvPr/>
        </p:nvSpPr>
        <p:spPr>
          <a:xfrm>
            <a:off x="4896225" y="1707863"/>
            <a:ext cx="3823706" cy="3984018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en-US" sz="1013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678431" y="1634471"/>
            <a:ext cx="3823706" cy="3984018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en-US" sz="1013" dirty="0" err="1"/>
              <a:t>Данная</a:t>
            </a:r>
            <a:r>
              <a:rPr lang="en-US" sz="1013" dirty="0"/>
              <a:t> </a:t>
            </a:r>
            <a:r>
              <a:rPr lang="en-US" sz="1013" dirty="0" err="1"/>
              <a:t>презентация</a:t>
            </a:r>
            <a:r>
              <a:rPr lang="en-US" sz="1013" dirty="0"/>
              <a:t> </a:t>
            </a:r>
            <a:r>
              <a:rPr lang="en-US" sz="1013" dirty="0" err="1"/>
              <a:t>охраняется</a:t>
            </a:r>
            <a:r>
              <a:rPr lang="en-US" sz="1013" dirty="0"/>
              <a:t> </a:t>
            </a:r>
            <a:r>
              <a:rPr lang="en-US" sz="1013" dirty="0" err="1"/>
              <a:t>авторским</a:t>
            </a:r>
            <a:r>
              <a:rPr lang="en-US" sz="1013" dirty="0"/>
              <a:t> </a:t>
            </a:r>
            <a:r>
              <a:rPr lang="en-US" sz="1013" dirty="0" err="1"/>
              <a:t>правом</a:t>
            </a:r>
            <a:r>
              <a:rPr lang="en-US" sz="1013" dirty="0"/>
              <a:t> “Copyright 2010-  Charles R. Severance (</a:t>
            </a:r>
            <a:r>
              <a:rPr lang="en-US" sz="1013" u="sng" dirty="0">
                <a:hlinkClick r:id="rId5"/>
              </a:rPr>
              <a:t>www.dr-chuck.com</a:t>
            </a:r>
            <a:r>
              <a:rPr lang="en-US" sz="1013" dirty="0"/>
              <a:t>) University of Michigan School of Information” </a:t>
            </a:r>
            <a:r>
              <a:rPr lang="en-US" sz="1013" u="sng" dirty="0">
                <a:hlinkClick r:id="rId6"/>
              </a:rPr>
              <a:t>open.umich.edu</a:t>
            </a:r>
            <a:r>
              <a:rPr lang="en-US" sz="1013" dirty="0"/>
              <a:t> и </a:t>
            </a:r>
            <a:r>
              <a:rPr lang="en-US" sz="1013" dirty="0" err="1"/>
              <a:t>доступна</a:t>
            </a:r>
            <a:r>
              <a:rPr lang="en-US" sz="1013" dirty="0"/>
              <a:t> </a:t>
            </a:r>
            <a:r>
              <a:rPr lang="en-US" sz="1013" dirty="0" err="1"/>
              <a:t>на</a:t>
            </a:r>
            <a:r>
              <a:rPr lang="en-US" sz="1013" dirty="0"/>
              <a:t> </a:t>
            </a:r>
            <a:r>
              <a:rPr lang="en-US" sz="1013" dirty="0" err="1"/>
              <a:t>условиях</a:t>
            </a:r>
            <a:r>
              <a:rPr lang="en-US" sz="1013" dirty="0"/>
              <a:t> </a:t>
            </a:r>
            <a:r>
              <a:rPr lang="en-US" sz="1013" dirty="0" err="1"/>
              <a:t>лицензии</a:t>
            </a:r>
            <a:r>
              <a:rPr lang="en-US" sz="1013" dirty="0"/>
              <a:t> 4.0 “С </a:t>
            </a:r>
            <a:r>
              <a:rPr lang="en-US" sz="1013" dirty="0" err="1"/>
              <a:t>указанием</a:t>
            </a:r>
            <a:r>
              <a:rPr lang="en-US" sz="1013" dirty="0"/>
              <a:t> </a:t>
            </a:r>
            <a:r>
              <a:rPr lang="en-US" sz="1013" dirty="0" err="1"/>
              <a:t>авторства</a:t>
            </a:r>
            <a:r>
              <a:rPr lang="en-US" sz="1013" dirty="0"/>
              <a:t>”.  В </a:t>
            </a:r>
            <a:r>
              <a:rPr lang="en-US" sz="1013" dirty="0" err="1"/>
              <a:t>соответствии</a:t>
            </a:r>
            <a:r>
              <a:rPr lang="en-US" sz="1013" dirty="0"/>
              <a:t> с </a:t>
            </a:r>
            <a:r>
              <a:rPr lang="en-US" sz="1013" dirty="0" err="1"/>
              <a:t>требованием</a:t>
            </a:r>
            <a:r>
              <a:rPr lang="en-US" sz="1013" dirty="0"/>
              <a:t> </a:t>
            </a:r>
            <a:r>
              <a:rPr lang="en-US" sz="1013" dirty="0" err="1"/>
              <a:t>лицензии</a:t>
            </a:r>
            <a:r>
              <a:rPr lang="en-US" sz="1013" dirty="0"/>
              <a:t> “С </a:t>
            </a:r>
            <a:r>
              <a:rPr lang="en-US" sz="1013" dirty="0" err="1"/>
              <a:t>указанием</a:t>
            </a:r>
            <a:r>
              <a:rPr lang="en-US" sz="1013" dirty="0"/>
              <a:t> </a:t>
            </a:r>
            <a:r>
              <a:rPr lang="en-US" sz="1013" dirty="0" err="1"/>
              <a:t>авторства</a:t>
            </a:r>
            <a:r>
              <a:rPr lang="en-US" sz="1013" dirty="0"/>
              <a:t>" </a:t>
            </a:r>
            <a:r>
              <a:rPr lang="en-US" sz="1013" dirty="0" err="1"/>
              <a:t>данный</a:t>
            </a:r>
            <a:r>
              <a:rPr lang="en-US" sz="1013" dirty="0"/>
              <a:t> </a:t>
            </a:r>
            <a:r>
              <a:rPr lang="en-US" sz="1013" dirty="0" err="1"/>
              <a:t>слайд</a:t>
            </a:r>
            <a:r>
              <a:rPr lang="en-US" sz="1013" dirty="0"/>
              <a:t> </a:t>
            </a:r>
            <a:r>
              <a:rPr lang="en-US" sz="1013" dirty="0" err="1"/>
              <a:t>должен</a:t>
            </a:r>
            <a:r>
              <a:rPr lang="en-US" sz="1013" dirty="0"/>
              <a:t> </a:t>
            </a:r>
            <a:r>
              <a:rPr lang="en-US" sz="1013" dirty="0" err="1"/>
              <a:t>присутствовать</a:t>
            </a:r>
            <a:r>
              <a:rPr lang="en-US" sz="1013" dirty="0"/>
              <a:t> </a:t>
            </a:r>
            <a:r>
              <a:rPr lang="en-US" sz="1013" dirty="0" err="1"/>
              <a:t>во</a:t>
            </a:r>
            <a:r>
              <a:rPr lang="en-US" sz="1013" dirty="0"/>
              <a:t> </a:t>
            </a:r>
            <a:r>
              <a:rPr lang="en-US" sz="1013" dirty="0" err="1"/>
              <a:t>всех</a:t>
            </a:r>
            <a:r>
              <a:rPr lang="en-US" sz="1013" dirty="0"/>
              <a:t> </a:t>
            </a:r>
            <a:r>
              <a:rPr lang="en-US" sz="1013" dirty="0" err="1"/>
              <a:t>копиях</a:t>
            </a:r>
            <a:r>
              <a:rPr lang="en-US" sz="1013" dirty="0"/>
              <a:t> </a:t>
            </a:r>
            <a:r>
              <a:rPr lang="en-US" sz="1013" dirty="0" err="1"/>
              <a:t>этого</a:t>
            </a:r>
            <a:r>
              <a:rPr lang="en-US" sz="1013" dirty="0"/>
              <a:t> </a:t>
            </a:r>
            <a:r>
              <a:rPr lang="en-US" sz="1013" dirty="0" err="1"/>
              <a:t>документа</a:t>
            </a:r>
            <a:r>
              <a:rPr lang="en-US" sz="1013" dirty="0"/>
              <a:t>. </a:t>
            </a:r>
            <a:r>
              <a:rPr lang="en-US" sz="1013" dirty="0" err="1"/>
              <a:t>При</a:t>
            </a:r>
            <a:r>
              <a:rPr lang="en-US" sz="1013" dirty="0"/>
              <a:t> </a:t>
            </a:r>
            <a:r>
              <a:rPr lang="en-US" sz="1013" dirty="0" err="1"/>
              <a:t>внесении</a:t>
            </a:r>
            <a:r>
              <a:rPr lang="en-US" sz="1013" dirty="0"/>
              <a:t> </a:t>
            </a:r>
            <a:r>
              <a:rPr lang="en-US" sz="1013" dirty="0" err="1"/>
              <a:t>каких-либо</a:t>
            </a:r>
            <a:r>
              <a:rPr lang="en-US" sz="1013" dirty="0"/>
              <a:t> </a:t>
            </a:r>
            <a:r>
              <a:rPr lang="en-US" sz="1013" dirty="0" err="1"/>
              <a:t>изменений</a:t>
            </a:r>
            <a:r>
              <a:rPr lang="en-US" sz="1013" dirty="0"/>
              <a:t> в </a:t>
            </a:r>
            <a:r>
              <a:rPr lang="en-US" sz="1013" dirty="0" err="1"/>
              <a:t>данный</a:t>
            </a:r>
            <a:r>
              <a:rPr lang="en-US" sz="1013" dirty="0"/>
              <a:t> </a:t>
            </a:r>
            <a:r>
              <a:rPr lang="en-US" sz="1013" dirty="0" err="1"/>
              <a:t>документ</a:t>
            </a:r>
            <a:r>
              <a:rPr lang="en-US" sz="1013" dirty="0"/>
              <a:t> </a:t>
            </a:r>
            <a:r>
              <a:rPr lang="en-US" sz="1013" dirty="0" err="1"/>
              <a:t>вы</a:t>
            </a:r>
            <a:r>
              <a:rPr lang="en-US" sz="1013" dirty="0"/>
              <a:t> </a:t>
            </a:r>
            <a:r>
              <a:rPr lang="en-US" sz="1013" dirty="0" err="1"/>
              <a:t>можете</a:t>
            </a:r>
            <a:r>
              <a:rPr lang="en-US" sz="1013" dirty="0"/>
              <a:t> </a:t>
            </a:r>
            <a:r>
              <a:rPr lang="en-US" sz="1013" dirty="0" err="1"/>
              <a:t>указать</a:t>
            </a:r>
            <a:r>
              <a:rPr lang="en-US" sz="1013" dirty="0"/>
              <a:t> </a:t>
            </a:r>
            <a:r>
              <a:rPr lang="en-US" sz="1013" dirty="0" err="1"/>
              <a:t>свое</a:t>
            </a:r>
            <a:r>
              <a:rPr lang="en-US" sz="1013" dirty="0"/>
              <a:t> </a:t>
            </a:r>
            <a:r>
              <a:rPr lang="en-US" sz="1013" dirty="0" err="1"/>
              <a:t>имя</a:t>
            </a:r>
            <a:r>
              <a:rPr lang="en-US" sz="1013" dirty="0"/>
              <a:t> и </a:t>
            </a:r>
            <a:r>
              <a:rPr lang="en-US" sz="1013" dirty="0" err="1"/>
              <a:t>организацию</a:t>
            </a:r>
            <a:r>
              <a:rPr lang="en-US" sz="1013" dirty="0"/>
              <a:t> в </a:t>
            </a:r>
            <a:r>
              <a:rPr lang="en-US" sz="1013" dirty="0" err="1"/>
              <a:t>список</a:t>
            </a:r>
            <a:r>
              <a:rPr lang="en-US" sz="1013" dirty="0"/>
              <a:t> </a:t>
            </a:r>
            <a:r>
              <a:rPr lang="en-US" sz="1013" dirty="0" err="1"/>
              <a:t>соавторов</a:t>
            </a:r>
            <a:r>
              <a:rPr lang="en-US" sz="1013" dirty="0"/>
              <a:t> </a:t>
            </a:r>
            <a:r>
              <a:rPr lang="en-US" sz="1013" dirty="0" err="1"/>
              <a:t>на</a:t>
            </a:r>
            <a:r>
              <a:rPr lang="en-US" sz="1013" dirty="0"/>
              <a:t> </a:t>
            </a:r>
            <a:r>
              <a:rPr lang="en-US" sz="1013" dirty="0" err="1"/>
              <a:t>этой</a:t>
            </a:r>
            <a:r>
              <a:rPr lang="en-US" sz="1013" dirty="0"/>
              <a:t> </a:t>
            </a:r>
            <a:r>
              <a:rPr lang="en-US" sz="1013" dirty="0" err="1"/>
              <a:t>странице</a:t>
            </a:r>
            <a:r>
              <a:rPr lang="en-US" sz="1013" dirty="0"/>
              <a:t> </a:t>
            </a:r>
            <a:r>
              <a:rPr lang="en-US" sz="1013" dirty="0" err="1"/>
              <a:t>для</a:t>
            </a:r>
            <a:r>
              <a:rPr lang="en-US" sz="1013" dirty="0"/>
              <a:t> </a:t>
            </a:r>
            <a:r>
              <a:rPr lang="en-US" sz="1013" dirty="0" err="1"/>
              <a:t>последующих</a:t>
            </a:r>
            <a:r>
              <a:rPr lang="en-US" sz="1013" dirty="0"/>
              <a:t> </a:t>
            </a:r>
            <a:r>
              <a:rPr lang="en-US" sz="1013" dirty="0" err="1"/>
              <a:t>публикаций</a:t>
            </a:r>
            <a:r>
              <a:rPr lang="en-US" sz="1013" dirty="0"/>
              <a:t>.</a:t>
            </a:r>
          </a:p>
          <a:p>
            <a:endParaRPr sz="1013" dirty="0"/>
          </a:p>
          <a:p>
            <a:r>
              <a:rPr lang="en-US" sz="1013" dirty="0" err="1"/>
              <a:t>Первоначальная</a:t>
            </a:r>
            <a:r>
              <a:rPr lang="en-US" sz="1013" dirty="0"/>
              <a:t> </a:t>
            </a:r>
            <a:r>
              <a:rPr lang="en-US" sz="1013" dirty="0" err="1"/>
              <a:t>разработка</a:t>
            </a:r>
            <a:r>
              <a:rPr lang="en-US" sz="1013" dirty="0"/>
              <a:t>: </a:t>
            </a:r>
            <a:r>
              <a:rPr lang="en-US" sz="1013" dirty="0" err="1"/>
              <a:t>Чарльз</a:t>
            </a:r>
            <a:r>
              <a:rPr lang="en-US" sz="1013" dirty="0"/>
              <a:t> </a:t>
            </a:r>
            <a:r>
              <a:rPr lang="en-US" sz="1013" dirty="0" err="1"/>
              <a:t>Северанс</a:t>
            </a:r>
            <a:r>
              <a:rPr lang="en-US" sz="1013" dirty="0"/>
              <a:t>, </a:t>
            </a:r>
            <a:r>
              <a:rPr lang="en-US" sz="1013" dirty="0" err="1"/>
              <a:t>Школа</a:t>
            </a:r>
            <a:r>
              <a:rPr lang="en-US" sz="1013" dirty="0"/>
              <a:t> </a:t>
            </a:r>
            <a:r>
              <a:rPr lang="en-US" sz="1013" dirty="0" err="1"/>
              <a:t>информации</a:t>
            </a:r>
            <a:r>
              <a:rPr lang="en-US" sz="1013" dirty="0"/>
              <a:t> </a:t>
            </a:r>
            <a:r>
              <a:rPr lang="en-US" sz="1013" dirty="0" err="1"/>
              <a:t>Мичиганского</a:t>
            </a:r>
            <a:r>
              <a:rPr lang="en-US" sz="1013" dirty="0"/>
              <a:t> </a:t>
            </a:r>
            <a:r>
              <a:rPr lang="en-US" sz="1013" dirty="0" err="1"/>
              <a:t>университета</a:t>
            </a:r>
            <a:r>
              <a:rPr lang="en-US" sz="1013" dirty="0"/>
              <a:t> </a:t>
            </a:r>
          </a:p>
          <a:p>
            <a:endParaRPr sz="1013" dirty="0"/>
          </a:p>
          <a:p>
            <a:r>
              <a:rPr lang="en-US" sz="1013" dirty="0" err="1"/>
              <a:t>Здесь</a:t>
            </a:r>
            <a:r>
              <a:rPr lang="en-US" sz="1013" dirty="0"/>
              <a:t> </a:t>
            </a:r>
            <a:r>
              <a:rPr lang="en-US" sz="1013" dirty="0" err="1"/>
              <a:t>впишите</a:t>
            </a:r>
            <a:r>
              <a:rPr lang="en-US" sz="1013" dirty="0"/>
              <a:t> </a:t>
            </a:r>
            <a:r>
              <a:rPr lang="en-US" sz="1013" dirty="0" err="1"/>
              <a:t>дополнительных</a:t>
            </a:r>
            <a:r>
              <a:rPr lang="en-US" sz="1013" dirty="0"/>
              <a:t> </a:t>
            </a:r>
            <a:r>
              <a:rPr lang="en-US" sz="1013" dirty="0" err="1"/>
              <a:t>авторов</a:t>
            </a:r>
            <a:r>
              <a:rPr lang="en-US" sz="1013" dirty="0"/>
              <a:t> и </a:t>
            </a:r>
            <a:r>
              <a:rPr lang="en-US" sz="1013" dirty="0" err="1"/>
              <a:t>переводчиков</a:t>
            </a:r>
            <a:r>
              <a:rPr lang="en-US" sz="1013" dirty="0"/>
              <a:t>...</a:t>
            </a:r>
          </a:p>
          <a:p>
            <a:endParaRPr sz="1013" dirty="0"/>
          </a:p>
          <a:p>
            <a:pPr>
              <a:buClr>
                <a:srgbClr val="000000"/>
              </a:buClr>
            </a:pPr>
            <a:endParaRPr sz="1013" dirty="0"/>
          </a:p>
          <a:p>
            <a:endParaRPr sz="1013" dirty="0"/>
          </a:p>
        </p:txBody>
      </p:sp>
      <p:sp>
        <p:nvSpPr>
          <p:cNvPr id="664" name="Shape 664"/>
          <p:cNvSpPr txBox="1"/>
          <p:nvPr/>
        </p:nvSpPr>
        <p:spPr>
          <a:xfrm>
            <a:off x="650081" y="992981"/>
            <a:ext cx="7836750" cy="456469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ctr" anchorCtr="0">
            <a:noAutofit/>
          </a:bodyPr>
          <a:lstStyle/>
          <a:p>
            <a:pPr algn="ctr"/>
            <a:r>
              <a:rPr lang="en-US" sz="2025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310174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на повторение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4726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Напишите простой калькулятор, который считывает с пользовательского ввода три строки: первое число, второе число и операцию, после чего применяет операцию к введённым числам ("первое число" "операция" "второе число") и выводит результат на экран.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Поддерживаемые операции: +, -, /, *, </a:t>
            </a:r>
            <a:r>
              <a:rPr lang="ru-RU" dirty="0" err="1"/>
              <a:t>mod</a:t>
            </a:r>
            <a:r>
              <a:rPr lang="ru-RU" dirty="0"/>
              <a:t>, </a:t>
            </a:r>
            <a:r>
              <a:rPr lang="ru-RU" dirty="0" err="1"/>
              <a:t>pow</a:t>
            </a:r>
            <a:r>
              <a:rPr lang="ru-RU" dirty="0"/>
              <a:t>, </a:t>
            </a:r>
            <a:r>
              <a:rPr lang="ru-RU" dirty="0" err="1"/>
              <a:t>div</a:t>
            </a:r>
            <a:r>
              <a:rPr lang="ru-RU" dirty="0"/>
              <a:t>, где</a:t>
            </a:r>
          </a:p>
          <a:p>
            <a:pPr marL="0" indent="0">
              <a:buNone/>
            </a:pPr>
            <a:r>
              <a:rPr lang="ru-RU" dirty="0" err="1"/>
              <a:t>mod</a:t>
            </a:r>
            <a:r>
              <a:rPr lang="ru-RU" dirty="0"/>
              <a:t> — это взятие остатка от деления,</a:t>
            </a:r>
          </a:p>
          <a:p>
            <a:pPr marL="0" indent="0">
              <a:buNone/>
            </a:pPr>
            <a:r>
              <a:rPr lang="ru-RU" dirty="0" err="1"/>
              <a:t>pow</a:t>
            </a:r>
            <a:r>
              <a:rPr lang="ru-RU" dirty="0"/>
              <a:t> — возведение в степень,</a:t>
            </a:r>
          </a:p>
          <a:p>
            <a:pPr marL="0" indent="0">
              <a:buNone/>
            </a:pPr>
            <a:r>
              <a:rPr lang="ru-RU" dirty="0" err="1"/>
              <a:t>div</a:t>
            </a:r>
            <a:r>
              <a:rPr lang="ru-RU" dirty="0"/>
              <a:t> — целочисленное деление.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выполняется деление и второе число равно 0, необходимо выводить строку "Деление на 0!".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Обратите внимание, что на вход программе приходят вещественные числа.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ru-RU" dirty="0" smtClean="0"/>
              <a:t>Первое число: 5.0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ru-RU" dirty="0" smtClean="0"/>
              <a:t>Второе число: 0.0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ru-RU" dirty="0" smtClean="0"/>
              <a:t>Операция: </a:t>
            </a:r>
            <a:r>
              <a:rPr lang="ru-RU" dirty="0" err="1" smtClean="0"/>
              <a:t>mod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Деление на 0!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88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/>
          <a:lstStyle/>
          <a:p>
            <a:r>
              <a:rPr lang="ru-RU" dirty="0" smtClean="0"/>
              <a:t>Циклы и итерации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8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2484668" y="117017"/>
            <a:ext cx="4766148" cy="93588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3488" dirty="0" err="1">
                <a:latin typeface="Cabin"/>
                <a:ea typeface="Cabin"/>
                <a:cs typeface="Cabin"/>
                <a:sym typeface="Cabin"/>
              </a:rPr>
              <a:t>Повторяющиеся</a:t>
            </a:r>
            <a:r>
              <a:rPr lang="en-US" sz="34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88" dirty="0" err="1">
                <a:latin typeface="Cabin"/>
                <a:ea typeface="Cabin"/>
                <a:cs typeface="Cabin"/>
                <a:sym typeface="Cabin"/>
              </a:rPr>
              <a:t>шаги</a:t>
            </a:r>
            <a:endParaRPr lang="en-US" sz="348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4390356" y="1609225"/>
            <a:ext cx="2514938" cy="2493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algn="ctr"/>
            <a:endParaRPr sz="2025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'Blastoff!‘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1596628" y="1613594"/>
            <a:ext cx="8036" cy="31878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6221437" y="2354702"/>
            <a:ext cx="1101923" cy="288429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800100" y="1928813"/>
            <a:ext cx="1614431" cy="714318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969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1595734" y="2643188"/>
            <a:ext cx="11608" cy="130373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2407443" y="2282428"/>
            <a:ext cx="437555" cy="893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2826246" y="2282428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2826245" y="2748558"/>
            <a:ext cx="893" cy="117782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1604664" y="3928170"/>
            <a:ext cx="1230510" cy="803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600075" y="2291358"/>
            <a:ext cx="223242" cy="1785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1597520" y="4196953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598289" y="2275284"/>
            <a:ext cx="20538" cy="1931491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609897" y="4206776"/>
            <a:ext cx="985838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flipH="1" flipV="1">
            <a:off x="6178574" y="3096313"/>
            <a:ext cx="1201738" cy="562209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2620857" y="4864894"/>
            <a:ext cx="6294037" cy="935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повторяющиеся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шаги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имеют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итерационные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1575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изменяются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каждом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выполнении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итерационные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принимают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числовой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05396" y="1864519"/>
            <a:ext cx="517893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85812" y="4543425"/>
            <a:ext cx="1769964" cy="42148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ru-RU" sz="1969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1969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'Blastoff‘</a:t>
            </a:r>
            <a:r>
              <a:rPr lang="ru-RU" sz="1969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1969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2620863" y="1864519"/>
            <a:ext cx="408086" cy="350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785813" y="1200150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014538" y="2650332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ru-RU" sz="1969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1969" dirty="0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r>
              <a:rPr lang="ru-RU" sz="1969" dirty="0" smtClean="0">
                <a:solidFill>
                  <a:schemeClr val="bg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1969" dirty="0">
              <a:solidFill>
                <a:schemeClr val="bg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7380312" y="1643711"/>
            <a:ext cx="1510650" cy="2693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202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algn="ctr"/>
            <a:endParaRPr sz="2025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2007394" y="3336132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n = n -1</a:t>
            </a:r>
          </a:p>
        </p:txBody>
      </p:sp>
    </p:spTree>
    <p:extLst>
      <p:ext uri="{BB962C8B-B14F-4D97-AF65-F5344CB8AC3E}">
        <p14:creationId xmlns:p14="http://schemas.microsoft.com/office/powerpoint/2010/main" val="1216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2414588" y="63339"/>
            <a:ext cx="4934602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Бесконечный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5004048" y="1778737"/>
            <a:ext cx="2582043" cy="15573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'Lather’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'Rinse‘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!‘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1" name="Shape 241"/>
          <p:cNvCxnSpPr/>
          <p:nvPr/>
        </p:nvCxnSpPr>
        <p:spPr>
          <a:xfrm rot="10800000">
            <a:off x="1596628" y="1613594"/>
            <a:ext cx="8036" cy="31878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2" name="Shape 242"/>
          <p:cNvSpPr/>
          <p:nvPr/>
        </p:nvSpPr>
        <p:spPr>
          <a:xfrm>
            <a:off x="800100" y="1928813"/>
            <a:ext cx="1614488" cy="714375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969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3" name="Shape 243"/>
          <p:cNvCxnSpPr/>
          <p:nvPr/>
        </p:nvCxnSpPr>
        <p:spPr>
          <a:xfrm rot="10800000" flipH="1">
            <a:off x="1595734" y="2643188"/>
            <a:ext cx="11608" cy="130373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4" name="Shape 244"/>
          <p:cNvCxnSpPr/>
          <p:nvPr/>
        </p:nvCxnSpPr>
        <p:spPr>
          <a:xfrm rot="10800000">
            <a:off x="2364567" y="2282357"/>
            <a:ext cx="460856" cy="4388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5" name="Shape 245"/>
          <p:cNvCxnSpPr/>
          <p:nvPr/>
        </p:nvCxnSpPr>
        <p:spPr>
          <a:xfrm rot="10800000" flipH="1">
            <a:off x="2826246" y="2282428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flipH="1">
            <a:off x="2826245" y="2748558"/>
            <a:ext cx="893" cy="117782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7" name="Shape 247"/>
          <p:cNvCxnSpPr/>
          <p:nvPr/>
        </p:nvCxnSpPr>
        <p:spPr>
          <a:xfrm>
            <a:off x="1604664" y="3928170"/>
            <a:ext cx="1230510" cy="803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8" name="Shape 248"/>
          <p:cNvCxnSpPr/>
          <p:nvPr/>
        </p:nvCxnSpPr>
        <p:spPr>
          <a:xfrm flipH="1">
            <a:off x="600075" y="2291358"/>
            <a:ext cx="223242" cy="178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9" name="Shape 249"/>
          <p:cNvCxnSpPr/>
          <p:nvPr/>
        </p:nvCxnSpPr>
        <p:spPr>
          <a:xfrm rot="10800000" flipH="1">
            <a:off x="1597520" y="4196953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rot="10800000">
            <a:off x="598289" y="2275284"/>
            <a:ext cx="20538" cy="1931491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1" name="Shape 251"/>
          <p:cNvCxnSpPr/>
          <p:nvPr/>
        </p:nvCxnSpPr>
        <p:spPr>
          <a:xfrm>
            <a:off x="609897" y="4206776"/>
            <a:ext cx="985838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2" name="Shape 252"/>
          <p:cNvSpPr txBox="1"/>
          <p:nvPr/>
        </p:nvSpPr>
        <p:spPr>
          <a:xfrm>
            <a:off x="193613" y="1864519"/>
            <a:ext cx="518906" cy="3499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785812" y="4543425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'Dry off!'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620863" y="1864519"/>
            <a:ext cx="408086" cy="35004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85812" y="1200150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5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017217" y="2650332"/>
            <a:ext cx="1636811" cy="420587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969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'Lather'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2007394" y="3336131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969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'Rinse'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4520663" y="3846966"/>
            <a:ext cx="3548812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025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Где</a:t>
            </a: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ошибка</a:t>
            </a: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25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этом</a:t>
            </a: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цикле</a:t>
            </a: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907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427984" y="610738"/>
            <a:ext cx="3707606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Другой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4980075" y="2646759"/>
            <a:ext cx="3408349" cy="15573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88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Намылить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88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Смыть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88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Высушить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5" name="Shape 265"/>
          <p:cNvCxnSpPr/>
          <p:nvPr/>
        </p:nvCxnSpPr>
        <p:spPr>
          <a:xfrm rot="10800000">
            <a:off x="1596628" y="1613594"/>
            <a:ext cx="8036" cy="31878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6" name="Shape 266"/>
          <p:cNvSpPr/>
          <p:nvPr/>
        </p:nvSpPr>
        <p:spPr>
          <a:xfrm>
            <a:off x="800100" y="1928813"/>
            <a:ext cx="1614488" cy="714375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969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 &gt; 0 ?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 flipH="1">
            <a:off x="1595734" y="2643188"/>
            <a:ext cx="11608" cy="130373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68" name="Shape 268"/>
          <p:cNvCxnSpPr/>
          <p:nvPr/>
        </p:nvCxnSpPr>
        <p:spPr>
          <a:xfrm rot="10800000">
            <a:off x="2364568" y="2282414"/>
            <a:ext cx="437568" cy="8943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9" name="Shape 269"/>
          <p:cNvCxnSpPr/>
          <p:nvPr/>
        </p:nvCxnSpPr>
        <p:spPr>
          <a:xfrm rot="10800000" flipH="1">
            <a:off x="2826246" y="2282428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flipH="1">
            <a:off x="2826245" y="2748558"/>
            <a:ext cx="893" cy="117782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1604664" y="3928170"/>
            <a:ext cx="1230510" cy="803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2" name="Shape 272"/>
          <p:cNvCxnSpPr/>
          <p:nvPr/>
        </p:nvCxnSpPr>
        <p:spPr>
          <a:xfrm flipH="1">
            <a:off x="600075" y="2291358"/>
            <a:ext cx="223242" cy="178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73" name="Shape 273"/>
          <p:cNvCxnSpPr/>
          <p:nvPr/>
        </p:nvCxnSpPr>
        <p:spPr>
          <a:xfrm rot="10800000" flipH="1">
            <a:off x="1597520" y="4196953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4" name="Shape 274"/>
          <p:cNvCxnSpPr/>
          <p:nvPr/>
        </p:nvCxnSpPr>
        <p:spPr>
          <a:xfrm rot="10800000">
            <a:off x="598289" y="2275284"/>
            <a:ext cx="20538" cy="1931491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609897" y="4206776"/>
            <a:ext cx="985838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76" name="Shape 276"/>
          <p:cNvSpPr txBox="1"/>
          <p:nvPr/>
        </p:nvSpPr>
        <p:spPr>
          <a:xfrm>
            <a:off x="202036" y="1864519"/>
            <a:ext cx="510637" cy="3499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785813" y="4543425"/>
            <a:ext cx="1916493" cy="421537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1688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Высушить!'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620863" y="1864519"/>
            <a:ext cx="408086" cy="35004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785812" y="1200150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0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2014537" y="2650331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1463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'Намылить'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2007394" y="3336131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969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'Смыть'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5067730" y="4957763"/>
            <a:ext cx="3230549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025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Что делает этот цикл?</a:t>
            </a:r>
          </a:p>
        </p:txBody>
      </p:sp>
    </p:spTree>
    <p:extLst>
      <p:ext uri="{BB962C8B-B14F-4D97-AF65-F5344CB8AC3E}">
        <p14:creationId xmlns:p14="http://schemas.microsoft.com/office/powerpoint/2010/main" val="37426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721519" y="370453"/>
            <a:ext cx="7836750" cy="112151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Выход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21519" y="1491966"/>
            <a:ext cx="7915274" cy="16073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завершает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текущий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переходит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непосредственно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следующей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за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циклом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похоже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тестирование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которое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произойти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любой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его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части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6156176" y="3429000"/>
            <a:ext cx="1800200" cy="1869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</a:t>
            </a:r>
            <a:r>
              <a:rPr lang="en-US" sz="2025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</a:t>
            </a:r>
            <a:r>
              <a:rPr lang="en-US" sz="2025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691680" y="3356992"/>
            <a:ext cx="3617156" cy="1869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('&gt; 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'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05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721519" y="370453"/>
            <a:ext cx="7836750" cy="112151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Выход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21519" y="1491966"/>
            <a:ext cx="7915274" cy="16073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завершает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текущий</a:t>
            </a:r>
            <a:r>
              <a:rPr lang="en-US" sz="1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1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переходит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непосредственно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следующей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за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циклом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похоже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тестирование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которое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произойти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любой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его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части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6156176" y="3429000"/>
            <a:ext cx="1800200" cy="1869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</a:t>
            </a:r>
            <a:r>
              <a:rPr lang="en-US" sz="2025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</a:t>
            </a:r>
            <a:r>
              <a:rPr lang="en-US" sz="2025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691680" y="3356992"/>
            <a:ext cx="3617156" cy="1869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('&gt; 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'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" name="Shape 299"/>
          <p:cNvCxnSpPr/>
          <p:nvPr/>
        </p:nvCxnSpPr>
        <p:spPr>
          <a:xfrm rot="10800000">
            <a:off x="1291679" y="4580726"/>
            <a:ext cx="294131" cy="361968"/>
          </a:xfrm>
          <a:prstGeom prst="straightConnector1">
            <a:avLst/>
          </a:prstGeom>
          <a:noFill/>
          <a:ln w="508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7" name="Shape 300"/>
          <p:cNvCxnSpPr/>
          <p:nvPr/>
        </p:nvCxnSpPr>
        <p:spPr>
          <a:xfrm flipV="1">
            <a:off x="1259632" y="4437112"/>
            <a:ext cx="1368152" cy="133820"/>
          </a:xfrm>
          <a:prstGeom prst="straightConnector1">
            <a:avLst/>
          </a:prstGeom>
          <a:noFill/>
          <a:ln w="508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279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944</Words>
  <Application>Microsoft Office PowerPoint</Application>
  <PresentationFormat>Экран (4:3)</PresentationFormat>
  <Paragraphs>191</Paragraphs>
  <Slides>21</Slides>
  <Notes>16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Cabin</vt:lpstr>
      <vt:lpstr>Calibri</vt:lpstr>
      <vt:lpstr>Comic Sans MS</vt:lpstr>
      <vt:lpstr>Courier New</vt:lpstr>
      <vt:lpstr>Тема Office</vt:lpstr>
      <vt:lpstr> Программирование на Python </vt:lpstr>
      <vt:lpstr>Повторение</vt:lpstr>
      <vt:lpstr>Задача на повторение</vt:lpstr>
      <vt:lpstr>Циклы и итерации</vt:lpstr>
      <vt:lpstr>Повторяющиеся шаги</vt:lpstr>
      <vt:lpstr>Бесконечный цикл</vt:lpstr>
      <vt:lpstr>Другой цикл</vt:lpstr>
      <vt:lpstr>Выход из цикла</vt:lpstr>
      <vt:lpstr>Выход из цикла</vt:lpstr>
      <vt:lpstr>Презентация PowerPoint</vt:lpstr>
      <vt:lpstr>Завершение итерации с помощью инструкции continue</vt:lpstr>
      <vt:lpstr>Завершение итерации с помощью инструкции continue</vt:lpstr>
      <vt:lpstr>Презентация PowerPoint</vt:lpstr>
      <vt:lpstr>Шаблоны циклов </vt:lpstr>
      <vt:lpstr>Циклы подсчета</vt:lpstr>
      <vt:lpstr>Циклы суммирования</vt:lpstr>
      <vt:lpstr>Цикл расчета среднего значения</vt:lpstr>
      <vt:lpstr>Цикл фильтрации значений</vt:lpstr>
      <vt:lpstr>Операции со строками</vt:lpstr>
      <vt:lpstr>Форматирование строк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max</cp:lastModifiedBy>
  <cp:revision>242</cp:revision>
  <dcterms:created xsi:type="dcterms:W3CDTF">2015-10-21T08:43:03Z</dcterms:created>
  <dcterms:modified xsi:type="dcterms:W3CDTF">2016-08-14T16:40:55Z</dcterms:modified>
</cp:coreProperties>
</file>