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  <p:sldMasterId id="2147483707" r:id="rId3"/>
    <p:sldMasterId id="2147483708" r:id="rId4"/>
    <p:sldMasterId id="2147483719" r:id="rId5"/>
  </p:sldMasterIdLst>
  <p:notesMasterIdLst>
    <p:notesMasterId r:id="rId49"/>
  </p:notesMasterIdLst>
  <p:sldIdLst>
    <p:sldId id="285" r:id="rId6"/>
    <p:sldId id="283" r:id="rId7"/>
    <p:sldId id="286" r:id="rId8"/>
    <p:sldId id="257" r:id="rId9"/>
    <p:sldId id="288" r:id="rId10"/>
    <p:sldId id="287" r:id="rId11"/>
    <p:sldId id="289" r:id="rId12"/>
    <p:sldId id="282" r:id="rId13"/>
    <p:sldId id="281" r:id="rId14"/>
    <p:sldId id="290" r:id="rId15"/>
    <p:sldId id="291" r:id="rId16"/>
    <p:sldId id="292" r:id="rId17"/>
    <p:sldId id="258" r:id="rId18"/>
    <p:sldId id="259" r:id="rId19"/>
    <p:sldId id="260" r:id="rId20"/>
    <p:sldId id="293" r:id="rId21"/>
    <p:sldId id="294" r:id="rId22"/>
    <p:sldId id="261" r:id="rId23"/>
    <p:sldId id="295" r:id="rId24"/>
    <p:sldId id="296" r:id="rId25"/>
    <p:sldId id="297" r:id="rId26"/>
    <p:sldId id="265" r:id="rId27"/>
    <p:sldId id="266" r:id="rId28"/>
    <p:sldId id="298" r:id="rId29"/>
    <p:sldId id="267" r:id="rId30"/>
    <p:sldId id="268" r:id="rId31"/>
    <p:sldId id="299" r:id="rId32"/>
    <p:sldId id="269" r:id="rId33"/>
    <p:sldId id="310" r:id="rId34"/>
    <p:sldId id="271" r:id="rId35"/>
    <p:sldId id="272" r:id="rId36"/>
    <p:sldId id="273" r:id="rId37"/>
    <p:sldId id="305" r:id="rId38"/>
    <p:sldId id="303" r:id="rId39"/>
    <p:sldId id="304" r:id="rId40"/>
    <p:sldId id="274" r:id="rId41"/>
    <p:sldId id="307" r:id="rId42"/>
    <p:sldId id="308" r:id="rId43"/>
    <p:sldId id="309" r:id="rId44"/>
    <p:sldId id="275" r:id="rId45"/>
    <p:sldId id="276" r:id="rId46"/>
    <p:sldId id="277" r:id="rId47"/>
    <p:sldId id="279" r:id="rId48"/>
  </p:sldIdLst>
  <p:sldSz cx="16256000" cy="9144000"/>
  <p:notesSz cx="6858000" cy="9144000"/>
  <p:embeddedFontLst>
    <p:embeddedFont>
      <p:font typeface="Cabin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246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47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62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9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58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68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98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5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917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8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240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8681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633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062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456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8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20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53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32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658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439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20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9913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1277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6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2067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9280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8726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2188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03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915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creator.ru/articles/d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>
                <a:solidFill>
                  <a:schemeClr val="tx1"/>
                </a:solidFill>
              </a:rPr>
              <a:t>7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7" name="Shape 227"/>
          <p:cNvCxnSpPr/>
          <p:nvPr/>
        </p:nvCxnSpPr>
        <p:spPr>
          <a:xfrm rot="10800000">
            <a:off x="3675061" y="3030537"/>
            <a:ext cx="1074737" cy="57785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087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4250439"/>
            <a:ext cx="854075" cy="86289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>
            <a:endCxn id="230" idx="3"/>
          </p:cNvCxnSpPr>
          <p:nvPr/>
        </p:nvCxnSpPr>
        <p:spPr>
          <a:xfrm flipH="1">
            <a:off x="3505199" y="4346282"/>
            <a:ext cx="876301" cy="32546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>
            <a:endCxn id="216" idx="3"/>
          </p:cNvCxnSpPr>
          <p:nvPr/>
        </p:nvCxnSpPr>
        <p:spPr>
          <a:xfrm flipH="1" flipV="1">
            <a:off x="3505199" y="3028950"/>
            <a:ext cx="1244600" cy="57943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43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4250439"/>
            <a:ext cx="854075" cy="86289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>
            <a:endCxn id="230" idx="3"/>
          </p:cNvCxnSpPr>
          <p:nvPr/>
        </p:nvCxnSpPr>
        <p:spPr>
          <a:xfrm flipH="1">
            <a:off x="3505199" y="4346282"/>
            <a:ext cx="876301" cy="32546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>
            <a:endCxn id="216" idx="3"/>
          </p:cNvCxnSpPr>
          <p:nvPr/>
        </p:nvCxnSpPr>
        <p:spPr>
          <a:xfrm flipH="1" flipV="1">
            <a:off x="3505199" y="3028950"/>
            <a:ext cx="1244600" cy="57943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ют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“</a:t>
            </a:r>
            <a:r>
              <a:rPr lang="en-US" sz="36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функциями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35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включает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предоставляются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рамках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зыка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Python: 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(), type(), float(),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создаем</a:t>
            </a:r>
            <a:r>
              <a:rPr lang="en-US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самостоятельно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названиями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с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зарезервированными</a:t>
            </a:r>
            <a:r>
              <a:rPr lang="en-US" sz="36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словами</a:t>
            </a: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понимается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используемый код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выходе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задаем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зарезервированного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endParaRPr lang="en-US" sz="36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вызываем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 ее названию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скобок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044700" y="2857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775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044700" y="2857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624139" y="1576935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338511" y="2749550"/>
            <a:ext cx="4902177" cy="990599"/>
          </a:xfrm>
          <a:prstGeom prst="rect">
            <a:avLst/>
          </a:prstGeom>
          <a:noFill/>
          <a:ln w="254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Shape 253"/>
          <p:cNvSpPr txBox="1"/>
          <p:nvPr/>
        </p:nvSpPr>
        <p:spPr>
          <a:xfrm>
            <a:off x="3784600" y="4603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400550" y="5070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5840388" y="5397500"/>
            <a:ext cx="245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endParaRPr lang="en-US" sz="3600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56" name="Shape 256"/>
          <p:cNvCxnSpPr/>
          <p:nvPr/>
        </p:nvCxnSpPr>
        <p:spPr>
          <a:xfrm>
            <a:off x="2627311" y="3814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92299" y="4152900"/>
            <a:ext cx="3005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Назначение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 flipH="1">
            <a:off x="4067175" y="3776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" name="Shape 254"/>
          <p:cNvCxnSpPr/>
          <p:nvPr/>
        </p:nvCxnSpPr>
        <p:spPr>
          <a:xfrm flipV="1">
            <a:off x="7284384" y="2025599"/>
            <a:ext cx="1554816" cy="739031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4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9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кортеж от обычного списка?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методы присутствуют в кортежах?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смысл кортежей?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распаковка последовательности?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словарь?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словари отличаются от списков?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создать словарь с данными?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элемент словаря по ключу </a:t>
            </a:r>
            <a:r>
              <a:rPr lang="en-US" sz="2800" dirty="0" smtClean="0">
                <a:solidFill>
                  <a:srgbClr val="0070C0"/>
                </a:solidFill>
              </a:rPr>
              <a:t>key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>
                <a:solidFill>
                  <a:schemeClr val="bg2"/>
                </a:solidFill>
              </a:rPr>
              <a:t>(существует два способа) </a:t>
            </a:r>
            <a:r>
              <a:rPr lang="ru-RU" sz="2800" dirty="0" smtClean="0"/>
              <a:t>? 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список ключей словаря?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ключ и значение элементов в словаре при переборе в цикле </a:t>
            </a:r>
            <a:r>
              <a:rPr lang="en-US" sz="2800" dirty="0" smtClean="0">
                <a:solidFill>
                  <a:srgbClr val="00B050"/>
                </a:solidFill>
              </a:rPr>
              <a:t>for</a:t>
            </a:r>
            <a:r>
              <a:rPr lang="en-US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методы есть в словарях?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188698" y="6000750"/>
            <a:ext cx="263952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г-н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Гвидо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747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m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max(</a:t>
            </a:r>
            <a:r>
              <a:rPr lang="en-US" sz="2400" dirty="0" err="1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):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for x in y: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  blah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188698" y="6000750"/>
            <a:ext cx="263952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г-н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Гвидо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2598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собственных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необходимости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выделяется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отступами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Следующий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задает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i="1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501350" y="6739850"/>
            <a:ext cx="1105285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ru-RU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"I </a:t>
            </a:r>
            <a:r>
              <a:rPr lang="en-US" sz="2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day.</a:t>
            </a:r>
            <a:r>
              <a:rPr lang="ru-RU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97588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“)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16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8863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Результат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97588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“)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'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052300" y="2606624"/>
            <a:ext cx="1119300" cy="4197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b="0" i="0" u="none" strike="noStrike" cap="none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b="0" i="0" u="none" strike="noStrike" cap="none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16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8863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Результат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5849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Определения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Задав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вызвать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обратиться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к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время и </a:t>
            </a:r>
            <a:r>
              <a:rPr lang="ru-RU" sz="3600" dirty="0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многократного</a:t>
            </a:r>
            <a:r>
              <a:rPr lang="en-US" sz="3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использования</a:t>
            </a:r>
            <a:endParaRPr lang="en-US" sz="3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  <a:endParaRPr lang="en-US" sz="36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качестве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входного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различными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1498246" y="8166100"/>
            <a:ext cx="255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635500" y="7061200"/>
            <a:ext cx="6248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5079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spcBef>
                <a:spcPts val="0"/>
              </a:spcBef>
              <a:buClr>
                <a:schemeClr val="lt1"/>
              </a:buClr>
              <a:buSzPct val="192375"/>
              <a:buFont typeface="Cabin"/>
              <a:buNone/>
            </a:pP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ручка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предоставляющая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доступ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конкретной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01250" y="2110500"/>
            <a:ext cx="5713800" cy="7006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 smtClean="0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ua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’: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dirty="0" err="1" smtClean="0">
                <a:latin typeface="Courier New"/>
                <a:ea typeface="Courier New"/>
                <a:cs typeface="Courier New"/>
                <a:sym typeface="Courier New"/>
              </a:rPr>
              <a:t>Прив</a:t>
            </a:r>
            <a:r>
              <a:rPr lang="uk-UA" sz="2400" dirty="0" smtClean="0">
                <a:latin typeface="Courier New"/>
                <a:ea typeface="Courier New"/>
                <a:cs typeface="Courier New"/>
                <a:sym typeface="Courier New"/>
              </a:rPr>
              <a:t>іт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uk-UA" sz="2400" dirty="0" smtClean="0"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240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== ‘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ru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’: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Привет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'Hello’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err="1" smtClean="0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3370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1"/>
            <a:ext cx="15201900" cy="68070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Дана строка текста. Необходимо получить словарь, в котором ключом будет  слово, а значением – его длинна.</a:t>
            </a:r>
          </a:p>
          <a:p>
            <a:r>
              <a:rPr lang="ru-RU" sz="2800" dirty="0" smtClean="0"/>
              <a:t>Пример экрана вывода программы: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Введите текст: 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{'Python': 6, '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изучаю': 6, 'Я': 1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Задача на закрепление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451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Возвращаемые</a:t>
            </a:r>
            <a:r>
              <a:rPr lang="en-US" sz="7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Зачастую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расчеты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выражении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вызова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ключевое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"Hello</a:t>
            </a:r>
            <a:r>
              <a:rPr lang="en-US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258750" y="311225"/>
            <a:ext cx="13773900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Возвращаемое значение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80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036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chemeClr val="bg2"/>
                </a:solidFill>
              </a:rPr>
              <a:t>Результативной</a:t>
            </a:r>
            <a:r>
              <a:rPr lang="en-US" sz="3200" dirty="0">
                <a:solidFill>
                  <a:schemeClr val="bg2"/>
                </a:solidFill>
              </a:rPr>
              <a:t>” </a:t>
            </a:r>
            <a:r>
              <a:rPr lang="en-US" sz="3200" dirty="0" err="1">
                <a:solidFill>
                  <a:schemeClr val="bg2"/>
                </a:solidFill>
              </a:rPr>
              <a:t>является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производящая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возвращаемое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marL="403606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sng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завершает </a:t>
            </a:r>
            <a:r>
              <a:rPr lang="en-US" sz="3200" b="0" i="0" u="none" strike="noStrike" cap="none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исполнение</a:t>
            </a:r>
            <a:r>
              <a:rPr lang="en-US" sz="32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250680" y="1994975"/>
            <a:ext cx="6516820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return 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return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lang="ru-RU" sz="2400" b="0" i="0" u="none" strike="noStrike" cap="none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'),'Michael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1667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57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2049445" y="6502400"/>
            <a:ext cx="272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70" name="Shape 370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1231546" y="29083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9904575" y="32970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3" name="Shape 373"/>
          <p:cNvSpPr txBox="1"/>
          <p:nvPr/>
        </p:nvSpPr>
        <p:spPr>
          <a:xfrm>
            <a:off x="12750550" y="67437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374" name="Shape 374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30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7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r>
              <a:rPr lang="en-US" sz="7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endParaRPr lang="en-US" sz="72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707924" y="2603500"/>
            <a:ext cx="660047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задать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добавляем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дополнительные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порядок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должны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совпадать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9966100" y="3923300"/>
            <a:ext cx="5481000" cy="3332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added =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</a:t>
            </a:r>
            <a:r>
              <a:rPr lang="en-US" sz="3000" b="0" i="0" u="none" strike="noStrike" cap="none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0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3000" b="0" i="0" u="none" strike="noStrike" cap="none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5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541510" y="2542259"/>
            <a:ext cx="571380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...		return a + b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"&lt;pyshell#4&gt;", line 1, in &lt;module&gt;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add() missing 2 required positional arguments: 'a' and 'b'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3956050" y="6118898"/>
            <a:ext cx="5081270" cy="1828800"/>
          </a:xfrm>
          <a:prstGeom prst="wedgeEllipseCallout">
            <a:avLst>
              <a:gd name="adj1" fmla="val 58598"/>
              <a:gd name="adj2" fmla="val -13166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Обязательно передавать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u="sng" dirty="0" smtClean="0">
                <a:solidFill>
                  <a:srgbClr val="FF0000"/>
                </a:solidFill>
              </a:rPr>
              <a:t>два</a:t>
            </a:r>
            <a:r>
              <a:rPr lang="ru-RU" sz="2400" dirty="0" smtClean="0">
                <a:solidFill>
                  <a:srgbClr val="FF0000"/>
                </a:solidFill>
              </a:rPr>
              <a:t> аргумента в функцию!!!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479280" y="2803518"/>
            <a:ext cx="614179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ru-RU" sz="24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...		return a + b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"&lt;pyshell#7&gt;", line 1, in &lt;module&gt;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add() missing 1 required positional argument: 'a'</a:t>
            </a:r>
            <a:endParaRPr lang="en-US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en-US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3956050" y="6118898"/>
            <a:ext cx="5081270" cy="1828800"/>
          </a:xfrm>
          <a:prstGeom prst="wedgeEllipseCallout">
            <a:avLst>
              <a:gd name="adj1" fmla="val 60397"/>
              <a:gd name="adj2" fmla="val -9666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Обязательно передавать один аргумент в функцию!!!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Овальная выноска 1"/>
          <p:cNvSpPr/>
          <p:nvPr/>
        </p:nvSpPr>
        <p:spPr>
          <a:xfrm>
            <a:off x="11841480" y="1081586"/>
            <a:ext cx="4414520" cy="1112520"/>
          </a:xfrm>
          <a:prstGeom prst="wedgeEllipseCallout">
            <a:avLst>
              <a:gd name="adj1" fmla="val -28037"/>
              <a:gd name="adj2" fmla="val 8030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B050"/>
                </a:solidFill>
              </a:rPr>
              <a:t>Необязательный аргумент </a:t>
            </a:r>
            <a:r>
              <a:rPr lang="en-US" sz="2400" dirty="0" smtClean="0">
                <a:solidFill>
                  <a:srgbClr val="00B050"/>
                </a:solidFill>
              </a:rPr>
              <a:t>b </a:t>
            </a:r>
            <a:r>
              <a:rPr lang="ru-RU" sz="2400" dirty="0" smtClean="0">
                <a:solidFill>
                  <a:srgbClr val="00B050"/>
                </a:solidFill>
              </a:rPr>
              <a:t>равен 0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0119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540240" y="2818758"/>
            <a:ext cx="614179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ru-RU" sz="24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...		return a + b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(b=1, a=3)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ru-RU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en-US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5059680" y="5829258"/>
            <a:ext cx="4054980" cy="1562141"/>
          </a:xfrm>
          <a:prstGeom prst="wedgeEllipseCallout">
            <a:avLst>
              <a:gd name="adj1" fmla="val 56798"/>
              <a:gd name="adj2" fmla="val -9499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Все аргументы опциональные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Овальная выноска 1"/>
          <p:cNvSpPr/>
          <p:nvPr/>
        </p:nvSpPr>
        <p:spPr>
          <a:xfrm>
            <a:off x="10854814" y="1099688"/>
            <a:ext cx="5545230" cy="1112520"/>
          </a:xfrm>
          <a:prstGeom prst="wedgeEllipseCallout">
            <a:avLst>
              <a:gd name="adj1" fmla="val -16817"/>
              <a:gd name="adj2" fmla="val 6250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B050"/>
                </a:solidFill>
              </a:rPr>
              <a:t>Необязательны</a:t>
            </a:r>
            <a:r>
              <a:rPr lang="ru-RU" sz="2400" dirty="0">
                <a:solidFill>
                  <a:srgbClr val="00B050"/>
                </a:solidFill>
              </a:rPr>
              <a:t>е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аргументы 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и 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</a:rPr>
              <a:t>b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равны 0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4" name="Овальная выноска 3"/>
          <p:cNvSpPr/>
          <p:nvPr/>
        </p:nvSpPr>
        <p:spPr>
          <a:xfrm>
            <a:off x="9666170" y="6774138"/>
            <a:ext cx="6319520" cy="2080302"/>
          </a:xfrm>
          <a:prstGeom prst="wedgeEllipseCallout">
            <a:avLst>
              <a:gd name="adj1" fmla="val -18603"/>
              <a:gd name="adj2" fmla="val -87825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FFC000"/>
                </a:solidFill>
              </a:rPr>
              <a:t>Именованные аргументы могут быть указаны в произвольном порядке </a:t>
            </a:r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7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7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7600" b="0" i="0" u="none" strike="noStrike" cap="none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нерезультативные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smtClean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endParaRPr lang="en-US" sz="3600" b="0" i="0" u="none" strike="noStrike" cap="none" dirty="0">
              <a:solidFill>
                <a:srgbClr val="9A9A9A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производящие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результативными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endParaRPr lang="en-US" sz="36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3600" b="0" i="0" u="none" strike="noStrike" cap="none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нерезультативными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Использовать функцию или нет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0" y="2603500"/>
            <a:ext cx="1583976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860806" indent="-457200">
              <a:spcBef>
                <a:spcPts val="0"/>
              </a:spcBef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Разделите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абзацам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закончите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мысль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назовите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860806" indent="-457200"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Избегайте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создайте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рабо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60806" indent="-457200"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какая-то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стала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слишком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длинной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сложной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разбейте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секции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поместите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секции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60806" indent="-457200"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употребляемых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желании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поделитесь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друзьями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Обычная ставка </a:t>
            </a:r>
            <a:r>
              <a:rPr lang="ru-RU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расчитывается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исходя из 40-часовой рабочей недели.</a:t>
            </a:r>
          </a:p>
          <a:p>
            <a:pPr lvl="0">
              <a:buClr>
                <a:schemeClr val="lt1"/>
              </a:buClr>
              <a:buSzPct val="25000"/>
            </a:pPr>
            <a:endParaRPr lang="ru-RU" sz="34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lang="en-US" sz="34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('Zip’)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0474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727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flipH="1">
            <a:off x="7525576" y="5446496"/>
            <a:ext cx="246186" cy="725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Picture 2" descr="http://python-1.skilstak.io/img/d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15" y="4968744"/>
            <a:ext cx="2989498" cy="19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DRY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 </a:t>
            </a: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WET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973015" y="2262554"/>
            <a:ext cx="14583508" cy="60725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Don’t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yourself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DRY (рус. не повторяйся) — это принцип разработки программного обеспечения, нацеленный на снижение повторения информации различного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рода.</a:t>
            </a: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Нарушения принципа DRY называют WET — «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Write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Everything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Twice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» (Пиши всё по два раза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</a:rPr>
              <a:t>)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.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ru-RU" sz="25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</a:t>
            </a:r>
            <a:r>
              <a:rPr lang="en-US" sz="25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web-creator.ru/articles/dry</a:t>
            </a:r>
            <a:r>
              <a:rPr lang="ru-RU" sz="25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5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31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</p:spTree>
    <p:extLst>
      <p:ext uri="{BB962C8B-B14F-4D97-AF65-F5344CB8AC3E}">
        <p14:creationId xmlns:p14="http://schemas.microsoft.com/office/powerpoint/2010/main" val="32429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2147</Words>
  <Application>Microsoft Office PowerPoint</Application>
  <PresentationFormat>Произвольный</PresentationFormat>
  <Paragraphs>511</Paragraphs>
  <Slides>43</Slides>
  <Notes>41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Cabin</vt:lpstr>
      <vt:lpstr>Courier New</vt:lpstr>
      <vt:lpstr>Title &amp; Bullets</vt:lpstr>
      <vt:lpstr>1_Title &amp; Bullets</vt:lpstr>
      <vt:lpstr>Title &amp; Bullets</vt:lpstr>
      <vt:lpstr>1_Title &amp; Subtitle</vt:lpstr>
      <vt:lpstr>2_Title &amp; Bullets</vt:lpstr>
      <vt:lpstr>Программирование на Python </vt:lpstr>
      <vt:lpstr>Вопросы на повторение</vt:lpstr>
      <vt:lpstr>Задача на закрепление</vt:lpstr>
      <vt:lpstr>Повторяемый код в программе</vt:lpstr>
      <vt:lpstr>Повторяемый код в программе</vt:lpstr>
      <vt:lpstr>Повторяемый код в программе</vt:lpstr>
      <vt:lpstr>Повторяемый код в программе</vt:lpstr>
      <vt:lpstr>DRY или WET</vt:lpstr>
      <vt:lpstr>Сохраненные (и многократно используемые) команды</vt:lpstr>
      <vt:lpstr>Сохраненные (и многократно используемые) команды</vt:lpstr>
      <vt:lpstr>Сохраненные (и многократно используемые) команды</vt:lpstr>
      <vt:lpstr>Сохраненные (и многократно используемые) команды</vt:lpstr>
      <vt:lpstr>Функции Python</vt:lpstr>
      <vt:lpstr>Определение функций</vt:lpstr>
      <vt:lpstr>Применение встроенных функций</vt:lpstr>
      <vt:lpstr>Применение встроенных функций</vt:lpstr>
      <vt:lpstr>Применение встроенных функций</vt:lpstr>
      <vt:lpstr>Функция max</vt:lpstr>
      <vt:lpstr>Функция max</vt:lpstr>
      <vt:lpstr>Функция max</vt:lpstr>
      <vt:lpstr>Функция max</vt:lpstr>
      <vt:lpstr>Создание собственных функций</vt:lpstr>
      <vt:lpstr>Презентация PowerPoint</vt:lpstr>
      <vt:lpstr>Презентация PowerPoint</vt:lpstr>
      <vt:lpstr>Определения и использование</vt:lpstr>
      <vt:lpstr>Презентация PowerPoint</vt:lpstr>
      <vt:lpstr>Презентация PowerPoint</vt:lpstr>
      <vt:lpstr>Аргументы</vt:lpstr>
      <vt:lpstr>Параметры</vt:lpstr>
      <vt:lpstr>Возвращаемые значения</vt:lpstr>
      <vt:lpstr>Возвращаемое значение</vt:lpstr>
      <vt:lpstr>Аргументы, параметры и результаты</vt:lpstr>
      <vt:lpstr>Аргументы, параметры и результаты</vt:lpstr>
      <vt:lpstr>Аргументы, параметры и результаты</vt:lpstr>
      <vt:lpstr>Аргументы, параметры и результаты</vt:lpstr>
      <vt:lpstr>Несколько параметров / аргументов</vt:lpstr>
      <vt:lpstr>Необязательные и именованные аргументы</vt:lpstr>
      <vt:lpstr>Необязательные и именованные аргументы</vt:lpstr>
      <vt:lpstr>Необязательные и именованные аргументы</vt:lpstr>
      <vt:lpstr>Функции типа void (нерезультативные)</vt:lpstr>
      <vt:lpstr>Использовать функцию или нет...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115</cp:revision>
  <dcterms:modified xsi:type="dcterms:W3CDTF">2016-09-02T17:03:34Z</dcterms:modified>
</cp:coreProperties>
</file>