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19" r:id="rId3"/>
  </p:sldMasterIdLst>
  <p:notesMasterIdLst>
    <p:notesMasterId r:id="rId18"/>
  </p:notesMasterIdLst>
  <p:sldIdLst>
    <p:sldId id="285" r:id="rId4"/>
    <p:sldId id="283" r:id="rId5"/>
    <p:sldId id="354" r:id="rId6"/>
    <p:sldId id="355" r:id="rId7"/>
    <p:sldId id="395" r:id="rId8"/>
    <p:sldId id="360" r:id="rId9"/>
    <p:sldId id="396" r:id="rId10"/>
    <p:sldId id="397" r:id="rId11"/>
    <p:sldId id="357" r:id="rId12"/>
    <p:sldId id="398" r:id="rId13"/>
    <p:sldId id="359" r:id="rId14"/>
    <p:sldId id="399" r:id="rId15"/>
    <p:sldId id="401" r:id="rId16"/>
    <p:sldId id="400" r:id="rId17"/>
  </p:sldIdLst>
  <p:sldSz cx="16256000" cy="9144000"/>
  <p:notesSz cx="6858000" cy="9144000"/>
  <p:embeddedFontLst>
    <p:embeddedFont>
      <p:font typeface="Cabin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8847" autoAdjust="0"/>
  </p:normalViewPr>
  <p:slideViewPr>
    <p:cSldViewPr snapToGrid="0">
      <p:cViewPr varScale="1">
        <p:scale>
          <a:sx n="87" d="100"/>
          <a:sy n="87" d="100"/>
        </p:scale>
        <p:origin x="348" y="9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0033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67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30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034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795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051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670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89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41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421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45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6600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926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305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4655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698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59615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7748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183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4977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79763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583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43364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1</a:t>
            </a:r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Строки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53749"/>
              </p:ext>
            </p:extLst>
          </p:nvPr>
        </p:nvGraphicFramePr>
        <p:xfrm>
          <a:off x="811369" y="2382591"/>
          <a:ext cx="14392240" cy="5784332"/>
        </p:xfrm>
        <a:graphic>
          <a:graphicData uri="http://schemas.openxmlformats.org/drawingml/2006/table">
            <a:tbl>
              <a:tblPr/>
              <a:tblGrid>
                <a:gridCol w="5679583">
                  <a:extLst>
                    <a:ext uri="{9D8B030D-6E8A-4147-A177-3AD203B41FA5}">
                      <a16:colId xmlns:a16="http://schemas.microsoft.com/office/drawing/2014/main" val="2882558650"/>
                    </a:ext>
                  </a:extLst>
                </a:gridCol>
                <a:gridCol w="8712657">
                  <a:extLst>
                    <a:ext uri="{9D8B030D-6E8A-4147-A177-3AD203B41FA5}">
                      <a16:colId xmlns:a16="http://schemas.microsoft.com/office/drawing/2014/main" val="187221778"/>
                    </a:ext>
                  </a:extLst>
                </a:gridCol>
              </a:tblGrid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.lstrip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([chars])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Удаление пробельных символов в начале строки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78309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cap="none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.rstrip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([chars])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Удаление пробельных символов в конце строки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1151074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cap="none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.strip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([chars])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Удаление пробельных символов в начале и в конце строки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7971800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cap="none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.expandtabs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([</a:t>
                      </a:r>
                      <a:r>
                        <a:rPr lang="en-US" sz="2800" b="0" i="0" u="none" strike="noStrike" cap="none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tabsize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Возвращает копию строки, в которой все символы табуляции заменяются одним или несколькими пробелами, в зависимости от текущего столбца. Если </a:t>
                      </a:r>
                      <a:r>
                        <a:rPr lang="ru-RU" sz="2800" dirty="0" err="1">
                          <a:solidFill>
                            <a:schemeClr val="bg2"/>
                          </a:solidFill>
                        </a:rPr>
                        <a:t>TabSize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 не указан, размер табуляции полагается равным 8 пробелам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47797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39307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ct val="25000"/>
            </a:pPr>
            <a:r>
              <a:rPr lang="ru-RU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Методы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преобразования пробелов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4319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Удаление пробелов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0025" y="2603500"/>
            <a:ext cx="76008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удалить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лишние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пробелы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начале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и(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конце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lstrip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rstrip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удаляют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пробелы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слева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справа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соответственно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strip()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удаляет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пробелы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начале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и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конце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   Hello Bob  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50581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44605"/>
              </p:ext>
            </p:extLst>
          </p:nvPr>
        </p:nvGraphicFramePr>
        <p:xfrm>
          <a:off x="780741" y="1828799"/>
          <a:ext cx="14913735" cy="6664818"/>
        </p:xfrm>
        <a:graphic>
          <a:graphicData uri="http://schemas.openxmlformats.org/drawingml/2006/table">
            <a:tbl>
              <a:tblPr/>
              <a:tblGrid>
                <a:gridCol w="6516711">
                  <a:extLst>
                    <a:ext uri="{9D8B030D-6E8A-4147-A177-3AD203B41FA5}">
                      <a16:colId xmlns:a16="http://schemas.microsoft.com/office/drawing/2014/main" val="2882558650"/>
                    </a:ext>
                  </a:extLst>
                </a:gridCol>
                <a:gridCol w="8397024">
                  <a:extLst>
                    <a:ext uri="{9D8B030D-6E8A-4147-A177-3AD203B41FA5}">
                      <a16:colId xmlns:a16="http://schemas.microsoft.com/office/drawing/2014/main" val="187221778"/>
                    </a:ext>
                  </a:extLst>
                </a:gridCol>
              </a:tblGrid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.split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символ</a:t>
                      </a:r>
                      <a:r>
                        <a:rPr lang="ru-RU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Разбиение строки по </a:t>
                      </a:r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разделителю </a:t>
                      </a:r>
                      <a:r>
                        <a:rPr lang="ru-RU" sz="2800" b="0" i="0" u="none" strike="noStrike" cap="none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символ</a:t>
                      </a:r>
                      <a:endParaRPr lang="ru-RU" sz="2800" b="0" i="0" u="none" strike="noStrike" cap="none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78309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.join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список)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Сборка строки из списка с разделителем 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endParaRPr lang="ru-RU" sz="2800" b="0" i="0" u="none" strike="noStrike" cap="none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1151074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.replace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шаблон, замена)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Замена шаблона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7971800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.count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[start],[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Возвращает количество непересекающихся вхождений подстроки в диапазоне </a:t>
                      </a:r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[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start</a:t>
                      </a:r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, 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end</a:t>
                      </a:r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] 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(0 и длина строки по умолчанию)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47797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.center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(width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[fill])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Возвращает </a:t>
                      </a:r>
                      <a:r>
                        <a:rPr lang="ru-RU" sz="2800" dirty="0" err="1">
                          <a:solidFill>
                            <a:schemeClr val="bg2"/>
                          </a:solidFill>
                        </a:rPr>
                        <a:t>отцентрованную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 строку, по краям которой стоит символ </a:t>
                      </a:r>
                      <a:r>
                        <a:rPr lang="ru-RU" sz="2800" b="0" i="0" u="none" strike="noStrike" cap="none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fill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 (пробел по умолчанию)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7768307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.format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8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28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Форматирование строки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68900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39307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Другие методы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07036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замена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3549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replace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похожа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оператор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поиска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замены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”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текстовом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редакторе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Она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заменяет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2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случаи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искомой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2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замены</a:t>
            </a:r>
            <a:endParaRPr lang="en-US" sz="32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Bob'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'Jane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Jane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o'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77959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Форматирование строк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8976" t="49609" r="16137" b="48390"/>
          <a:stretch/>
        </p:blipFill>
        <p:spPr>
          <a:xfrm>
            <a:off x="1626059" y="2796684"/>
            <a:ext cx="14061826" cy="3525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39250" t="37838" r="15863" b="60161"/>
          <a:stretch/>
        </p:blipFill>
        <p:spPr>
          <a:xfrm>
            <a:off x="1626059" y="3212767"/>
            <a:ext cx="14061826" cy="35258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39250" t="39783" r="15863" b="58055"/>
          <a:stretch/>
        </p:blipFill>
        <p:spPr>
          <a:xfrm>
            <a:off x="1626059" y="3628850"/>
            <a:ext cx="14061826" cy="3809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39054" t="55216" r="17205" b="42829"/>
          <a:stretch/>
        </p:blipFill>
        <p:spPr>
          <a:xfrm>
            <a:off x="1626059" y="4073311"/>
            <a:ext cx="13702748" cy="34455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39054" t="57308" r="17205" b="40661"/>
          <a:stretch/>
        </p:blipFill>
        <p:spPr>
          <a:xfrm>
            <a:off x="1626059" y="4481368"/>
            <a:ext cx="13702748" cy="35780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/>
          <a:srcRect l="39054" t="59256" r="17205" b="38652"/>
          <a:stretch/>
        </p:blipFill>
        <p:spPr>
          <a:xfrm>
            <a:off x="1626059" y="4902677"/>
            <a:ext cx="13702748" cy="36844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l="39054" t="66879" r="17205" b="30939"/>
          <a:stretch/>
        </p:blipFill>
        <p:spPr>
          <a:xfrm>
            <a:off x="1626059" y="5334625"/>
            <a:ext cx="13702748" cy="38431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l="39054" t="69005" r="17205" b="28888"/>
          <a:stretch/>
        </p:blipFill>
        <p:spPr>
          <a:xfrm>
            <a:off x="1626059" y="5782439"/>
            <a:ext cx="13702748" cy="37106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l="39054" t="70954" r="17205" b="27014"/>
          <a:stretch/>
        </p:blipFill>
        <p:spPr>
          <a:xfrm>
            <a:off x="1626059" y="6217001"/>
            <a:ext cx="13702748" cy="35780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/>
          <a:srcRect l="39054" t="76639" r="17205" b="21329"/>
          <a:stretch/>
        </p:blipFill>
        <p:spPr>
          <a:xfrm>
            <a:off x="1626059" y="6638310"/>
            <a:ext cx="13702748" cy="35780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3"/>
          <a:srcRect l="39054" t="78497" r="17205" b="19308"/>
          <a:stretch/>
        </p:blipFill>
        <p:spPr>
          <a:xfrm>
            <a:off x="1626059" y="7070502"/>
            <a:ext cx="13702748" cy="38668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3"/>
          <a:srcRect l="39054" t="70954" r="17205" b="27014"/>
          <a:stretch/>
        </p:blipFill>
        <p:spPr>
          <a:xfrm>
            <a:off x="1626059" y="7563015"/>
            <a:ext cx="13702748" cy="3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8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лямбда-выражение?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Для чего нужны лямбда выражения?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 чем отличие лямбда-выражений от функций?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Какое назначение функции </a:t>
            </a:r>
            <a:r>
              <a:rPr lang="en-US" sz="2800" dirty="0" smtClean="0"/>
              <a:t>filter?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Какое назначение функции </a:t>
            </a:r>
            <a:r>
              <a:rPr lang="en-US" sz="2800" dirty="0" smtClean="0"/>
              <a:t>map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Какое назначение функции </a:t>
            </a:r>
            <a:r>
              <a:rPr lang="en-US" sz="2800" dirty="0" smtClean="0"/>
              <a:t>reduce</a:t>
            </a:r>
            <a:r>
              <a:rPr lang="ru-RU" sz="2800" dirty="0" smtClean="0"/>
              <a:t>?</a:t>
            </a:r>
            <a:endParaRPr lang="ru-RU" sz="2800" dirty="0"/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Какое назначение функции </a:t>
            </a:r>
            <a:r>
              <a:rPr lang="en-US" sz="2800" dirty="0" smtClean="0"/>
              <a:t>zip</a:t>
            </a:r>
            <a:r>
              <a:rPr lang="ru-RU" sz="2800" dirty="0" smtClean="0"/>
              <a:t>?</a:t>
            </a:r>
            <a:endParaRPr lang="ru-RU" sz="2800" dirty="0"/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Задача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1536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12300" y="927279"/>
            <a:ext cx="14877900" cy="78135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casefold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'center', 'count', 'encode',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'format',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format_map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'index',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isdecimal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isidentifier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isnumeric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isprintable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maketrans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557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18612"/>
              </p:ext>
            </p:extLst>
          </p:nvPr>
        </p:nvGraphicFramePr>
        <p:xfrm>
          <a:off x="1271609" y="1352281"/>
          <a:ext cx="13931900" cy="6131142"/>
        </p:xfrm>
        <a:graphic>
          <a:graphicData uri="http://schemas.openxmlformats.org/drawingml/2006/table">
            <a:tbl>
              <a:tblPr/>
              <a:tblGrid>
                <a:gridCol w="4729945">
                  <a:extLst>
                    <a:ext uri="{9D8B030D-6E8A-4147-A177-3AD203B41FA5}">
                      <a16:colId xmlns:a16="http://schemas.microsoft.com/office/drawing/2014/main" val="2882558650"/>
                    </a:ext>
                  </a:extLst>
                </a:gridCol>
                <a:gridCol w="9201955">
                  <a:extLst>
                    <a:ext uri="{9D8B030D-6E8A-4147-A177-3AD203B41FA5}">
                      <a16:colId xmlns:a16="http://schemas.microsoft.com/office/drawing/2014/main" val="187221778"/>
                    </a:ext>
                  </a:extLst>
                </a:gridCol>
              </a:tblGrid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цифр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78309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букв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1151074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alnum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цифр или букв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7971800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lower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символов в нижнем регистре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4639023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upper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символов в верхнем регистре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807596"/>
                  </a:ext>
                </a:extLst>
              </a:tr>
              <a:tr h="173312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space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неотображаемых символов (пробел, символ перевода страницы ('\f'), "новая строка" ('\n'), "перевод каретки" ('\r'), "горизонтальная табуляция" ('\t') и "вертикальная табуляция" ('\v'))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668157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Начинаются ли слова в строке с заглавной буквы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0405044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16125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Методы проверки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320657"/>
              </p:ext>
            </p:extLst>
          </p:nvPr>
        </p:nvGraphicFramePr>
        <p:xfrm>
          <a:off x="1271609" y="7483423"/>
          <a:ext cx="13931900" cy="1444274"/>
        </p:xfrm>
        <a:graphic>
          <a:graphicData uri="http://schemas.openxmlformats.org/drawingml/2006/table">
            <a:tbl>
              <a:tblPr/>
              <a:tblGrid>
                <a:gridCol w="4729945">
                  <a:extLst>
                    <a:ext uri="{9D8B030D-6E8A-4147-A177-3AD203B41FA5}">
                      <a16:colId xmlns:a16="http://schemas.microsoft.com/office/drawing/2014/main" val="2364511192"/>
                    </a:ext>
                  </a:extLst>
                </a:gridCol>
                <a:gridCol w="9201955">
                  <a:extLst>
                    <a:ext uri="{9D8B030D-6E8A-4147-A177-3AD203B41FA5}">
                      <a16:colId xmlns:a16="http://schemas.microsoft.com/office/drawing/2014/main" val="1519953066"/>
                    </a:ext>
                  </a:extLst>
                </a:gridCol>
              </a:tblGrid>
              <a:tr h="722137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startswith</a:t>
                      </a:r>
                      <a:r>
                        <a:rPr lang="en-US" sz="2800" b="0" i="0" u="none" strike="noStrike" cap="none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b="0" i="0" u="none" strike="noStrike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Начинается ли </a:t>
                      </a:r>
                      <a:r>
                        <a:rPr lang="ru-RU" sz="2800" b="0" i="0" u="none" strike="noStrike" cap="none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строка </a:t>
                      </a:r>
                      <a:r>
                        <a:rPr lang="ru-RU" sz="2800" b="0" i="0" u="none" strike="noStrike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с шаблона </a:t>
                      </a:r>
                      <a:r>
                        <a:rPr lang="ru-RU" sz="2800" b="0" i="0" u="none" strike="noStrike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str</a:t>
                      </a:r>
                      <a:endParaRPr lang="ru-RU" sz="2800" b="0" i="0" u="none" strike="noStrike" cap="none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8085228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endswith</a:t>
                      </a:r>
                      <a:r>
                        <a:rPr lang="en-US" sz="2800" b="0" i="0" u="none" strike="noStrike" cap="none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Заканчивается ли </a:t>
                      </a:r>
                      <a:r>
                        <a:rPr lang="ru-RU" sz="2800" b="0" i="0" u="none" strike="noStrike" cap="none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строка </a:t>
                      </a:r>
                      <a:r>
                        <a:rPr lang="ru-RU" sz="2800" b="0" i="0" u="none" strike="noStrike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шаблоном </a:t>
                      </a:r>
                      <a:r>
                        <a:rPr lang="ru-RU" sz="2800" b="0" i="0" u="none" strike="noStrike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str</a:t>
                      </a:r>
                      <a:endParaRPr lang="ru-RU" sz="2800" b="0" i="0" u="none" strike="noStrike" cap="none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5973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73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925393" y="3821896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'Please have a nice day'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7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Префиксы</a:t>
            </a:r>
          </a:p>
        </p:txBody>
      </p:sp>
    </p:spTree>
    <p:extLst>
      <p:ext uri="{BB962C8B-B14F-4D97-AF65-F5344CB8AC3E}">
        <p14:creationId xmlns:p14="http://schemas.microsoft.com/office/powerpoint/2010/main" val="23155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59460"/>
              </p:ext>
            </p:extLst>
          </p:nvPr>
        </p:nvGraphicFramePr>
        <p:xfrm>
          <a:off x="811369" y="2266681"/>
          <a:ext cx="14392240" cy="5357612"/>
        </p:xfrm>
        <a:graphic>
          <a:graphicData uri="http://schemas.openxmlformats.org/drawingml/2006/table">
            <a:tbl>
              <a:tblPr/>
              <a:tblGrid>
                <a:gridCol w="6684135">
                  <a:extLst>
                    <a:ext uri="{9D8B030D-6E8A-4147-A177-3AD203B41FA5}">
                      <a16:colId xmlns:a16="http://schemas.microsoft.com/office/drawing/2014/main" val="2882558650"/>
                    </a:ext>
                  </a:extLst>
                </a:gridCol>
                <a:gridCol w="7708105">
                  <a:extLst>
                    <a:ext uri="{9D8B030D-6E8A-4147-A177-3AD203B41FA5}">
                      <a16:colId xmlns:a16="http://schemas.microsoft.com/office/drawing/2014/main" val="187221778"/>
                    </a:ext>
                  </a:extLst>
                </a:gridCol>
              </a:tblGrid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.find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[start],[end])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78309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[start],[end])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1151074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.index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[start],[end])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Поиск подстроки в строке. Возвращает номер первого вхождения или вызывает </a:t>
                      </a:r>
                      <a:r>
                        <a:rPr lang="ru-RU" sz="2800" dirty="0" err="1">
                          <a:solidFill>
                            <a:schemeClr val="bg2"/>
                          </a:solidFill>
                        </a:rPr>
                        <a:t>ValueError</a:t>
                      </a:r>
                      <a:endParaRPr lang="ru-RU" sz="2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7971800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[start],[end])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Поиск подстроки в строке. Возвращает номер последнего вхождения или вызывает </a:t>
                      </a:r>
                      <a:r>
                        <a:rPr lang="ru-RU" sz="2800" dirty="0" err="1">
                          <a:solidFill>
                            <a:schemeClr val="bg2"/>
                          </a:solidFill>
                        </a:rPr>
                        <a:t>ValueError</a:t>
                      </a:r>
                      <a:endParaRPr lang="ru-RU" sz="2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4639023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39307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ct val="25000"/>
            </a:pPr>
            <a:r>
              <a:rPr lang="ru-RU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Методы 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поиска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21722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21929"/>
              </p:ext>
            </p:extLst>
          </p:nvPr>
        </p:nvGraphicFramePr>
        <p:xfrm>
          <a:off x="811369" y="2266681"/>
          <a:ext cx="14392240" cy="5520101"/>
        </p:xfrm>
        <a:graphic>
          <a:graphicData uri="http://schemas.openxmlformats.org/drawingml/2006/table">
            <a:tbl>
              <a:tblPr/>
              <a:tblGrid>
                <a:gridCol w="4700789">
                  <a:extLst>
                    <a:ext uri="{9D8B030D-6E8A-4147-A177-3AD203B41FA5}">
                      <a16:colId xmlns:a16="http://schemas.microsoft.com/office/drawing/2014/main" val="2882558650"/>
                    </a:ext>
                  </a:extLst>
                </a:gridCol>
                <a:gridCol w="9691451">
                  <a:extLst>
                    <a:ext uri="{9D8B030D-6E8A-4147-A177-3AD203B41FA5}">
                      <a16:colId xmlns:a16="http://schemas.microsoft.com/office/drawing/2014/main" val="187221778"/>
                    </a:ext>
                  </a:extLst>
                </a:gridCol>
              </a:tblGrid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.swapcase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bg2"/>
                          </a:solidFill>
                        </a:rPr>
                        <a:t>Переводит символы нижнего регистра в верхний, а верхнего – в нижний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78309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.title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bg2"/>
                          </a:solidFill>
                        </a:rPr>
                        <a:t>Первую букву каждого слова переводит в верхний регистр, а все остальные в нижний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1151074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cap="none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.capitalize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cap="none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Переводит первый символ строки в верхний регистр, а все остальные в нижний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7971800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.upper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bg2"/>
                          </a:solidFill>
                        </a:rPr>
                        <a:t>Преобразование строки к верхнему регистру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47797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.lower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bg2"/>
                          </a:solidFill>
                        </a:rPr>
                        <a:t>Преобразование строки к нижнему регистру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4639023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39307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ct val="25000"/>
            </a:pPr>
            <a:r>
              <a:rPr lang="ru-RU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Методы 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изменения регистра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45618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Преобразование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РЕГИСТР</a:t>
            </a:r>
            <a:r>
              <a:rPr lang="ru-RU" sz="7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А</a:t>
            </a:r>
            <a:endParaRPr lang="en-US" sz="76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08000" cy="5229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преобразовать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нижний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верхний</a:t>
            </a:r>
            <a:r>
              <a:rPr lang="en-US" sz="32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регистр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().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этого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сначала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преобразуем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нижний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регистр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таким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образом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вне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зависимости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регистра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1133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0" build="p"/>
    </p:bld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760</Words>
  <Application>Microsoft Office PowerPoint</Application>
  <PresentationFormat>Произвольный</PresentationFormat>
  <Paragraphs>115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Cabin</vt:lpstr>
      <vt:lpstr>1_Title &amp; Bullets</vt:lpstr>
      <vt:lpstr>1_Title &amp; Subtitle</vt:lpstr>
      <vt:lpstr>2_Title &amp; Bullets</vt:lpstr>
      <vt:lpstr>Программирование на Python </vt:lpstr>
      <vt:lpstr>Вопросы на повторение</vt:lpstr>
      <vt:lpstr>Задача на повторение</vt:lpstr>
      <vt:lpstr>Презентация PowerPoint</vt:lpstr>
      <vt:lpstr>Методы проверки</vt:lpstr>
      <vt:lpstr>Презентация PowerPoint</vt:lpstr>
      <vt:lpstr>Методы поиска</vt:lpstr>
      <vt:lpstr>Методы изменения регистра</vt:lpstr>
      <vt:lpstr>Преобразование РЕГИСТРА</vt:lpstr>
      <vt:lpstr>Методы преобразования пробелов</vt:lpstr>
      <vt:lpstr>Удаление пробелов</vt:lpstr>
      <vt:lpstr>Другие методы</vt:lpstr>
      <vt:lpstr>Поиск и замена</vt:lpstr>
      <vt:lpstr>Форматирование строк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max</cp:lastModifiedBy>
  <cp:revision>606</cp:revision>
  <dcterms:modified xsi:type="dcterms:W3CDTF">2016-09-23T13:33:14Z</dcterms:modified>
</cp:coreProperties>
</file>