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77" r:id="rId5"/>
    <p:sldId id="335" r:id="rId6"/>
    <p:sldId id="336" r:id="rId7"/>
    <p:sldId id="343" r:id="rId8"/>
    <p:sldId id="344" r:id="rId9"/>
    <p:sldId id="345" r:id="rId10"/>
    <p:sldId id="337" r:id="rId11"/>
    <p:sldId id="338" r:id="rId12"/>
    <p:sldId id="339" r:id="rId13"/>
    <p:sldId id="340" r:id="rId14"/>
    <p:sldId id="341" r:id="rId15"/>
    <p:sldId id="342" r:id="rId16"/>
    <p:sldId id="310" r:id="rId17"/>
    <p:sldId id="347" r:id="rId18"/>
    <p:sldId id="348" r:id="rId19"/>
    <p:sldId id="350" r:id="rId20"/>
    <p:sldId id="349" r:id="rId21"/>
    <p:sldId id="346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51" r:id="rId31"/>
    <p:sldId id="360" r:id="rId32"/>
    <p:sldId id="361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100" d="100"/>
          <a:sy n="100" d="100"/>
        </p:scale>
        <p:origin x="5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ub.com/SmileyCbris/easy-tbumbnail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6000" b="1" dirty="0"/>
              <a:t>Аутентификация </a:t>
            </a:r>
            <a:r>
              <a:rPr lang="ru-RU" sz="6000" b="1" dirty="0" smtClean="0"/>
              <a:t>пользователей</a:t>
            </a:r>
            <a:endParaRPr lang="en-US" sz="6000" b="1" dirty="0" smtClean="0"/>
          </a:p>
          <a:p>
            <a:pPr algn="ctr"/>
            <a:r>
              <a:rPr lang="ru-RU" sz="6000" b="1" dirty="0"/>
              <a:t>Загрузка </a:t>
            </a:r>
            <a:r>
              <a:rPr lang="ru-RU" sz="6000" b="1" dirty="0" smtClean="0"/>
              <a:t>файлов</a:t>
            </a:r>
            <a:endParaRPr lang="ru-RU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Насторйки в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713958"/>
            <a:ext cx="11525250" cy="5290388"/>
          </a:xfrm>
        </p:spPr>
        <p:txBody>
          <a:bodyPr/>
          <a:lstStyle/>
          <a:p>
            <a:r>
              <a:rPr lang="ru-RU" dirty="0"/>
              <a:t>LOGIN_REDIRECT_URL</a:t>
            </a:r>
          </a:p>
          <a:p>
            <a:pPr lvl="1"/>
            <a:r>
              <a:rPr lang="ru-RU" sz="2400" dirty="0" smtClean="0"/>
              <a:t>По умолчанию: '/accounts/profile/'</a:t>
            </a:r>
          </a:p>
          <a:p>
            <a:pPr lvl="1"/>
            <a:r>
              <a:rPr lang="ru-RU" sz="2400" dirty="0" smtClean="0"/>
              <a:t>URL </a:t>
            </a:r>
            <a:r>
              <a:rPr lang="ru-RU" sz="2400" dirty="0"/>
              <a:t>куда перенаправляется пользователь поле авторизации пользователя в представлении contrib.auth.login, если не передан </a:t>
            </a:r>
            <a:r>
              <a:rPr lang="ru-RU" sz="2400" dirty="0" smtClean="0"/>
              <a:t>параметр </a:t>
            </a:r>
            <a:r>
              <a:rPr lang="ru-RU" sz="2400" dirty="0"/>
              <a:t>next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dirty="0"/>
              <a:t>LOGIN_URL</a:t>
            </a:r>
          </a:p>
          <a:p>
            <a:pPr lvl="1"/>
            <a:r>
              <a:rPr lang="ru-RU" sz="2400" dirty="0" smtClean="0"/>
              <a:t>По </a:t>
            </a:r>
            <a:r>
              <a:rPr lang="ru-RU" sz="2400" dirty="0"/>
              <a:t>умолчанию: '/accounts/login/'</a:t>
            </a:r>
          </a:p>
          <a:p>
            <a:pPr lvl="1"/>
            <a:r>
              <a:rPr lang="ru-RU" sz="2400" dirty="0" smtClean="0"/>
              <a:t>URL</a:t>
            </a:r>
            <a:r>
              <a:rPr lang="ru-RU" sz="2400" dirty="0"/>
              <a:t>, на который перенаправляются пользователи для авторизации, особенно при использовании декоратора login_required</a:t>
            </a:r>
            <a:r>
              <a:rPr lang="ru-RU" sz="2400" dirty="0" smtClean="0"/>
              <a:t>().</a:t>
            </a:r>
            <a:endParaRPr lang="en-US" sz="2400" dirty="0" smtClean="0"/>
          </a:p>
          <a:p>
            <a:r>
              <a:rPr lang="en-US" dirty="0" smtClean="0"/>
              <a:t>LOGOUT_URL</a:t>
            </a:r>
            <a:endParaRPr lang="en-US" dirty="0"/>
          </a:p>
          <a:p>
            <a:pPr lvl="1"/>
            <a:r>
              <a:rPr lang="ru-RU" sz="2400" dirty="0"/>
              <a:t>По умолчанию: '/</a:t>
            </a:r>
            <a:r>
              <a:rPr lang="en-US" sz="2400" dirty="0"/>
              <a:t>accounts/logout</a:t>
            </a:r>
            <a:r>
              <a:rPr lang="en-US" sz="2400" dirty="0" smtClean="0"/>
              <a:t>/'</a:t>
            </a:r>
            <a:endParaRPr lang="en-US" sz="2400" dirty="0"/>
          </a:p>
          <a:p>
            <a:pPr lvl="1"/>
            <a:r>
              <a:rPr lang="ru-RU" sz="2400" dirty="0"/>
              <a:t>Аналогичен </a:t>
            </a:r>
            <a:r>
              <a:rPr lang="en-US" sz="2400" dirty="0"/>
              <a:t>LOGIN_URL.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64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аутентификации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539" y="1605417"/>
            <a:ext cx="110443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crispy_forms_tags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'blog_login'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 name=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"next"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9550" y="3133724"/>
            <a:ext cx="3990975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150755" y="4238624"/>
            <a:ext cx="862202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0533" y="3417677"/>
            <a:ext cx="1131146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btn-danger"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&gt;Logout&lt;/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польлзователя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понять, что пользователь аутентифицирован?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текущий пользователь не авторизован, атрибут </a:t>
            </a:r>
            <a:r>
              <a:rPr lang="en-US" dirty="0"/>
              <a:t> </a:t>
            </a:r>
            <a:r>
              <a:rPr lang="en-US" dirty="0" err="1"/>
              <a:t>request.user</a:t>
            </a:r>
            <a:r>
              <a:rPr lang="en-US" dirty="0"/>
              <a:t> </a:t>
            </a:r>
            <a:r>
              <a:rPr lang="ru-RU" dirty="0"/>
              <a:t>для каждого </a:t>
            </a:r>
            <a:r>
              <a:rPr lang="ru-RU" dirty="0" smtClean="0"/>
              <a:t>запроса содержит </a:t>
            </a:r>
            <a:r>
              <a:rPr lang="ru-RU" dirty="0"/>
              <a:t>экземпляр AnonymousUser, иначе экземпляр User.</a:t>
            </a:r>
          </a:p>
          <a:p>
            <a:r>
              <a:rPr lang="ru-RU" dirty="0" smtClean="0"/>
              <a:t>Различить </a:t>
            </a:r>
            <a:r>
              <a:rPr lang="ru-RU" dirty="0"/>
              <a:t>их можно с помощью метода is_authenticated():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5074" y="4138195"/>
            <a:ext cx="88392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request.user.is_authenticated():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Пользователь аутентифицирован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Это анонимный пользователь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авторизовать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911976"/>
            <a:ext cx="11525250" cy="5290388"/>
          </a:xfrm>
        </p:spPr>
        <p:txBody>
          <a:bodyPr/>
          <a:lstStyle/>
          <a:p>
            <a:r>
              <a:rPr lang="ru-RU" dirty="0" smtClean="0"/>
              <a:t>Перед авторизацией необходимо выполнить аутентификацию пользователя </a:t>
            </a:r>
            <a:r>
              <a:rPr lang="ru-RU" dirty="0"/>
              <a:t>с помощью функции authenticate</a:t>
            </a:r>
            <a:r>
              <a:rPr lang="ru-RU" dirty="0" smtClean="0"/>
              <a:t>(), а затем вызвать </a:t>
            </a:r>
            <a:r>
              <a:rPr lang="ru-RU" dirty="0"/>
              <a:t>функции login()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3517" y="2442746"/>
            <a:ext cx="99412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authenticate, login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my_view(request):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username = request.POST[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password = request.POST[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 = authenticate(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=username,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=password)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user.is_active: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login(request, user)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целевую страницу.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ошбике: 'Неактивный аккаунт'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ошибке 'Неверный логин'.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r>
              <a:rPr lang="en-US" dirty="0" err="1"/>
              <a:t>login_required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краткости кода вы можете использовать декоратор login_required():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3217" y="3250081"/>
            <a:ext cx="74009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django.contrib.auth.decorators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my_view(request):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отменить авторизацию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отмены авторизации пользователя, который был авторизован с помощью функции </a:t>
            </a:r>
            <a:r>
              <a:rPr lang="ru-RU" dirty="0" smtClean="0"/>
              <a:t>login</a:t>
            </a:r>
            <a:r>
              <a:rPr lang="ru-RU" dirty="0"/>
              <a:t>(), следует использовать </a:t>
            </a:r>
            <a:r>
              <a:rPr lang="ru-RU" dirty="0" smtClean="0"/>
              <a:t>функцию logout</a:t>
            </a:r>
            <a:r>
              <a:rPr lang="ru-RU" dirty="0"/>
              <a:t>() в коде вашего представления. 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dirty="0"/>
              <a:t>принимает объект HttpRequest и не возвращает никаких значений.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8449" y="4775568"/>
            <a:ext cx="743902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logout_view(request):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logout(request)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страницу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прав доступа к страницам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Загрузка </a:t>
            </a:r>
            <a:r>
              <a:rPr lang="ru-RU" sz="6000" b="1" dirty="0" smtClean="0"/>
              <a:t>файлов</a:t>
            </a:r>
            <a:endParaRPr lang="ru-RU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0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аутентификации </a:t>
            </a:r>
            <a:r>
              <a:rPr lang="en-US" dirty="0" smtClean="0"/>
              <a:t>Django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поставляется с системой аутентификации пользователей. </a:t>
            </a:r>
            <a:endParaRPr lang="en-US" dirty="0" smtClean="0"/>
          </a:p>
          <a:p>
            <a:r>
              <a:rPr lang="ru-RU" dirty="0" smtClean="0"/>
              <a:t>Она </a:t>
            </a:r>
            <a:r>
              <a:rPr lang="ru-RU" dirty="0"/>
              <a:t>обеспечивает пользовательские аккаунты, группы, </a:t>
            </a:r>
            <a:r>
              <a:rPr lang="ru-RU" dirty="0" smtClean="0"/>
              <a:t>права </a:t>
            </a:r>
            <a:r>
              <a:rPr lang="ru-RU" dirty="0"/>
              <a:t>и сессии на основе куки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5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Переменная М</a:t>
            </a:r>
            <a:r>
              <a:rPr lang="en-US" dirty="0"/>
              <a:t>EDIA R</a:t>
            </a:r>
            <a:r>
              <a:rPr lang="ru-RU" dirty="0"/>
              <a:t>ООТ задает полный путь к папке, </a:t>
            </a:r>
            <a:r>
              <a:rPr lang="en-US" dirty="0"/>
              <a:t>r</a:t>
            </a:r>
            <a:r>
              <a:rPr lang="ru-RU" dirty="0"/>
              <a:t>де будут храниться </a:t>
            </a:r>
            <a:r>
              <a:rPr lang="ru-RU" dirty="0" smtClean="0"/>
              <a:t>выгруженные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сайт файлы, в виде строки:</a:t>
            </a:r>
          </a:p>
          <a:p>
            <a:pPr marL="0" indent="0" algn="ctr">
              <a:buNone/>
            </a:pPr>
            <a:r>
              <a:rPr lang="en-US" dirty="0" smtClean="0"/>
              <a:t>MEDIA_ROOT </a:t>
            </a:r>
            <a:r>
              <a:rPr lang="en-US" dirty="0"/>
              <a:t>= </a:t>
            </a:r>
            <a:r>
              <a:rPr lang="en-US" dirty="0" err="1"/>
              <a:t>os.path.join</a:t>
            </a:r>
            <a:r>
              <a:rPr lang="en-US" dirty="0"/>
              <a:t>(BASE_DIR, 'uploads</a:t>
            </a:r>
            <a:r>
              <a:rPr lang="en-US" dirty="0" smtClean="0"/>
              <a:t>')</a:t>
            </a:r>
          </a:p>
          <a:p>
            <a:r>
              <a:rPr lang="ru-RU" dirty="0"/>
              <a:t>И не забудем создать эту папку, поскольку Django за нас этого не сделает</a:t>
            </a:r>
            <a:endParaRPr lang="en-US" dirty="0" smtClean="0"/>
          </a:p>
          <a:p>
            <a:r>
              <a:rPr lang="ru-RU" dirty="0"/>
              <a:t>Переменная МEDIA URL задает префикс для формирования интернет-адреса всех </a:t>
            </a:r>
            <a:r>
              <a:rPr lang="ru-RU" dirty="0" smtClean="0"/>
              <a:t>выгруженных</a:t>
            </a:r>
            <a:r>
              <a:rPr lang="en-US" dirty="0" smtClean="0"/>
              <a:t> </a:t>
            </a:r>
            <a:r>
              <a:rPr lang="ru-RU" dirty="0" smtClean="0"/>
              <a:t>файлов</a:t>
            </a:r>
            <a:r>
              <a:rPr lang="ru-RU" dirty="0"/>
              <a:t>, также в виде строки: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ru-RU" dirty="0" smtClean="0"/>
              <a:t>EDIA </a:t>
            </a:r>
            <a:r>
              <a:rPr lang="ru-RU" dirty="0"/>
              <a:t>URL = '/media/'</a:t>
            </a:r>
          </a:p>
        </p:txBody>
      </p:sp>
    </p:spTree>
    <p:extLst>
      <p:ext uri="{BB962C8B-B14F-4D97-AF65-F5344CB8AC3E}">
        <p14:creationId xmlns:p14="http://schemas.microsoft.com/office/powerpoint/2010/main" val="12822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45301"/>
            <a:ext cx="11525250" cy="5290388"/>
          </a:xfrm>
        </p:spPr>
        <p:txBody>
          <a:bodyPr/>
          <a:lstStyle/>
          <a:p>
            <a:r>
              <a:rPr lang="ru-RU" dirty="0"/>
              <a:t>Далее нам нужно привязать заданную в переменной МEDIA RООТ папку к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переменной МEDIA URL префиксу интернет-адресов. 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нужно для того,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встроенный </a:t>
            </a:r>
            <a:r>
              <a:rPr lang="ru-RU" dirty="0"/>
              <a:t>отладочный WеЬ-сервер Django смог обработать запросы на </a:t>
            </a:r>
            <a:r>
              <a:rPr lang="ru-RU" dirty="0" smtClean="0"/>
              <a:t>загрузку</a:t>
            </a:r>
            <a:r>
              <a:rPr lang="en-US" dirty="0" smtClean="0"/>
              <a:t> </a:t>
            </a:r>
            <a:r>
              <a:rPr lang="ru-RU" dirty="0" smtClean="0"/>
              <a:t>выгруженных файлов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04" y="4158505"/>
            <a:ext cx="112752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django.conf.urls.static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r'^logout/$'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views.logout, {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'next_page'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static(settings.MEDIA_URL,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document_root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settings.MEDIA_ROOT)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 в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предлагает нам хранить файлы прямо в модели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Нам доступны два класса полей модели, предназначенных для хранения файлов.</a:t>
            </a:r>
          </a:p>
          <a:p>
            <a:pPr lvl="1"/>
            <a:r>
              <a:rPr lang="ru-RU" dirty="0" smtClean="0"/>
              <a:t>FileField </a:t>
            </a:r>
            <a:r>
              <a:rPr lang="ru-RU" dirty="0"/>
              <a:t>- хранит файл любого типа;</a:t>
            </a:r>
          </a:p>
          <a:p>
            <a:pPr lvl="1"/>
            <a:r>
              <a:rPr lang="ru-RU" dirty="0" smtClean="0"/>
              <a:t>ImageField </a:t>
            </a:r>
            <a:r>
              <a:rPr lang="ru-RU" dirty="0"/>
              <a:t>- хранит графический файл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Конструкторы классов FileField и ImageField принимают обязательный </a:t>
            </a:r>
            <a:r>
              <a:rPr lang="ru-RU" dirty="0" smtClean="0"/>
              <a:t>именованный</a:t>
            </a:r>
            <a:r>
              <a:rPr lang="en-US" dirty="0" smtClean="0"/>
              <a:t> </a:t>
            </a:r>
            <a:r>
              <a:rPr lang="ru-RU" dirty="0" smtClean="0"/>
              <a:t>параметр </a:t>
            </a:r>
            <a:r>
              <a:rPr lang="ru-RU" dirty="0"/>
              <a:t>upload_to. </a:t>
            </a:r>
            <a:endParaRPr lang="en-US" dirty="0" smtClean="0"/>
          </a:p>
          <a:p>
            <a:r>
              <a:rPr lang="ru-RU" dirty="0" smtClean="0"/>
              <a:t>Он </a:t>
            </a:r>
            <a:r>
              <a:rPr lang="ru-RU" dirty="0"/>
              <a:t>задает папку, где физически размещаются </a:t>
            </a:r>
            <a:r>
              <a:rPr lang="ru-RU" dirty="0" smtClean="0"/>
              <a:t>хранящиеся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данном поле файлы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сведений о файлах,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Значение, хранящееся в полях классов FileField или ImageField, представляет </a:t>
            </a:r>
            <a:r>
              <a:rPr lang="ru-RU" dirty="0" smtClean="0"/>
              <a:t>собой</a:t>
            </a:r>
            <a:r>
              <a:rPr lang="en-US" dirty="0" smtClean="0"/>
              <a:t> </a:t>
            </a:r>
            <a:r>
              <a:rPr lang="ru-RU" dirty="0" smtClean="0"/>
              <a:t>объект класса </a:t>
            </a:r>
            <a:r>
              <a:rPr lang="ru-RU" dirty="0"/>
              <a:t>FieldFile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Атрибуты классов:</a:t>
            </a:r>
          </a:p>
          <a:p>
            <a:pPr lvl="1"/>
            <a:r>
              <a:rPr lang="ru-RU" dirty="0"/>
              <a:t>name - путь к файлу относительно папки, чей путь указан в </a:t>
            </a:r>
            <a:r>
              <a:rPr lang="ru-RU" dirty="0" smtClean="0"/>
              <a:t>переменной М</a:t>
            </a:r>
            <a:r>
              <a:rPr lang="en-US" dirty="0"/>
              <a:t>EDIA -ROOT </a:t>
            </a:r>
            <a:endParaRPr lang="ru-RU" dirty="0" smtClean="0"/>
          </a:p>
          <a:p>
            <a:pPr lvl="1"/>
            <a:r>
              <a:rPr lang="en-US" dirty="0" smtClean="0"/>
              <a:t>size-pa</a:t>
            </a:r>
            <a:r>
              <a:rPr lang="ru-RU" dirty="0"/>
              <a:t>зм</a:t>
            </a:r>
            <a:r>
              <a:rPr lang="en-US" dirty="0"/>
              <a:t>ep </a:t>
            </a:r>
            <a:r>
              <a:rPr lang="ru-RU" dirty="0"/>
              <a:t>файла в байтах;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-</a:t>
            </a:r>
            <a:r>
              <a:rPr lang="ru-RU" dirty="0"/>
              <a:t>интернет-адрес файла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width </a:t>
            </a:r>
            <a:r>
              <a:rPr lang="ru-RU" dirty="0"/>
              <a:t>- ширина графического изображения в пикселах;</a:t>
            </a:r>
          </a:p>
          <a:p>
            <a:pPr lvl="1"/>
            <a:r>
              <a:rPr lang="ru-RU" dirty="0" smtClean="0"/>
              <a:t>height </a:t>
            </a:r>
            <a:r>
              <a:rPr lang="ru-RU" dirty="0"/>
              <a:t>- высота графического изображения в пикселах.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7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937932"/>
            <a:ext cx="11525250" cy="5290388"/>
          </a:xfrm>
        </p:spPr>
        <p:txBody>
          <a:bodyPr/>
          <a:lstStyle/>
          <a:p>
            <a:r>
              <a:rPr lang="ru-RU" dirty="0" smtClean="0"/>
              <a:t>Модель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Форма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7874" y="1472921"/>
            <a:ext cx="95154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Photo(models.Model):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models.ImageField(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upload_to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874" y="3583126"/>
            <a:ext cx="1041082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PhotoForm(forms.ModelForm):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forms.ImageField(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required field"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"invalid_image"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wrong image format"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Photo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fields=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формы для выгрузки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12001"/>
            <a:ext cx="11525250" cy="5290388"/>
          </a:xfrm>
        </p:spPr>
        <p:txBody>
          <a:bodyPr/>
          <a:lstStyle/>
          <a:p>
            <a:r>
              <a:rPr lang="ru-RU" dirty="0"/>
              <a:t>Чтобы форма могла успешно отправить файл, нам следует явно указать для нее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кодирования </a:t>
            </a:r>
            <a:r>
              <a:rPr lang="ru-RU" dirty="0"/>
              <a:t>данных </a:t>
            </a:r>
            <a:r>
              <a:rPr lang="ru-RU" dirty="0" smtClean="0"/>
              <a:t>mul</a:t>
            </a:r>
            <a:r>
              <a:rPr lang="en-US" dirty="0" err="1" smtClean="0"/>
              <a:t>i</a:t>
            </a:r>
            <a:r>
              <a:rPr lang="ru-RU" dirty="0" smtClean="0"/>
              <a:t>tipart/form-data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3426" y="3497730"/>
            <a:ext cx="1156335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"multipart/form-data"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файлов в представлениях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74" y="2264452"/>
            <a:ext cx="110013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gallery(request):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photos = Photo.objects.all()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photo_form = PhotoForm(request.POST, request.FILES)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photo_form.is_valid():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photo_form.save()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PhotoForm()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"blog/gallery.html“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photos})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3175" y="4181475"/>
            <a:ext cx="406717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галереи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easy-thumbnails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иблиотека </a:t>
            </a:r>
            <a:r>
              <a:rPr lang="ru-RU" dirty="0"/>
              <a:t>easy-thumbnails позволяет создавать </a:t>
            </a:r>
            <a:r>
              <a:rPr lang="ru-RU" dirty="0" smtClean="0"/>
              <a:t>на основе </a:t>
            </a:r>
            <a:r>
              <a:rPr lang="ru-RU" dirty="0"/>
              <a:t>графических изображений миниатюры.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миниатюры </a:t>
            </a:r>
            <a:r>
              <a:rPr lang="ru-RU" dirty="0" smtClean="0"/>
              <a:t>сохраняются ( </a:t>
            </a:r>
            <a:r>
              <a:rPr lang="ru-RU" dirty="0"/>
              <a:t>кэшируются) в особой папке, чтобы исключить их повторное создание при </a:t>
            </a:r>
            <a:r>
              <a:rPr lang="ru-RU" dirty="0" smtClean="0"/>
              <a:t>следующем запросе.</a:t>
            </a:r>
          </a:p>
          <a:p>
            <a:r>
              <a:rPr lang="ru-RU" dirty="0" smtClean="0"/>
              <a:t>Библиотека </a:t>
            </a:r>
            <a:r>
              <a:rPr lang="ru-RU" dirty="0"/>
              <a:t>easy-thumbnails доступна по интернет-адресу </a:t>
            </a: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gitbub.com/SmileyCbris/easy-tbumbnails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Добавляем в список приложений (файл </a:t>
            </a:r>
            <a:r>
              <a:rPr lang="en-US" dirty="0" smtClean="0"/>
              <a:t>settings.py)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4649" y="2372083"/>
            <a:ext cx="76295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'django.contrib.admin'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'django.contrib.auth'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'django.contrib.contenttypes'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'django.contrib.sessions'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'django.contrib.messages'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'django.contrib.staticfiles'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'easy_thumbnails'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7125" y="5724525"/>
            <a:ext cx="321945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Django </a:t>
            </a:r>
            <a:r>
              <a:rPr lang="ru-RU" dirty="0"/>
              <a:t>отвечает за </a:t>
            </a:r>
            <a:r>
              <a:rPr lang="ru-RU" dirty="0" smtClean="0"/>
              <a:t>аутентификацию </a:t>
            </a:r>
            <a:r>
              <a:rPr lang="ru-RU" dirty="0"/>
              <a:t>и авторизацию. </a:t>
            </a:r>
            <a:endParaRPr lang="en-US" dirty="0" smtClean="0"/>
          </a:p>
          <a:p>
            <a:r>
              <a:rPr lang="ru-RU" b="1" dirty="0"/>
              <a:t>А</a:t>
            </a:r>
            <a:r>
              <a:rPr lang="ru-RU" b="1" dirty="0" smtClean="0"/>
              <a:t>утентификация</a:t>
            </a:r>
            <a:r>
              <a:rPr lang="ru-RU" dirty="0" smtClean="0"/>
              <a:t> </a:t>
            </a:r>
            <a:r>
              <a:rPr lang="ru-RU" dirty="0"/>
              <a:t>проверяет </a:t>
            </a:r>
            <a:r>
              <a:rPr lang="ru-RU" dirty="0" smtClean="0"/>
              <a:t>пользователя</a:t>
            </a:r>
            <a:endParaRPr lang="ru-RU" dirty="0"/>
          </a:p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r>
              <a:rPr lang="ru-RU" dirty="0"/>
              <a:t>определяет, что аутентифицированный пользователь может </a:t>
            </a:r>
            <a:r>
              <a:rPr lang="ru-RU" dirty="0" smtClean="0"/>
              <a:t>делать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654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миниатюр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Перед тем как использовать их в коде шаблонов, нам следует загрузить </a:t>
            </a:r>
            <a:r>
              <a:rPr lang="ru-RU" dirty="0" smtClean="0"/>
              <a:t>модуль</a:t>
            </a:r>
            <a:r>
              <a:rPr lang="en-US" dirty="0" smtClean="0"/>
              <a:t> </a:t>
            </a:r>
            <a:r>
              <a:rPr lang="ru-RU" dirty="0" smtClean="0"/>
              <a:t>thumЬnail шаблонизатора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После этого можно выводить миниатюры используя тег </a:t>
            </a:r>
            <a:r>
              <a:rPr lang="en-US" dirty="0" smtClean="0"/>
              <a:t>thumbnail: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3325" y="2657447"/>
            <a:ext cx="406717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2075" y="5322959"/>
            <a:ext cx="953452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"img-responsive"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400x300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30532"/>
            <a:ext cx="11525250" cy="5290388"/>
          </a:xfrm>
        </p:spPr>
        <p:txBody>
          <a:bodyPr/>
          <a:lstStyle/>
          <a:p>
            <a:r>
              <a:rPr lang="ru-RU" dirty="0"/>
              <a:t>Объекты </a:t>
            </a:r>
            <a:r>
              <a:rPr lang="ru-RU" b="1" dirty="0"/>
              <a:t>User</a:t>
            </a:r>
            <a:r>
              <a:rPr lang="ru-RU" dirty="0"/>
              <a:t> - основа системы аутентификации. </a:t>
            </a:r>
            <a:endParaRPr lang="en-US" dirty="0" smtClean="0"/>
          </a:p>
          <a:p>
            <a:r>
              <a:rPr lang="ru-RU" dirty="0" smtClean="0"/>
              <a:t>Они </a:t>
            </a:r>
            <a:r>
              <a:rPr lang="ru-RU" dirty="0"/>
              <a:t>представляют пользователей сайта и используются для проверки прав доступа, регистрации пользователей, </a:t>
            </a:r>
            <a:r>
              <a:rPr lang="ru-RU" dirty="0" smtClean="0"/>
              <a:t>ассоциации </a:t>
            </a:r>
            <a:r>
              <a:rPr lang="ru-RU" dirty="0"/>
              <a:t>данных с пользователями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Основные атрибуты пользователя:</a:t>
            </a:r>
          </a:p>
          <a:p>
            <a:pPr lvl="1"/>
            <a:r>
              <a:rPr lang="ru-RU" dirty="0" smtClean="0"/>
              <a:t>    </a:t>
            </a:r>
            <a:r>
              <a:rPr lang="en-US" dirty="0"/>
              <a:t>username</a:t>
            </a:r>
          </a:p>
          <a:p>
            <a:pPr lvl="1"/>
            <a:r>
              <a:rPr lang="en-US" dirty="0"/>
              <a:t>    password</a:t>
            </a:r>
          </a:p>
          <a:p>
            <a:pPr lvl="1"/>
            <a:r>
              <a:rPr lang="en-US" dirty="0"/>
              <a:t>    email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first_name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last_name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4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Самый </a:t>
            </a:r>
            <a:r>
              <a:rPr lang="ru-RU" dirty="0"/>
              <a:t>простой способ создать пользователя – использовать метод create_user():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77" t="58426" r="50521" b="26276"/>
          <a:stretch/>
        </p:blipFill>
        <p:spPr>
          <a:xfrm>
            <a:off x="1562100" y="3086099"/>
            <a:ext cx="10017996" cy="205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51" t="76161" r="50521" b="21289"/>
          <a:stretch/>
        </p:blipFill>
        <p:spPr>
          <a:xfrm>
            <a:off x="1562100" y="5172075"/>
            <a:ext cx="9665571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пароля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не хранит пароль в открытом виде, хранится только хеш (смотрите раздел о работе с паролями). </a:t>
            </a:r>
            <a:endParaRPr lang="en-US" dirty="0" smtClean="0"/>
          </a:p>
          <a:p>
            <a:r>
              <a:rPr lang="ru-RU" dirty="0" smtClean="0"/>
              <a:t>Именно </a:t>
            </a:r>
            <a:r>
              <a:rPr lang="ru-RU" dirty="0"/>
              <a:t>по этой причине </a:t>
            </a:r>
            <a:r>
              <a:rPr lang="ru-RU" dirty="0" smtClean="0"/>
              <a:t>пароль меняется через </a:t>
            </a:r>
            <a:r>
              <a:rPr lang="ru-RU" dirty="0"/>
              <a:t>специальную функцию.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22" t="68410" r="64653" b="21343"/>
          <a:stretch/>
        </p:blipFill>
        <p:spPr>
          <a:xfrm>
            <a:off x="2647950" y="4210050"/>
            <a:ext cx="7668390" cy="15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Поддержка аутентификации скомпонована в виде модуля в django.contrib.auth. </a:t>
            </a:r>
            <a:endParaRPr lang="en-US" dirty="0" smtClean="0"/>
          </a:p>
          <a:p>
            <a:r>
              <a:rPr lang="ru-RU" dirty="0" smtClean="0"/>
              <a:t>По </a:t>
            </a:r>
            <a:r>
              <a:rPr lang="ru-RU" dirty="0"/>
              <a:t>умолчанию, требуемые настройки уже включены в settings.py</a:t>
            </a:r>
          </a:p>
        </p:txBody>
      </p:sp>
    </p:spTree>
    <p:extLst>
      <p:ext uri="{BB962C8B-B14F-4D97-AF65-F5344CB8AC3E}">
        <p14:creationId xmlns:p14="http://schemas.microsoft.com/office/powerpoint/2010/main" val="40471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аутентификации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предоставляет несколько представлений, с помощью </a:t>
            </a:r>
            <a:r>
              <a:rPr lang="ru-RU" dirty="0" smtClean="0"/>
              <a:t>которых можно </a:t>
            </a:r>
            <a:r>
              <a:rPr lang="ru-RU" dirty="0"/>
              <a:t>осуществлять управление авторизацией пользователей и их паролями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Django </a:t>
            </a:r>
            <a:r>
              <a:rPr lang="ru-RU" b="1" dirty="0"/>
              <a:t>не</a:t>
            </a:r>
            <a:r>
              <a:rPr lang="ru-RU" dirty="0"/>
              <a:t> предоставляет стандартного шаблона для представлений аутентификации. </a:t>
            </a:r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ru-RU" dirty="0"/>
              <a:t>создать свой собственный шаблон для </a:t>
            </a:r>
            <a:r>
              <a:rPr lang="ru-RU" dirty="0" smtClean="0"/>
              <a:t>представлений аутентификации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представлений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Специальное </a:t>
            </a:r>
            <a:r>
              <a:rPr lang="ru-RU" dirty="0"/>
              <a:t>представление в </a:t>
            </a:r>
            <a:r>
              <a:rPr lang="ru-RU" dirty="0" smtClean="0"/>
              <a:t>схеме </a:t>
            </a:r>
            <a:r>
              <a:rPr lang="ru-RU" dirty="0"/>
              <a:t>URL: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9349" y="2469015"/>
            <a:ext cx="838476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url, include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blog.views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r'^admin/'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admin.site.urls),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'blog.urls'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r'^login/$'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views.login,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429" y="3167149"/>
            <a:ext cx="5818909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96341" y="5273039"/>
            <a:ext cx="7345681" cy="321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35381" y="5674871"/>
            <a:ext cx="925206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r'^logout/$'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views.logout, {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'next_page'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6341" y="5674871"/>
            <a:ext cx="843464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820</Words>
  <Application>Microsoft Office PowerPoint</Application>
  <PresentationFormat>Widescreen</PresentationFormat>
  <Paragraphs>124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1_Office Theme</vt:lpstr>
      <vt:lpstr>PowerPoint Presentation</vt:lpstr>
      <vt:lpstr>Система аутентификации Django</vt:lpstr>
      <vt:lpstr>Аутентификация</vt:lpstr>
      <vt:lpstr>Объект пользователя</vt:lpstr>
      <vt:lpstr>Создание пользователей</vt:lpstr>
      <vt:lpstr>Смена пароля</vt:lpstr>
      <vt:lpstr>Установка</vt:lpstr>
      <vt:lpstr>Представления аутентификации</vt:lpstr>
      <vt:lpstr>Использование представлений</vt:lpstr>
      <vt:lpstr>Насторйки в settings.py</vt:lpstr>
      <vt:lpstr>Форма аутентификации</vt:lpstr>
      <vt:lpstr>Logout</vt:lpstr>
      <vt:lpstr>Аутентификация польлзователя</vt:lpstr>
      <vt:lpstr>Как понять, что пользователь аутентифицирован?</vt:lpstr>
      <vt:lpstr>Как авторизовать пользователя</vt:lpstr>
      <vt:lpstr>Декоратор login_required</vt:lpstr>
      <vt:lpstr>Как отменить авторизацию пользователя</vt:lpstr>
      <vt:lpstr>Ограничение прав доступа к страницам сайта</vt:lpstr>
      <vt:lpstr>PowerPoint Presentation</vt:lpstr>
      <vt:lpstr>Необходимые настройки</vt:lpstr>
      <vt:lpstr>Необходимые настройки</vt:lpstr>
      <vt:lpstr>Хранение файлов в модели</vt:lpstr>
      <vt:lpstr>Получение сведений о файлах,</vt:lpstr>
      <vt:lpstr>Создание модели и формы</vt:lpstr>
      <vt:lpstr>Настройка формы для выгрузки файлов</vt:lpstr>
      <vt:lpstr>Получение файлов в представлениях</vt:lpstr>
      <vt:lpstr>Создание галереи изображений</vt:lpstr>
      <vt:lpstr>Библиотека easy-thumbnails</vt:lpstr>
      <vt:lpstr>Настройка проекта</vt:lpstr>
      <vt:lpstr>Вывод миниатюр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max</cp:lastModifiedBy>
  <cp:revision>255</cp:revision>
  <dcterms:created xsi:type="dcterms:W3CDTF">2013-02-15T23:12:42Z</dcterms:created>
  <dcterms:modified xsi:type="dcterms:W3CDTF">2016-11-20T03:58:31Z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