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703" r:id="rId3"/>
    <p:sldMasterId id="2147483704" r:id="rId4"/>
    <p:sldMasterId id="2147483705" r:id="rId5"/>
    <p:sldMasterId id="2147483706" r:id="rId6"/>
    <p:sldMasterId id="2147483707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</p:sldIdLst>
  <p:sldSz cy="9144000" cx="16256000"/>
  <p:notesSz cx="6858000" cy="9144000"/>
  <p:embeddedFontLst>
    <p:embeddedFont>
      <p:font typeface="Cabin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Cabin-regular.fntdata"/><Relationship Id="rId20" Type="http://schemas.openxmlformats.org/officeDocument/2006/relationships/slide" Target="slides/slide12.xml"/><Relationship Id="rId42" Type="http://schemas.openxmlformats.org/officeDocument/2006/relationships/font" Target="fonts/Cabin-italic.fntdata"/><Relationship Id="rId41" Type="http://schemas.openxmlformats.org/officeDocument/2006/relationships/font" Target="fonts/Cabin-bold.fntdata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43" Type="http://schemas.openxmlformats.org/officeDocument/2006/relationships/font" Target="fonts/Cabin-boldItalic.fntdata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1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29" Type="http://schemas.openxmlformats.org/officeDocument/2006/relationships/slide" Target="slides/slide21.xml"/><Relationship Id="rId7" Type="http://schemas.openxmlformats.org/officeDocument/2006/relationships/slideMaster" Target="slideMasters/slideMaster5.xml"/><Relationship Id="rId8" Type="http://schemas.openxmlformats.org/officeDocument/2006/relationships/notesMaster" Target="notesMasters/notesMaster1.xml"/><Relationship Id="rId31" Type="http://schemas.openxmlformats.org/officeDocument/2006/relationships/slide" Target="slides/slide23.xml"/><Relationship Id="rId30" Type="http://schemas.openxmlformats.org/officeDocument/2006/relationships/slide" Target="slides/slide22.xml"/><Relationship Id="rId11" Type="http://schemas.openxmlformats.org/officeDocument/2006/relationships/slide" Target="slides/slide3.xml"/><Relationship Id="rId33" Type="http://schemas.openxmlformats.org/officeDocument/2006/relationships/slide" Target="slides/slide25.xml"/><Relationship Id="rId10" Type="http://schemas.openxmlformats.org/officeDocument/2006/relationships/slide" Target="slides/slide2.xml"/><Relationship Id="rId32" Type="http://schemas.openxmlformats.org/officeDocument/2006/relationships/slide" Target="slides/slide24.xml"/><Relationship Id="rId13" Type="http://schemas.openxmlformats.org/officeDocument/2006/relationships/slide" Target="slides/slide5.xml"/><Relationship Id="rId35" Type="http://schemas.openxmlformats.org/officeDocument/2006/relationships/slide" Target="slides/slide27.xml"/><Relationship Id="rId12" Type="http://schemas.openxmlformats.org/officeDocument/2006/relationships/slide" Target="slides/slide4.xml"/><Relationship Id="rId34" Type="http://schemas.openxmlformats.org/officeDocument/2006/relationships/slide" Target="slides/slide26.xml"/><Relationship Id="rId15" Type="http://schemas.openxmlformats.org/officeDocument/2006/relationships/slide" Target="slides/slide7.xml"/><Relationship Id="rId37" Type="http://schemas.openxmlformats.org/officeDocument/2006/relationships/slide" Target="slides/slide29.xml"/><Relationship Id="rId14" Type="http://schemas.openxmlformats.org/officeDocument/2006/relationships/slide" Target="slides/slide6.xml"/><Relationship Id="rId36" Type="http://schemas.openxmlformats.org/officeDocument/2006/relationships/slide" Target="slides/slide28.xml"/><Relationship Id="rId17" Type="http://schemas.openxmlformats.org/officeDocument/2006/relationships/slide" Target="slides/slide9.xml"/><Relationship Id="rId39" Type="http://schemas.openxmlformats.org/officeDocument/2006/relationships/slide" Target="slides/slide31.xml"/><Relationship Id="rId16" Type="http://schemas.openxmlformats.org/officeDocument/2006/relationships/slide" Target="slides/slide8.xml"/><Relationship Id="rId38" Type="http://schemas.openxmlformats.org/officeDocument/2006/relationships/slide" Target="slides/slide30.xml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>
                <a:solidFill>
                  <a:schemeClr val="dk2"/>
                </a:solidFill>
              </a:rPr>
              <a:t>Заметка от Чака.  При использовании этого материала вы можете удалить логотип Мичиганского университета и заменить его на свой. Однако логотип CC-BY необходимо оставить на первой странице, а также сохранить всю последнюю страницу.</a:t>
            </a:r>
          </a:p>
        </p:txBody>
      </p:sp>
      <p:sp>
        <p:nvSpPr>
          <p:cNvPr id="202" name="Shape 20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4" name="Shape 30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2" name="Shape 31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1" name="Shape 32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8" name="Shape 32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0" name="Shape 34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7" name="Shape 36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8" name="Shape 39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9" name="Shape 42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6" name="Shape 43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Shape 4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3" name="Shape 44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1" name="Shape 21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9" name="Shape 44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6" name="Shape 45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1" name="Shape 46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6" name="Shape 46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3" name="Shape 47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Shape 4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3" name="Shape 49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0" name="Shape 50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Shape 5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7" name="Shape 50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Shape 5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4" name="Shape 51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0" name="Shape 52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8" name="Shape 21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3" name="Shape 53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Shape 5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5" name="Shape 22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5" name="Shape 24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2" name="Shape 25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1" name="Shape 27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4" name="Shape 28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6" name="Shape 29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title"/>
          </p:nvPr>
        </p:nvSpPr>
        <p:spPr>
          <a:xfrm rot="5400000">
            <a:off x="11231562" y="1909762"/>
            <a:ext cx="4229100" cy="34829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0" name="Shape 10"/>
          <p:cNvSpPr txBox="1"/>
          <p:nvPr>
            <p:ph idx="1" type="body"/>
          </p:nvPr>
        </p:nvSpPr>
        <p:spPr>
          <a:xfrm rot="5400000">
            <a:off x="4189412" y="-1497012"/>
            <a:ext cx="4229100" cy="102965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lvl="0" marL="342900" rtl="0" algn="ctr">
              <a:spcBef>
                <a:spcPts val="0"/>
              </a:spcBef>
              <a:spcAft>
                <a:spcPts val="0"/>
              </a:spcAft>
              <a:defRPr/>
            </a:lvl1pPr>
            <a:lvl2pPr indent="-285750" lvl="1" marL="742950" rtl="0" algn="ctr">
              <a:spcBef>
                <a:spcPts val="0"/>
              </a:spcBef>
              <a:spcAft>
                <a:spcPts val="0"/>
              </a:spcAft>
              <a:defRPr/>
            </a:lvl2pPr>
            <a:lvl3pPr indent="-228600" lvl="2" marL="1143000" rtl="0" algn="ctr">
              <a:spcBef>
                <a:spcPts val="0"/>
              </a:spcBef>
              <a:spcAft>
                <a:spcPts val="0"/>
              </a:spcAft>
              <a:defRPr/>
            </a:lvl3pPr>
            <a:lvl4pPr indent="-228600" lvl="3" marL="1600200" rtl="0" algn="ctr">
              <a:spcBef>
                <a:spcPts val="0"/>
              </a:spcBef>
              <a:spcAft>
                <a:spcPts val="0"/>
              </a:spcAft>
              <a:defRPr/>
            </a:lvl4pPr>
            <a:lvl5pPr indent="-228600" lvl="4" marL="2057400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lvl="0" marL="342900" rtl="0" algn="ctr">
              <a:spcBef>
                <a:spcPts val="0"/>
              </a:spcBef>
              <a:spcAft>
                <a:spcPts val="0"/>
              </a:spcAft>
              <a:defRPr/>
            </a:lvl1pPr>
            <a:lvl2pPr indent="-285750" lvl="1" marL="742950" rtl="0" algn="ctr">
              <a:spcBef>
                <a:spcPts val="0"/>
              </a:spcBef>
              <a:spcAft>
                <a:spcPts val="0"/>
              </a:spcAft>
              <a:defRPr/>
            </a:lvl2pPr>
            <a:lvl3pPr indent="-228600" lvl="2" marL="1143000" rtl="0" algn="ctr">
              <a:spcBef>
                <a:spcPts val="0"/>
              </a:spcBef>
              <a:spcAft>
                <a:spcPts val="0"/>
              </a:spcAft>
              <a:defRPr/>
            </a:lvl3pPr>
            <a:lvl4pPr indent="-228600" lvl="3" marL="1600200" rtl="0" algn="ctr">
              <a:spcBef>
                <a:spcPts val="0"/>
              </a:spcBef>
              <a:spcAft>
                <a:spcPts val="0"/>
              </a:spcAft>
              <a:defRPr/>
            </a:lvl4pPr>
            <a:lvl5pPr indent="-228600" lvl="4" marL="2057400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indent="0" lvl="1" marL="4572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indent="0" lvl="2" marL="9144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indent="0" lvl="3" marL="13716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indent="0" lvl="4" marL="18288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indent="0" lvl="5" marL="22860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indent="0" lvl="6" marL="27432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indent="0" lvl="7" marL="32004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indent="0" lvl="8" marL="36576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 rot="5400000">
            <a:off x="9313862" y="2532062"/>
            <a:ext cx="8064499" cy="3482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" type="body"/>
          </p:nvPr>
        </p:nvSpPr>
        <p:spPr>
          <a:xfrm rot="5400000">
            <a:off x="2271712" y="-874712"/>
            <a:ext cx="8064499" cy="10296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42494" lvl="0" marL="711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42494" lvl="1" marL="1003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42494" lvl="2" marL="1295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42494" lvl="3" marL="1600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42494" lvl="4" marL="1892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42494" lvl="5" marL="23495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42494" lvl="6" marL="280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42494" lvl="7" marL="3263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42494" lvl="8" marL="37211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 rot="5400000">
            <a:off x="5270500" y="-1511300"/>
            <a:ext cx="5702299" cy="139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42494" lvl="0" marL="711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42494" lvl="1" marL="1003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42494" lvl="2" marL="1295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42494" lvl="3" marL="1600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42494" lvl="4" marL="1892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42494" lvl="5" marL="23495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42494" lvl="6" marL="280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42494" lvl="7" marL="3263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42494" lvl="8" marL="37211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/>
          <p:nvPr>
            <p:ph idx="2" type="pic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2" type="body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67" name="Shape 67"/>
          <p:cNvSpPr txBox="1"/>
          <p:nvPr>
            <p:ph idx="2" type="body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3" type="body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4" type="body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115570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3" name="Shape 73"/>
          <p:cNvSpPr txBox="1"/>
          <p:nvPr>
            <p:ph idx="2" type="body"/>
          </p:nvPr>
        </p:nvSpPr>
        <p:spPr>
          <a:xfrm>
            <a:off x="819785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 rot="5400000">
            <a:off x="7594599" y="-1727200"/>
            <a:ext cx="1054100" cy="139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lvl="0" marL="342900" rtl="0" algn="ctr">
              <a:spcBef>
                <a:spcPts val="0"/>
              </a:spcBef>
              <a:spcAft>
                <a:spcPts val="0"/>
              </a:spcAft>
              <a:defRPr/>
            </a:lvl1pPr>
            <a:lvl2pPr indent="-285750" lvl="1" marL="742950" rtl="0" algn="ctr">
              <a:spcBef>
                <a:spcPts val="0"/>
              </a:spcBef>
              <a:spcAft>
                <a:spcPts val="0"/>
              </a:spcAft>
              <a:defRPr/>
            </a:lvl2pPr>
            <a:lvl3pPr indent="-228600" lvl="2" marL="1143000" rtl="0" algn="ctr">
              <a:spcBef>
                <a:spcPts val="0"/>
              </a:spcBef>
              <a:spcAft>
                <a:spcPts val="0"/>
              </a:spcAft>
              <a:defRPr/>
            </a:lvl3pPr>
            <a:lvl4pPr indent="-228600" lvl="3" marL="1600200" rtl="0" algn="ctr">
              <a:spcBef>
                <a:spcPts val="0"/>
              </a:spcBef>
              <a:spcAft>
                <a:spcPts val="0"/>
              </a:spcAft>
              <a:defRPr/>
            </a:lvl4pPr>
            <a:lvl5pPr indent="-228600" lvl="4" marL="2057400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42494" lvl="0" marL="711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42494" lvl="1" marL="1003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42494" lvl="2" marL="1295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42494" lvl="3" marL="1600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42494" lvl="4" marL="1892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42494" lvl="5" marL="23495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42494" lvl="6" marL="280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42494" lvl="7" marL="3263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42494" lvl="8" marL="37211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82" name="Shape 82"/>
          <p:cNvSpPr txBox="1"/>
          <p:nvPr>
            <p:ph idx="1" type="subTitle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indent="0" lvl="1" marL="4572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indent="0" lvl="2" marL="9144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indent="0" lvl="3" marL="13716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indent="0" lvl="4" marL="18288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indent="0" lvl="5" marL="22860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indent="0" lvl="6" marL="27432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indent="0" lvl="7" marL="32004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indent="0" lvl="8" marL="36576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 rot="5400000">
            <a:off x="9313862" y="2532062"/>
            <a:ext cx="8064499" cy="3482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88" name="Shape 88"/>
          <p:cNvSpPr txBox="1"/>
          <p:nvPr>
            <p:ph idx="1" type="body"/>
          </p:nvPr>
        </p:nvSpPr>
        <p:spPr>
          <a:xfrm rot="5400000">
            <a:off x="2271712" y="-874712"/>
            <a:ext cx="8064499" cy="10296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42494" lvl="0" marL="711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42494" lvl="1" marL="1003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42494" lvl="2" marL="1295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42494" lvl="3" marL="1600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42494" lvl="4" marL="1892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42494" lvl="5" marL="23495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42494" lvl="6" marL="280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42494" lvl="7" marL="3263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42494" lvl="8" marL="37211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91" name="Shape 91"/>
          <p:cNvSpPr txBox="1"/>
          <p:nvPr>
            <p:ph idx="1" type="body"/>
          </p:nvPr>
        </p:nvSpPr>
        <p:spPr>
          <a:xfrm rot="5400000">
            <a:off x="5270500" y="-1511300"/>
            <a:ext cx="5702299" cy="139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42494" lvl="0" marL="711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42494" lvl="1" marL="1003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42494" lvl="2" marL="1295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42494" lvl="3" marL="1600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42494" lvl="4" marL="1892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42494" lvl="5" marL="23495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42494" lvl="6" marL="280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42494" lvl="7" marL="3263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42494" lvl="8" marL="37211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94" name="Shape 94"/>
          <p:cNvSpPr/>
          <p:nvPr>
            <p:ph idx="2" type="pic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99" name="Shape 99"/>
          <p:cNvSpPr txBox="1"/>
          <p:nvPr>
            <p:ph idx="2" type="body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106" name="Shape 106"/>
          <p:cNvSpPr txBox="1"/>
          <p:nvPr>
            <p:ph idx="2" type="body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07" name="Shape 107"/>
          <p:cNvSpPr txBox="1"/>
          <p:nvPr>
            <p:ph idx="3" type="body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108" name="Shape 108"/>
          <p:cNvSpPr txBox="1"/>
          <p:nvPr>
            <p:ph idx="4" type="body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/>
          <p:nvPr>
            <p:ph idx="2" type="pic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115570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12" name="Shape 112"/>
          <p:cNvSpPr txBox="1"/>
          <p:nvPr>
            <p:ph idx="2" type="body"/>
          </p:nvPr>
        </p:nvSpPr>
        <p:spPr>
          <a:xfrm>
            <a:off x="819785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42494" lvl="0" marL="711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42494" lvl="1" marL="1003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42494" lvl="2" marL="1295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42494" lvl="3" marL="1600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42494" lvl="4" marL="1892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42494" lvl="5" marL="23495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42494" lvl="6" marL="280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42494" lvl="7" marL="3263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42494" lvl="8" marL="37211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21" name="Shape 121"/>
          <p:cNvSpPr txBox="1"/>
          <p:nvPr>
            <p:ph idx="1" type="subTitle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indent="0" lvl="1" marL="4572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indent="0" lvl="2" marL="9144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indent="0" lvl="3" marL="13716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indent="0" lvl="4" marL="18288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indent="0" lvl="5" marL="22860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indent="0" lvl="6" marL="27432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indent="0" lvl="7" marL="32004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indent="0" lvl="8" marL="36576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 rot="5400000">
            <a:off x="9313862" y="2532062"/>
            <a:ext cx="8064499" cy="3482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 rot="5400000">
            <a:off x="2271712" y="-874712"/>
            <a:ext cx="8064499" cy="102965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861" lvl="0" marL="647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65861" lvl="1" marL="9398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65861" lvl="2" marL="1231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65861" lvl="3" marL="153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65861" lvl="4" marL="18288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65861" lvl="5" marL="22860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65861" lvl="6" marL="2743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65861" lvl="7" marL="3200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65861" lvl="8" marL="36576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 rot="5400000">
            <a:off x="5270500" y="-1511300"/>
            <a:ext cx="5702299" cy="139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861" lvl="0" marL="647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65861" lvl="1" marL="9398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65861" lvl="2" marL="1231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65861" lvl="3" marL="153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65861" lvl="4" marL="18288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65861" lvl="5" marL="22860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65861" lvl="6" marL="2743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65861" lvl="7" marL="3200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65861" lvl="8" marL="36576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33" name="Shape 133"/>
          <p:cNvSpPr/>
          <p:nvPr>
            <p:ph idx="2" type="pic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38" name="Shape 138"/>
          <p:cNvSpPr txBox="1"/>
          <p:nvPr>
            <p:ph idx="2" type="body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" type="body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2" type="body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145" name="Shape 145"/>
          <p:cNvSpPr txBox="1"/>
          <p:nvPr>
            <p:ph idx="2" type="body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46" name="Shape 146"/>
          <p:cNvSpPr txBox="1"/>
          <p:nvPr>
            <p:ph idx="3" type="body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147" name="Shape 147"/>
          <p:cNvSpPr txBox="1"/>
          <p:nvPr>
            <p:ph idx="4" type="body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115570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51" name="Shape 151"/>
          <p:cNvSpPr txBox="1"/>
          <p:nvPr>
            <p:ph idx="2" type="body"/>
          </p:nvPr>
        </p:nvSpPr>
        <p:spPr>
          <a:xfrm>
            <a:off x="819785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861" lvl="0" marL="647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65861" lvl="1" marL="9398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65861" lvl="2" marL="1231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65861" lvl="3" marL="153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65861" lvl="4" marL="18288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65861" lvl="5" marL="22860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65861" lvl="6" marL="2743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65861" lvl="7" marL="3200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65861" lvl="8" marL="36576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60" name="Shape 160"/>
          <p:cNvSpPr txBox="1"/>
          <p:nvPr>
            <p:ph idx="1" type="subTitle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indent="0" lvl="1" marL="4572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indent="0" lvl="2" marL="9144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indent="0" lvl="3" marL="13716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indent="0" lvl="4" marL="18288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indent="0" lvl="5" marL="22860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indent="0" lvl="6" marL="27432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indent="0" lvl="7" marL="32004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indent="0" lvl="8" marL="36576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 rot="5400000">
            <a:off x="9313799" y="2532099"/>
            <a:ext cx="8064599" cy="34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66" name="Shape 166"/>
          <p:cNvSpPr txBox="1"/>
          <p:nvPr>
            <p:ph idx="1" type="body"/>
          </p:nvPr>
        </p:nvSpPr>
        <p:spPr>
          <a:xfrm rot="5400000">
            <a:off x="2271625" y="-874699"/>
            <a:ext cx="8064599" cy="1029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42494" lvl="0" marL="711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42494" lvl="1" marL="1003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42494" lvl="2" marL="1295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42494" lvl="3" marL="1600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42494" lvl="4" marL="1892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42494" lvl="5" marL="23495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42494" lvl="6" marL="280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42494" lvl="7" marL="3263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42494" lvl="8" marL="37211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 rot="5400000">
            <a:off x="5270399" y="-1511300"/>
            <a:ext cx="5702399" cy="139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42494" lvl="0" marL="711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42494" lvl="1" marL="1003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42494" lvl="2" marL="1295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42494" lvl="3" marL="1600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42494" lvl="4" marL="1892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42494" lvl="5" marL="23495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42494" lvl="6" marL="280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42494" lvl="7" marL="3263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42494" lvl="8" marL="37211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3186113" y="6400800"/>
            <a:ext cx="9753599" cy="755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72" name="Shape 172"/>
          <p:cNvSpPr/>
          <p:nvPr>
            <p:ph idx="2" type="pic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3186113" y="7156450"/>
            <a:ext cx="9753599" cy="1073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812800" y="363537"/>
            <a:ext cx="5348399" cy="15494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356350" y="363537"/>
            <a:ext cx="9086699" cy="7804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77" name="Shape 177"/>
          <p:cNvSpPr txBox="1"/>
          <p:nvPr>
            <p:ph idx="2" type="body"/>
          </p:nvPr>
        </p:nvSpPr>
        <p:spPr>
          <a:xfrm>
            <a:off x="812800" y="1912938"/>
            <a:ext cx="5348399" cy="625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812800" y="2046288"/>
            <a:ext cx="7181699" cy="854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184" name="Shape 184"/>
          <p:cNvSpPr txBox="1"/>
          <p:nvPr>
            <p:ph idx="2" type="body"/>
          </p:nvPr>
        </p:nvSpPr>
        <p:spPr>
          <a:xfrm>
            <a:off x="812800" y="2900363"/>
            <a:ext cx="7181699" cy="526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5" name="Shape 185"/>
          <p:cNvSpPr txBox="1"/>
          <p:nvPr>
            <p:ph idx="3" type="body"/>
          </p:nvPr>
        </p:nvSpPr>
        <p:spPr>
          <a:xfrm>
            <a:off x="8258175" y="2046288"/>
            <a:ext cx="7184999" cy="854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186" name="Shape 186"/>
          <p:cNvSpPr txBox="1"/>
          <p:nvPr>
            <p:ph idx="4" type="body"/>
          </p:nvPr>
        </p:nvSpPr>
        <p:spPr>
          <a:xfrm>
            <a:off x="8258175" y="2900363"/>
            <a:ext cx="7184999" cy="526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1155700" y="2603500"/>
            <a:ext cx="6889800" cy="570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90" name="Shape 190"/>
          <p:cNvSpPr txBox="1"/>
          <p:nvPr>
            <p:ph idx="2" type="body"/>
          </p:nvPr>
        </p:nvSpPr>
        <p:spPr>
          <a:xfrm>
            <a:off x="8197850" y="2603500"/>
            <a:ext cx="6889800" cy="570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x="1284287" y="5875337"/>
            <a:ext cx="13817699" cy="18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1284287" y="3875087"/>
            <a:ext cx="13817699" cy="20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1155700" y="260350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42494" lvl="0" marL="711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42494" lvl="1" marL="1003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42494" lvl="2" marL="1295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42494" lvl="3" marL="1600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42494" lvl="4" marL="1892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42494" lvl="5" marL="23495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42494" lvl="6" marL="280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42494" lvl="7" marL="3263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42494" lvl="8" marL="37211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type="ctrTitle"/>
          </p:nvPr>
        </p:nvSpPr>
        <p:spPr>
          <a:xfrm>
            <a:off x="1219200" y="2840038"/>
            <a:ext cx="13817699" cy="19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99" name="Shape 199"/>
          <p:cNvSpPr txBox="1"/>
          <p:nvPr>
            <p:ph idx="1" type="subTitle"/>
          </p:nvPr>
        </p:nvSpPr>
        <p:spPr>
          <a:xfrm>
            <a:off x="2438400" y="5181600"/>
            <a:ext cx="11379300" cy="23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indent="0" lvl="1" marL="4572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indent="0" lvl="2" marL="9144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indent="0" lvl="3" marL="13716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indent="0" lvl="4" marL="18288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indent="0" lvl="5" marL="22860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indent="0" lvl="6" marL="27432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indent="0" lvl="7" marL="32004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indent="0" lvl="8" marL="36576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3" type="body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4" type="body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1155700" y="4711700"/>
            <a:ext cx="688975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4" name="Shape 34"/>
          <p:cNvSpPr txBox="1"/>
          <p:nvPr>
            <p:ph idx="2" type="body"/>
          </p:nvPr>
        </p:nvSpPr>
        <p:spPr>
          <a:xfrm>
            <a:off x="8197850" y="4711700"/>
            <a:ext cx="688975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2" Type="http://schemas.openxmlformats.org/officeDocument/2006/relationships/theme" Target="../theme/theme6.xml"/><Relationship Id="rId9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2" Type="http://schemas.openxmlformats.org/officeDocument/2006/relationships/theme" Target="../theme/theme5.xml"/><Relationship Id="rId9" Type="http://schemas.openxmlformats.org/officeDocument/2006/relationships/slideLayout" Target="../slideLayouts/slideLayout42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/Relationships>
</file>

<file path=ppt/slideMasters/_rels/slideMaster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4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53.xml"/><Relationship Id="rId5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lvl="0" marL="34290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-285750" lvl="1" marL="74295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-228600" lvl="2" marL="114300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-228600" lvl="3" marL="160020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-228600" lvl="4" marL="205740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42494" lvl="0" marL="7112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42494" lvl="1" marL="10033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42494" lvl="2" marL="12954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42494" lvl="3" marL="16002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42494" lvl="4" marL="18923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42494" lvl="5" marL="23495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42494" lvl="6" marL="28067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42494" lvl="7" marL="32639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42494" lvl="8" marL="37211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42494" lvl="0" marL="7112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42494" lvl="1" marL="10033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42494" lvl="2" marL="12954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42494" lvl="3" marL="16002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42494" lvl="4" marL="18923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42494" lvl="5" marL="23495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42494" lvl="6" marL="28067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42494" lvl="7" marL="32639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42494" lvl="8" marL="37211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861" lvl="0" marL="6477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65861" lvl="1" marL="9398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65861" lvl="2" marL="12319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65861" lvl="3" marL="15367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65861" lvl="4" marL="18288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65861" lvl="5" marL="22860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65861" lvl="6" marL="27432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65861" lvl="7" marL="32004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65861" lvl="8" marL="36576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1155700" y="260350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42494" lvl="0" marL="7112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42494" lvl="1" marL="10033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42494" lvl="2" marL="12954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42494" lvl="3" marL="16002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42494" lvl="4" marL="18923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42494" lvl="5" marL="23495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42494" lvl="6" marL="28067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42494" lvl="7" marL="32639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42494" lvl="8" marL="37211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.xml"/><Relationship Id="rId3" Type="http://schemas.openxmlformats.org/officeDocument/2006/relationships/hyperlink" Target="www.pythonlearn.com" TargetMode="External"/><Relationship Id="rId4" Type="http://schemas.openxmlformats.org/officeDocument/2006/relationships/image" Target="../media/image00.png"/><Relationship Id="rId5" Type="http://schemas.openxmlformats.org/officeDocument/2006/relationships/image" Target="../media/image0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0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0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4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05.jpg"/><Relationship Id="rId4" Type="http://schemas.openxmlformats.org/officeDocument/2006/relationships/image" Target="../media/image06.png"/><Relationship Id="rId5" Type="http://schemas.openxmlformats.org/officeDocument/2006/relationships/hyperlink" Target="http://www.dr-chuck.com" TargetMode="External"/><Relationship Id="rId6" Type="http://schemas.openxmlformats.org/officeDocument/2006/relationships/hyperlink" Target="http://open.umich.edu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Строки</a:t>
            </a:r>
          </a:p>
        </p:txBody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1155700" y="4711700"/>
            <a:ext cx="13931900" cy="15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8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Глава</a:t>
            </a:r>
            <a:r>
              <a:rPr b="0" i="0" lang="en-US" sz="4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6</a:t>
            </a:r>
          </a:p>
        </p:txBody>
      </p:sp>
      <p:sp>
        <p:nvSpPr>
          <p:cNvPr id="206" name="Shape 206"/>
          <p:cNvSpPr txBox="1"/>
          <p:nvPr/>
        </p:nvSpPr>
        <p:spPr>
          <a:xfrm>
            <a:off x="3865625" y="7759700"/>
            <a:ext cx="7926300" cy="1016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Python for Informatics: Exploring Information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200" u="sng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  <a:hlinkClick r:id="rId3"/>
              </a:rPr>
              <a:t>www.pythonlearn.com</a:t>
            </a:r>
          </a:p>
        </p:txBody>
      </p:sp>
      <p:pic>
        <p:nvPicPr>
          <p:cNvPr id="207" name="Shape 20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739812" y="8118475"/>
            <a:ext cx="1968599" cy="66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Shape 20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5250" y="7733400"/>
            <a:ext cx="1024800" cy="10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lvl="0" rtl="0">
              <a:spcBef>
                <a:spcPts val="0"/>
              </a:spcBef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Циклы со строками</a:t>
            </a:r>
          </a:p>
        </p:txBody>
      </p:sp>
      <p:sp>
        <p:nvSpPr>
          <p:cNvPr id="307" name="Shape 307"/>
          <p:cNvSpPr txBox="1"/>
          <p:nvPr>
            <p:ph idx="1" type="body"/>
          </p:nvPr>
        </p:nvSpPr>
        <p:spPr>
          <a:xfrm>
            <a:off x="897050" y="2603500"/>
            <a:ext cx="6799200" cy="570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345694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Определенный цикл с инструкцией</a:t>
            </a: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for</a:t>
            </a: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подходит гораздо лучше</a:t>
            </a:r>
          </a:p>
          <a:p>
            <a:pPr indent="-3456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Цикл с инструкцией </a:t>
            </a:r>
            <a:r>
              <a:rPr lang="en-US" sz="36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for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отменяет необходимость использования </a:t>
            </a:r>
            <a:r>
              <a:rPr lang="en-US" sz="32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итерационной переменной</a:t>
            </a:r>
          </a:p>
        </p:txBody>
      </p:sp>
      <p:sp>
        <p:nvSpPr>
          <p:cNvPr id="308" name="Shape 308"/>
          <p:cNvSpPr txBox="1"/>
          <p:nvPr/>
        </p:nvSpPr>
        <p:spPr>
          <a:xfrm>
            <a:off x="15122525" y="3740150"/>
            <a:ext cx="342899" cy="322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b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a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n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a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n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a</a:t>
            </a:r>
          </a:p>
        </p:txBody>
      </p:sp>
      <p:sp>
        <p:nvSpPr>
          <p:cNvPr id="309" name="Shape 309"/>
          <p:cNvSpPr txBox="1"/>
          <p:nvPr/>
        </p:nvSpPr>
        <p:spPr>
          <a:xfrm>
            <a:off x="8774825" y="4622800"/>
            <a:ext cx="6059999" cy="166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fruit = 'banana'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0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letter</a:t>
            </a:r>
            <a:r>
              <a:rPr b="0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3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0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b="0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US" sz="3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0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letter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lvl="0" rtl="0">
              <a:spcBef>
                <a:spcPts val="0"/>
              </a:spcBef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Циклы со строками</a:t>
            </a:r>
          </a:p>
        </p:txBody>
      </p:sp>
      <p:sp>
        <p:nvSpPr>
          <p:cNvPr id="315" name="Shape 315"/>
          <p:cNvSpPr txBox="1"/>
          <p:nvPr/>
        </p:nvSpPr>
        <p:spPr>
          <a:xfrm>
            <a:off x="8058071" y="5568950"/>
            <a:ext cx="5983200" cy="276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&lt; </a:t>
            </a:r>
            <a:r>
              <a:rPr b="0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letter</a:t>
            </a: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b="0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b="0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letter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</a:p>
        </p:txBody>
      </p:sp>
      <p:sp>
        <p:nvSpPr>
          <p:cNvPr id="316" name="Shape 316"/>
          <p:cNvSpPr txBox="1"/>
          <p:nvPr/>
        </p:nvSpPr>
        <p:spPr>
          <a:xfrm>
            <a:off x="8058075" y="3222575"/>
            <a:ext cx="5015700" cy="166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fruit = 'banana'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letter</a:t>
            </a: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in </a:t>
            </a:r>
            <a:r>
              <a:rPr b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: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letter</a:t>
            </a:r>
          </a:p>
        </p:txBody>
      </p:sp>
      <p:sp>
        <p:nvSpPr>
          <p:cNvPr id="317" name="Shape 317"/>
          <p:cNvSpPr txBox="1"/>
          <p:nvPr/>
        </p:nvSpPr>
        <p:spPr>
          <a:xfrm>
            <a:off x="15122525" y="3740150"/>
            <a:ext cx="342899" cy="322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b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a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n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a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n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a</a:t>
            </a:r>
          </a:p>
        </p:txBody>
      </p:sp>
      <p:sp>
        <p:nvSpPr>
          <p:cNvPr id="318" name="Shape 318"/>
          <p:cNvSpPr txBox="1"/>
          <p:nvPr>
            <p:ph idx="1" type="body"/>
          </p:nvPr>
        </p:nvSpPr>
        <p:spPr>
          <a:xfrm>
            <a:off x="897050" y="2603500"/>
            <a:ext cx="6799200" cy="570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345694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Определенный цикл с инструкцией</a:t>
            </a: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for</a:t>
            </a: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подходит гораздо </a:t>
            </a:r>
            <a:r>
              <a:rPr lang="en-US" sz="3200">
                <a:solidFill>
                  <a:srgbClr val="B45F06"/>
                </a:solidFill>
                <a:latin typeface="Cabin"/>
                <a:ea typeface="Cabin"/>
                <a:cs typeface="Cabin"/>
                <a:sym typeface="Cabin"/>
              </a:rPr>
              <a:t>лучше</a:t>
            </a:r>
          </a:p>
          <a:p>
            <a:pPr indent="-3456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Цикл с инструкцией </a:t>
            </a:r>
            <a:r>
              <a:rPr lang="en-US" sz="36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for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отменяет необходимость использования </a:t>
            </a:r>
            <a:r>
              <a:rPr lang="en-US" sz="32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итерационной переменной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Циклы и подсчет</a:t>
            </a:r>
          </a:p>
        </p:txBody>
      </p:sp>
      <p:sp>
        <p:nvSpPr>
          <p:cNvPr id="324" name="Shape 324"/>
          <p:cNvSpPr txBox="1"/>
          <p:nvPr>
            <p:ph idx="1" type="body"/>
          </p:nvPr>
        </p:nvSpPr>
        <p:spPr>
          <a:xfrm>
            <a:off x="1003300" y="2146300"/>
            <a:ext cx="6565800" cy="5371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533400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Этот простой цикл 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проходит через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каждую букву в строке и подсчитывает, сколько раз 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встречается буква </a:t>
            </a:r>
            <a:r>
              <a:rPr lang="en-US" sz="3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“</a:t>
            </a:r>
            <a:r>
              <a:rPr lang="en-US" sz="36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a</a:t>
            </a:r>
            <a:r>
              <a:rPr lang="en-US" sz="3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”</a:t>
            </a:r>
          </a:p>
        </p:txBody>
      </p:sp>
      <p:sp>
        <p:nvSpPr>
          <p:cNvPr id="325" name="Shape 325"/>
          <p:cNvSpPr txBox="1"/>
          <p:nvPr/>
        </p:nvSpPr>
        <p:spPr>
          <a:xfrm>
            <a:off x="8753100" y="3468675"/>
            <a:ext cx="6885000" cy="332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word</a:t>
            </a:r>
            <a:r>
              <a:rPr b="0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'banana'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b="0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0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letter </a:t>
            </a:r>
            <a:r>
              <a:rPr b="0" i="0" lang="en-US" sz="3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0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word </a:t>
            </a:r>
            <a:r>
              <a:rPr b="0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US" sz="3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if</a:t>
            </a:r>
            <a:r>
              <a:rPr b="0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letter</a:t>
            </a:r>
            <a:r>
              <a:rPr b="0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36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b="0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'a' </a:t>
            </a:r>
            <a:r>
              <a:rPr b="0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0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   count </a:t>
            </a:r>
            <a:r>
              <a:rPr b="0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0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 </a:t>
            </a:r>
            <a:r>
              <a:rPr b="0" i="0" lang="en-US" sz="36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0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0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Оператор</a:t>
            </a:r>
            <a:r>
              <a:rPr b="0" i="0" lang="en-US" sz="7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in</a:t>
            </a:r>
          </a:p>
        </p:txBody>
      </p:sp>
      <p:sp>
        <p:nvSpPr>
          <p:cNvPr id="331" name="Shape 331"/>
          <p:cNvSpPr txBox="1"/>
          <p:nvPr>
            <p:ph idx="1" type="body"/>
          </p:nvPr>
        </p:nvSpPr>
        <p:spPr>
          <a:xfrm>
            <a:off x="1155700" y="2603500"/>
            <a:ext cx="5981699" cy="570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358394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21428"/>
              <a:buFont typeface="Cabin"/>
              <a:buChar char="•"/>
            </a:pPr>
            <a:r>
              <a:rPr lang="en-US" sz="28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Итерационная переменная </a:t>
            </a:r>
            <a:r>
              <a:rPr lang="en-US" sz="2800">
                <a:solidFill>
                  <a:srgbClr val="FFFFFF"/>
                </a:solidFill>
              </a:rPr>
              <a:t>поочередно проходит</a:t>
            </a:r>
            <a:r>
              <a:rPr lang="en-US" sz="28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по </a:t>
            </a:r>
            <a:r>
              <a:rPr lang="en-US" sz="280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последовательности </a:t>
            </a:r>
            <a:r>
              <a:rPr lang="en-US" sz="28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(упорядоченному набору) данных</a:t>
            </a:r>
          </a:p>
          <a:p>
            <a:pPr indent="-358394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21428"/>
              <a:buFont typeface="Cabin"/>
              <a:buChar char="•"/>
            </a:pPr>
            <a:r>
              <a:rPr lang="en-US" sz="28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Блок (тело)</a:t>
            </a:r>
            <a:r>
              <a:rPr lang="en-US" sz="28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цикла выполняется один раз для каждого значения </a:t>
            </a:r>
            <a:r>
              <a:rPr lang="en-US" sz="28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в (in)</a:t>
            </a:r>
            <a:r>
              <a:rPr lang="en-US" sz="28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последовательности</a:t>
            </a:r>
          </a:p>
          <a:p>
            <a:pPr indent="-3202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8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Итерационная переменная</a:t>
            </a:r>
            <a:r>
              <a:rPr lang="en-US" sz="28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поочередно указывает на каждый элемент </a:t>
            </a:r>
            <a:r>
              <a:rPr lang="en-US" sz="28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в </a:t>
            </a:r>
            <a:r>
              <a:rPr lang="en-US" sz="280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последовательности</a:t>
            </a:r>
          </a:p>
        </p:txBody>
      </p:sp>
      <p:sp>
        <p:nvSpPr>
          <p:cNvPr id="332" name="Shape 332"/>
          <p:cNvSpPr txBox="1"/>
          <p:nvPr/>
        </p:nvSpPr>
        <p:spPr>
          <a:xfrm>
            <a:off x="8140700" y="5226050"/>
            <a:ext cx="7193399" cy="1371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0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letter</a:t>
            </a:r>
            <a:r>
              <a:rPr b="0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3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0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'banana'</a:t>
            </a:r>
            <a:r>
              <a:rPr b="0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0" i="0" lang="en-US" sz="3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print letter</a:t>
            </a:r>
          </a:p>
        </p:txBody>
      </p:sp>
      <p:grpSp>
        <p:nvGrpSpPr>
          <p:cNvPr id="333" name="Shape 333"/>
          <p:cNvGrpSpPr/>
          <p:nvPr/>
        </p:nvGrpSpPr>
        <p:grpSpPr>
          <a:xfrm>
            <a:off x="7594589" y="3437028"/>
            <a:ext cx="8299140" cy="1897047"/>
            <a:chOff x="0" y="0"/>
            <a:chExt cx="8297480" cy="1897047"/>
          </a:xfrm>
        </p:grpSpPr>
        <p:sp>
          <p:nvSpPr>
            <p:cNvPr id="334" name="Shape 334"/>
            <p:cNvSpPr txBox="1"/>
            <p:nvPr/>
          </p:nvSpPr>
          <p:spPr>
            <a:xfrm>
              <a:off x="3611180" y="0"/>
              <a:ext cx="4686300" cy="6221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lvl="0" rtl="0" algn="ctr">
                <a:spcBef>
                  <a:spcPts val="0"/>
                </a:spcBef>
                <a:buClr>
                  <a:schemeClr val="dk2"/>
                </a:buClr>
                <a:buSzPct val="36666"/>
                <a:buFont typeface="Arial"/>
                <a:buNone/>
              </a:pPr>
              <a:r>
                <a:rPr lang="en-US" sz="3000">
                  <a:solidFill>
                    <a:srgbClr val="FF7F00"/>
                  </a:solidFill>
                  <a:latin typeface="Cabin"/>
                  <a:ea typeface="Cabin"/>
                  <a:cs typeface="Cabin"/>
                  <a:sym typeface="Cabin"/>
                </a:rPr>
                <a:t> </a:t>
              </a:r>
              <a:br>
                <a:rPr lang="en-US" sz="3000">
                  <a:solidFill>
                    <a:srgbClr val="FF7F00"/>
                  </a:solidFill>
                  <a:latin typeface="Cabin"/>
                  <a:ea typeface="Cabin"/>
                  <a:cs typeface="Cabin"/>
                  <a:sym typeface="Cabin"/>
                </a:rPr>
              </a:br>
              <a:br>
                <a:rPr lang="en-US" sz="3000">
                  <a:solidFill>
                    <a:srgbClr val="FF7F00"/>
                  </a:solidFill>
                  <a:latin typeface="Cabin"/>
                  <a:ea typeface="Cabin"/>
                  <a:cs typeface="Cabin"/>
                  <a:sym typeface="Cabin"/>
                </a:rPr>
              </a:br>
              <a:r>
                <a:rPr lang="en-US" sz="3000">
                  <a:solidFill>
                    <a:srgbClr val="FF7F00"/>
                  </a:solidFill>
                  <a:latin typeface="Cabin"/>
                  <a:ea typeface="Cabin"/>
                  <a:cs typeface="Cabin"/>
                  <a:sym typeface="Cabin"/>
                </a:rPr>
                <a:t>Строка из 6 символов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7F00"/>
                </a:buClr>
                <a:buFont typeface="Cabin"/>
                <a:buNone/>
              </a:pPr>
              <a:r>
                <a:t/>
              </a:r>
              <a:endParaRPr sz="360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cxnSp>
          <p:nvCxnSpPr>
            <p:cNvPr id="335" name="Shape 335"/>
            <p:cNvCxnSpPr/>
            <p:nvPr/>
          </p:nvCxnSpPr>
          <p:spPr>
            <a:xfrm rot="10800000">
              <a:off x="1468265" y="1074747"/>
              <a:ext cx="984600" cy="822300"/>
            </a:xfrm>
            <a:prstGeom prst="straightConnector1">
              <a:avLst/>
            </a:prstGeom>
            <a:noFill/>
            <a:ln cap="rnd" cmpd="sng" w="63500">
              <a:solidFill>
                <a:srgbClr val="00FF00"/>
              </a:solidFill>
              <a:prstDash val="solid"/>
              <a:miter/>
              <a:headEnd len="med" w="med" type="stealth"/>
              <a:tailEnd len="med" w="med" type="none"/>
            </a:ln>
          </p:spPr>
        </p:cxnSp>
        <p:cxnSp>
          <p:nvCxnSpPr>
            <p:cNvPr id="336" name="Shape 336"/>
            <p:cNvCxnSpPr/>
            <p:nvPr/>
          </p:nvCxnSpPr>
          <p:spPr>
            <a:xfrm flipH="1" rot="10800000">
              <a:off x="5434424" y="966711"/>
              <a:ext cx="727200" cy="822300"/>
            </a:xfrm>
            <a:prstGeom prst="straightConnector1">
              <a:avLst/>
            </a:prstGeom>
            <a:noFill/>
            <a:ln cap="rnd" cmpd="sng" w="63500">
              <a:solidFill>
                <a:srgbClr val="FF7F00"/>
              </a:solidFill>
              <a:prstDash val="solid"/>
              <a:miter/>
              <a:headEnd len="med" w="med" type="stealth"/>
              <a:tailEnd len="med" w="med" type="none"/>
            </a:ln>
          </p:spPr>
        </p:cxnSp>
        <p:sp>
          <p:nvSpPr>
            <p:cNvPr id="337" name="Shape 337"/>
            <p:cNvSpPr txBox="1"/>
            <p:nvPr/>
          </p:nvSpPr>
          <p:spPr>
            <a:xfrm>
              <a:off x="0" y="469900"/>
              <a:ext cx="3255899" cy="6221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lvl="0" rtl="0" algn="ctr">
                <a:spcBef>
                  <a:spcPts val="0"/>
                </a:spcBef>
                <a:buClr>
                  <a:schemeClr val="dk2"/>
                </a:buClr>
                <a:buSzPct val="36666"/>
                <a:buFont typeface="Arial"/>
                <a:buNone/>
              </a:pPr>
              <a:r>
                <a:rPr lang="en-US" sz="3000">
                  <a:solidFill>
                    <a:srgbClr val="00FF00"/>
                  </a:solidFill>
                  <a:latin typeface="Cabin"/>
                  <a:ea typeface="Cabin"/>
                  <a:cs typeface="Cabin"/>
                  <a:sym typeface="Cabin"/>
                </a:rPr>
                <a:t>Итерационная переменная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FF00"/>
                </a:buClr>
                <a:buFont typeface="Cabin"/>
                <a:buNone/>
              </a:pPr>
              <a:r>
                <a:t/>
              </a:r>
              <a:endParaRPr sz="36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2" name="Shape 342"/>
          <p:cNvCxnSpPr/>
          <p:nvPr/>
        </p:nvCxnSpPr>
        <p:spPr>
          <a:xfrm rot="10800000">
            <a:off x="3143137" y="1192249"/>
            <a:ext cx="14400" cy="566699"/>
          </a:xfrm>
          <a:prstGeom prst="straightConnector1">
            <a:avLst/>
          </a:prstGeom>
          <a:noFill/>
          <a:ln cap="rnd" cmpd="sng" w="762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343" name="Shape 343"/>
          <p:cNvSpPr/>
          <p:nvPr/>
        </p:nvSpPr>
        <p:spPr>
          <a:xfrm>
            <a:off x="1727200" y="1752600"/>
            <a:ext cx="2870100" cy="1269899"/>
          </a:xfrm>
          <a:prstGeom prst="diamond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40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Все</a:t>
            </a:r>
            <a:r>
              <a:rPr b="0" i="0" lang="en-US" sz="3400" u="none" cap="none" strike="noStrik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?</a:t>
            </a:r>
          </a:p>
        </p:txBody>
      </p:sp>
      <p:cxnSp>
        <p:nvCxnSpPr>
          <p:cNvPr id="344" name="Shape 344"/>
          <p:cNvCxnSpPr/>
          <p:nvPr/>
        </p:nvCxnSpPr>
        <p:spPr>
          <a:xfrm rot="10800000">
            <a:off x="3162312" y="3022699"/>
            <a:ext cx="11100" cy="1498500"/>
          </a:xfrm>
          <a:prstGeom prst="straightConnector1">
            <a:avLst/>
          </a:prstGeom>
          <a:noFill/>
          <a:ln cap="rnd" cmpd="sng" w="76200">
            <a:solidFill>
              <a:srgbClr val="00FF00"/>
            </a:solidFill>
            <a:prstDash val="solid"/>
            <a:miter/>
            <a:headEnd len="med" w="med" type="none"/>
            <a:tailEnd len="med" w="med" type="stealth"/>
          </a:ln>
        </p:spPr>
      </p:cxnSp>
      <p:cxnSp>
        <p:nvCxnSpPr>
          <p:cNvPr id="345" name="Shape 345"/>
          <p:cNvCxnSpPr/>
          <p:nvPr/>
        </p:nvCxnSpPr>
        <p:spPr>
          <a:xfrm flipH="1" rot="10800000">
            <a:off x="6700837" y="2711574"/>
            <a:ext cx="15899" cy="644400"/>
          </a:xfrm>
          <a:prstGeom prst="straightConnector1">
            <a:avLst/>
          </a:prstGeom>
          <a:noFill/>
          <a:ln cap="rnd" cmpd="sng" w="762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346" name="Shape 346"/>
          <p:cNvCxnSpPr/>
          <p:nvPr/>
        </p:nvCxnSpPr>
        <p:spPr>
          <a:xfrm flipH="1">
            <a:off x="6697623" y="3209925"/>
            <a:ext cx="4799" cy="1314300"/>
          </a:xfrm>
          <a:prstGeom prst="straightConnector1">
            <a:avLst/>
          </a:prstGeom>
          <a:noFill/>
          <a:ln cap="rnd" cmpd="sng" w="762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347" name="Shape 347"/>
          <p:cNvCxnSpPr/>
          <p:nvPr/>
        </p:nvCxnSpPr>
        <p:spPr>
          <a:xfrm>
            <a:off x="3133200" y="4516675"/>
            <a:ext cx="3596099" cy="4500"/>
          </a:xfrm>
          <a:prstGeom prst="straightConnector1">
            <a:avLst/>
          </a:prstGeom>
          <a:noFill/>
          <a:ln cap="rnd" cmpd="sng" w="762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348" name="Shape 348"/>
          <p:cNvCxnSpPr/>
          <p:nvPr/>
        </p:nvCxnSpPr>
        <p:spPr>
          <a:xfrm flipH="1">
            <a:off x="1371574" y="2397125"/>
            <a:ext cx="396900" cy="3299"/>
          </a:xfrm>
          <a:prstGeom prst="straightConnector1">
            <a:avLst/>
          </a:prstGeom>
          <a:noFill/>
          <a:ln cap="rnd" cmpd="sng" w="76200">
            <a:solidFill>
              <a:srgbClr val="00FF00"/>
            </a:solidFill>
            <a:prstDash val="solid"/>
            <a:miter/>
            <a:headEnd len="med" w="med" type="none"/>
            <a:tailEnd len="med" w="med" type="stealth"/>
          </a:ln>
        </p:spPr>
      </p:cxnSp>
      <p:cxnSp>
        <p:nvCxnSpPr>
          <p:cNvPr id="349" name="Shape 349"/>
          <p:cNvCxnSpPr/>
          <p:nvPr/>
        </p:nvCxnSpPr>
        <p:spPr>
          <a:xfrm flipH="1" rot="10800000">
            <a:off x="3157537" y="5238874"/>
            <a:ext cx="15899" cy="644400"/>
          </a:xfrm>
          <a:prstGeom prst="straightConnector1">
            <a:avLst/>
          </a:prstGeom>
          <a:noFill/>
          <a:ln cap="rnd" cmpd="sng" w="762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350" name="Shape 350"/>
          <p:cNvCxnSpPr/>
          <p:nvPr/>
        </p:nvCxnSpPr>
        <p:spPr>
          <a:xfrm rot="10800000">
            <a:off x="1401636" y="2451012"/>
            <a:ext cx="3299" cy="2779799"/>
          </a:xfrm>
          <a:prstGeom prst="straightConnector1">
            <a:avLst/>
          </a:prstGeom>
          <a:noFill/>
          <a:ln cap="rnd" cmpd="sng" w="762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351" name="Shape 351"/>
          <p:cNvCxnSpPr/>
          <p:nvPr/>
        </p:nvCxnSpPr>
        <p:spPr>
          <a:xfrm>
            <a:off x="1401761" y="5256212"/>
            <a:ext cx="1752600" cy="0"/>
          </a:xfrm>
          <a:prstGeom prst="straightConnector1">
            <a:avLst/>
          </a:prstGeom>
          <a:noFill/>
          <a:ln cap="rnd" cmpd="sng" w="762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352" name="Shape 352"/>
          <p:cNvSpPr txBox="1"/>
          <p:nvPr/>
        </p:nvSpPr>
        <p:spPr>
          <a:xfrm>
            <a:off x="846137" y="1638300"/>
            <a:ext cx="725399" cy="62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Да</a:t>
            </a:r>
          </a:p>
        </p:txBody>
      </p:sp>
      <p:sp>
        <p:nvSpPr>
          <p:cNvPr id="353" name="Shape 353"/>
          <p:cNvSpPr txBox="1"/>
          <p:nvPr/>
        </p:nvSpPr>
        <p:spPr>
          <a:xfrm>
            <a:off x="5245100" y="3302000"/>
            <a:ext cx="2921099" cy="7493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5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</a:t>
            </a:r>
            <a:r>
              <a:rPr b="0" i="0" lang="en-US" sz="3500" u="none" cap="none" strike="noStrike">
                <a:latin typeface="Cabin"/>
                <a:ea typeface="Cabin"/>
                <a:cs typeface="Cabin"/>
                <a:sym typeface="Cabin"/>
              </a:rPr>
              <a:t>letter</a:t>
            </a:r>
          </a:p>
        </p:txBody>
      </p:sp>
      <p:sp>
        <p:nvSpPr>
          <p:cNvPr id="354" name="Shape 354"/>
          <p:cNvSpPr txBox="1"/>
          <p:nvPr/>
        </p:nvSpPr>
        <p:spPr>
          <a:xfrm>
            <a:off x="5130800" y="2019300"/>
            <a:ext cx="3149100" cy="89369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На букву вперед</a:t>
            </a:r>
          </a:p>
        </p:txBody>
      </p:sp>
      <p:sp>
        <p:nvSpPr>
          <p:cNvPr id="355" name="Shape 355"/>
          <p:cNvSpPr txBox="1"/>
          <p:nvPr/>
        </p:nvSpPr>
        <p:spPr>
          <a:xfrm>
            <a:off x="7927750" y="5086350"/>
            <a:ext cx="6639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0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letter</a:t>
            </a:r>
            <a:r>
              <a:rPr b="0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3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0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'banana'</a:t>
            </a:r>
            <a:r>
              <a:rPr b="0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print letter</a:t>
            </a:r>
          </a:p>
        </p:txBody>
      </p:sp>
      <p:sp>
        <p:nvSpPr>
          <p:cNvPr id="356" name="Shape 356"/>
          <p:cNvSpPr txBox="1"/>
          <p:nvPr/>
        </p:nvSpPr>
        <p:spPr>
          <a:xfrm>
            <a:off x="9740900" y="1727200"/>
            <a:ext cx="736599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b</a:t>
            </a:r>
          </a:p>
        </p:txBody>
      </p:sp>
      <p:sp>
        <p:nvSpPr>
          <p:cNvPr id="357" name="Shape 357"/>
          <p:cNvSpPr txBox="1"/>
          <p:nvPr/>
        </p:nvSpPr>
        <p:spPr>
          <a:xfrm>
            <a:off x="10490200" y="1727200"/>
            <a:ext cx="736599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</a:t>
            </a:r>
          </a:p>
        </p:txBody>
      </p:sp>
      <p:sp>
        <p:nvSpPr>
          <p:cNvPr id="358" name="Shape 358"/>
          <p:cNvSpPr txBox="1"/>
          <p:nvPr/>
        </p:nvSpPr>
        <p:spPr>
          <a:xfrm>
            <a:off x="11264900" y="1727200"/>
            <a:ext cx="736599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</a:t>
            </a:r>
          </a:p>
        </p:txBody>
      </p:sp>
      <p:sp>
        <p:nvSpPr>
          <p:cNvPr id="359" name="Shape 359"/>
          <p:cNvSpPr txBox="1"/>
          <p:nvPr/>
        </p:nvSpPr>
        <p:spPr>
          <a:xfrm>
            <a:off x="12014200" y="1727200"/>
            <a:ext cx="736599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</a:t>
            </a:r>
          </a:p>
        </p:txBody>
      </p:sp>
      <p:sp>
        <p:nvSpPr>
          <p:cNvPr id="360" name="Shape 360"/>
          <p:cNvSpPr txBox="1"/>
          <p:nvPr/>
        </p:nvSpPr>
        <p:spPr>
          <a:xfrm>
            <a:off x="12738100" y="1727200"/>
            <a:ext cx="736599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</a:t>
            </a:r>
          </a:p>
        </p:txBody>
      </p:sp>
      <p:sp>
        <p:nvSpPr>
          <p:cNvPr id="361" name="Shape 361"/>
          <p:cNvSpPr txBox="1"/>
          <p:nvPr/>
        </p:nvSpPr>
        <p:spPr>
          <a:xfrm>
            <a:off x="13487400" y="1727200"/>
            <a:ext cx="736599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</a:t>
            </a:r>
          </a:p>
        </p:txBody>
      </p:sp>
      <p:sp>
        <p:nvSpPr>
          <p:cNvPr id="362" name="Shape 362"/>
          <p:cNvSpPr txBox="1"/>
          <p:nvPr/>
        </p:nvSpPr>
        <p:spPr>
          <a:xfrm>
            <a:off x="2062161" y="7366000"/>
            <a:ext cx="12446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Итерационная переменная </a:t>
            </a:r>
            <a:r>
              <a:rPr lang="en-US" sz="28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проходит через всю </a:t>
            </a:r>
            <a:r>
              <a:rPr lang="en-US" sz="280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строку</a:t>
            </a:r>
            <a:r>
              <a:rPr lang="en-US" sz="28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,</a:t>
            </a:r>
            <a:r>
              <a:rPr b="0" i="0" lang="en-US" sz="28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en-US" sz="28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и</a:t>
            </a:r>
            <a:r>
              <a:rPr b="0" i="0" lang="en-US" sz="28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блок (тело)</a:t>
            </a:r>
            <a:r>
              <a:rPr lang="en-US" sz="28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цикла выполняется один раз для каждого значения </a:t>
            </a:r>
            <a:r>
              <a:rPr lang="en-US" sz="28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в</a:t>
            </a:r>
            <a:r>
              <a:rPr lang="en-US" sz="28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последовательности</a:t>
            </a:r>
          </a:p>
        </p:txBody>
      </p:sp>
      <p:cxnSp>
        <p:nvCxnSpPr>
          <p:cNvPr id="363" name="Shape 363"/>
          <p:cNvCxnSpPr/>
          <p:nvPr/>
        </p:nvCxnSpPr>
        <p:spPr>
          <a:xfrm>
            <a:off x="4703700" y="2385900"/>
            <a:ext cx="396900" cy="3299"/>
          </a:xfrm>
          <a:prstGeom prst="straightConnector1">
            <a:avLst/>
          </a:prstGeom>
          <a:noFill/>
          <a:ln cap="rnd" cmpd="sng" w="76200">
            <a:solidFill>
              <a:srgbClr val="00FF00"/>
            </a:solidFill>
            <a:prstDash val="solid"/>
            <a:miter/>
            <a:headEnd len="med" w="med" type="none"/>
            <a:tailEnd len="med" w="med" type="stealth"/>
          </a:ln>
        </p:spPr>
      </p:cxnSp>
      <p:sp>
        <p:nvSpPr>
          <p:cNvPr id="364" name="Shape 364"/>
          <p:cNvSpPr txBox="1"/>
          <p:nvPr/>
        </p:nvSpPr>
        <p:spPr>
          <a:xfrm>
            <a:off x="4046021" y="1638300"/>
            <a:ext cx="954599" cy="62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Нет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 txBox="1"/>
          <p:nvPr>
            <p:ph idx="1" type="body"/>
          </p:nvPr>
        </p:nvSpPr>
        <p:spPr>
          <a:xfrm>
            <a:off x="1155700" y="2339725"/>
            <a:ext cx="6438900" cy="596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332994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0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С помощью </a:t>
            </a:r>
            <a:r>
              <a:rPr lang="en-US" sz="300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двоеточия</a:t>
            </a:r>
            <a:r>
              <a:rPr lang="en-US" sz="30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мы можем отделить любую непрерывную часть строки</a:t>
            </a:r>
          </a:p>
          <a:p>
            <a:pPr indent="-332994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0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Второе число в срез не включается, то есть срезать "до, но не включая"</a:t>
            </a:r>
          </a:p>
          <a:p>
            <a:pPr indent="-332994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0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Если второе число выходит за конец строки, срез останавливается в конце строки</a:t>
            </a:r>
          </a:p>
        </p:txBody>
      </p:sp>
      <p:sp>
        <p:nvSpPr>
          <p:cNvPr id="370" name="Shape 370"/>
          <p:cNvSpPr txBox="1"/>
          <p:nvPr>
            <p:ph type="title"/>
          </p:nvPr>
        </p:nvSpPr>
        <p:spPr>
          <a:xfrm>
            <a:off x="8890000" y="7073900"/>
            <a:ext cx="6680200" cy="191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Срез строк</a:t>
            </a:r>
          </a:p>
        </p:txBody>
      </p:sp>
      <p:sp>
        <p:nvSpPr>
          <p:cNvPr id="371" name="Shape 371"/>
          <p:cNvSpPr txBox="1"/>
          <p:nvPr/>
        </p:nvSpPr>
        <p:spPr>
          <a:xfrm>
            <a:off x="8777450" y="2708900"/>
            <a:ext cx="6553499" cy="449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0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="0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'Monty Python'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0" i="0" lang="en-US" sz="3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0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="0" i="0" lang="en-US" sz="36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0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0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0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0" i="0" lang="en-US" sz="36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Mont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0" i="0" lang="en-US" sz="3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0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="0" i="0" lang="en-US" sz="36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0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6:7</a:t>
            </a:r>
            <a:r>
              <a:rPr b="0" i="0" lang="en-US" sz="36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0" i="0" lang="en-US" sz="3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0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="0" i="0" lang="en-US" sz="36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0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b="0" i="0" lang="en-US" sz="36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0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b="0" i="0" lang="en-US" sz="36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Python</a:t>
            </a:r>
          </a:p>
        </p:txBody>
      </p:sp>
      <p:sp>
        <p:nvSpPr>
          <p:cNvPr id="372" name="Shape 372"/>
          <p:cNvSpPr txBox="1"/>
          <p:nvPr/>
        </p:nvSpPr>
        <p:spPr>
          <a:xfrm>
            <a:off x="6705600" y="14097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0</a:t>
            </a:r>
          </a:p>
        </p:txBody>
      </p:sp>
      <p:sp>
        <p:nvSpPr>
          <p:cNvPr id="373" name="Shape 373"/>
          <p:cNvSpPr txBox="1"/>
          <p:nvPr/>
        </p:nvSpPr>
        <p:spPr>
          <a:xfrm>
            <a:off x="6705600" y="673100"/>
            <a:ext cx="736599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M</a:t>
            </a:r>
          </a:p>
        </p:txBody>
      </p:sp>
      <p:sp>
        <p:nvSpPr>
          <p:cNvPr id="374" name="Shape 374"/>
          <p:cNvSpPr txBox="1"/>
          <p:nvPr/>
        </p:nvSpPr>
        <p:spPr>
          <a:xfrm>
            <a:off x="7454900" y="14097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</a:p>
        </p:txBody>
      </p:sp>
      <p:sp>
        <p:nvSpPr>
          <p:cNvPr id="375" name="Shape 375"/>
          <p:cNvSpPr txBox="1"/>
          <p:nvPr/>
        </p:nvSpPr>
        <p:spPr>
          <a:xfrm>
            <a:off x="7454900" y="673100"/>
            <a:ext cx="736599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o</a:t>
            </a:r>
          </a:p>
        </p:txBody>
      </p:sp>
      <p:sp>
        <p:nvSpPr>
          <p:cNvPr id="376" name="Shape 376"/>
          <p:cNvSpPr txBox="1"/>
          <p:nvPr/>
        </p:nvSpPr>
        <p:spPr>
          <a:xfrm>
            <a:off x="8229600" y="14097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2</a:t>
            </a:r>
          </a:p>
        </p:txBody>
      </p:sp>
      <p:sp>
        <p:nvSpPr>
          <p:cNvPr id="377" name="Shape 377"/>
          <p:cNvSpPr txBox="1"/>
          <p:nvPr/>
        </p:nvSpPr>
        <p:spPr>
          <a:xfrm>
            <a:off x="8229600" y="673100"/>
            <a:ext cx="736599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</a:t>
            </a:r>
          </a:p>
        </p:txBody>
      </p:sp>
      <p:sp>
        <p:nvSpPr>
          <p:cNvPr id="378" name="Shape 378"/>
          <p:cNvSpPr txBox="1"/>
          <p:nvPr/>
        </p:nvSpPr>
        <p:spPr>
          <a:xfrm>
            <a:off x="8978900" y="14097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3</a:t>
            </a:r>
          </a:p>
        </p:txBody>
      </p:sp>
      <p:sp>
        <p:nvSpPr>
          <p:cNvPr id="379" name="Shape 379"/>
          <p:cNvSpPr txBox="1"/>
          <p:nvPr/>
        </p:nvSpPr>
        <p:spPr>
          <a:xfrm>
            <a:off x="8978900" y="673100"/>
            <a:ext cx="736599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</a:t>
            </a:r>
          </a:p>
        </p:txBody>
      </p:sp>
      <p:sp>
        <p:nvSpPr>
          <p:cNvPr id="380" name="Shape 380"/>
          <p:cNvSpPr txBox="1"/>
          <p:nvPr/>
        </p:nvSpPr>
        <p:spPr>
          <a:xfrm>
            <a:off x="9702800" y="14097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4</a:t>
            </a:r>
          </a:p>
        </p:txBody>
      </p:sp>
      <p:sp>
        <p:nvSpPr>
          <p:cNvPr id="381" name="Shape 381"/>
          <p:cNvSpPr txBox="1"/>
          <p:nvPr/>
        </p:nvSpPr>
        <p:spPr>
          <a:xfrm>
            <a:off x="9702800" y="673100"/>
            <a:ext cx="736599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</a:t>
            </a:r>
          </a:p>
        </p:txBody>
      </p:sp>
      <p:sp>
        <p:nvSpPr>
          <p:cNvPr id="382" name="Shape 382"/>
          <p:cNvSpPr txBox="1"/>
          <p:nvPr/>
        </p:nvSpPr>
        <p:spPr>
          <a:xfrm>
            <a:off x="10452100" y="14097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5</a:t>
            </a:r>
          </a:p>
        </p:txBody>
      </p:sp>
      <p:sp>
        <p:nvSpPr>
          <p:cNvPr id="383" name="Shape 383"/>
          <p:cNvSpPr txBox="1"/>
          <p:nvPr/>
        </p:nvSpPr>
        <p:spPr>
          <a:xfrm>
            <a:off x="10452100" y="673100"/>
            <a:ext cx="736599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</a:p>
        </p:txBody>
      </p:sp>
      <p:sp>
        <p:nvSpPr>
          <p:cNvPr id="384" name="Shape 384"/>
          <p:cNvSpPr txBox="1"/>
          <p:nvPr/>
        </p:nvSpPr>
        <p:spPr>
          <a:xfrm>
            <a:off x="11150600" y="14097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6</a:t>
            </a:r>
          </a:p>
        </p:txBody>
      </p:sp>
      <p:sp>
        <p:nvSpPr>
          <p:cNvPr id="385" name="Shape 385"/>
          <p:cNvSpPr txBox="1"/>
          <p:nvPr/>
        </p:nvSpPr>
        <p:spPr>
          <a:xfrm>
            <a:off x="11150600" y="673100"/>
            <a:ext cx="736599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</a:t>
            </a:r>
          </a:p>
        </p:txBody>
      </p:sp>
      <p:sp>
        <p:nvSpPr>
          <p:cNvPr id="386" name="Shape 386"/>
          <p:cNvSpPr txBox="1"/>
          <p:nvPr/>
        </p:nvSpPr>
        <p:spPr>
          <a:xfrm>
            <a:off x="11899900" y="14097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7</a:t>
            </a:r>
          </a:p>
        </p:txBody>
      </p:sp>
      <p:sp>
        <p:nvSpPr>
          <p:cNvPr id="387" name="Shape 387"/>
          <p:cNvSpPr txBox="1"/>
          <p:nvPr/>
        </p:nvSpPr>
        <p:spPr>
          <a:xfrm>
            <a:off x="11899900" y="673100"/>
            <a:ext cx="736599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</a:t>
            </a:r>
          </a:p>
        </p:txBody>
      </p:sp>
      <p:sp>
        <p:nvSpPr>
          <p:cNvPr id="388" name="Shape 388"/>
          <p:cNvSpPr txBox="1"/>
          <p:nvPr/>
        </p:nvSpPr>
        <p:spPr>
          <a:xfrm>
            <a:off x="12674600" y="14097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8</a:t>
            </a:r>
          </a:p>
        </p:txBody>
      </p:sp>
      <p:sp>
        <p:nvSpPr>
          <p:cNvPr id="389" name="Shape 389"/>
          <p:cNvSpPr txBox="1"/>
          <p:nvPr/>
        </p:nvSpPr>
        <p:spPr>
          <a:xfrm>
            <a:off x="12674600" y="673100"/>
            <a:ext cx="736599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</a:t>
            </a:r>
          </a:p>
        </p:txBody>
      </p:sp>
      <p:sp>
        <p:nvSpPr>
          <p:cNvPr id="390" name="Shape 390"/>
          <p:cNvSpPr txBox="1"/>
          <p:nvPr/>
        </p:nvSpPr>
        <p:spPr>
          <a:xfrm>
            <a:off x="13423900" y="14097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9</a:t>
            </a:r>
          </a:p>
        </p:txBody>
      </p:sp>
      <p:sp>
        <p:nvSpPr>
          <p:cNvPr id="391" name="Shape 391"/>
          <p:cNvSpPr txBox="1"/>
          <p:nvPr/>
        </p:nvSpPr>
        <p:spPr>
          <a:xfrm>
            <a:off x="13423900" y="673100"/>
            <a:ext cx="736599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</a:t>
            </a:r>
          </a:p>
        </p:txBody>
      </p:sp>
      <p:sp>
        <p:nvSpPr>
          <p:cNvPr id="392" name="Shape 392"/>
          <p:cNvSpPr txBox="1"/>
          <p:nvPr/>
        </p:nvSpPr>
        <p:spPr>
          <a:xfrm>
            <a:off x="14147800" y="14097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10</a:t>
            </a:r>
          </a:p>
        </p:txBody>
      </p:sp>
      <p:sp>
        <p:nvSpPr>
          <p:cNvPr id="393" name="Shape 393"/>
          <p:cNvSpPr txBox="1"/>
          <p:nvPr/>
        </p:nvSpPr>
        <p:spPr>
          <a:xfrm>
            <a:off x="14147800" y="673100"/>
            <a:ext cx="736599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o</a:t>
            </a:r>
          </a:p>
        </p:txBody>
      </p:sp>
      <p:sp>
        <p:nvSpPr>
          <p:cNvPr id="394" name="Shape 394"/>
          <p:cNvSpPr txBox="1"/>
          <p:nvPr/>
        </p:nvSpPr>
        <p:spPr>
          <a:xfrm>
            <a:off x="14897100" y="14097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11</a:t>
            </a:r>
          </a:p>
        </p:txBody>
      </p:sp>
      <p:sp>
        <p:nvSpPr>
          <p:cNvPr id="395" name="Shape 395"/>
          <p:cNvSpPr txBox="1"/>
          <p:nvPr/>
        </p:nvSpPr>
        <p:spPr>
          <a:xfrm>
            <a:off x="14897100" y="673100"/>
            <a:ext cx="736599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 txBox="1"/>
          <p:nvPr>
            <p:ph idx="1" type="body"/>
          </p:nvPr>
        </p:nvSpPr>
        <p:spPr>
          <a:xfrm>
            <a:off x="1155700" y="2603500"/>
            <a:ext cx="6438900" cy="41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533400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Опущенный первый или последний индекс означает начало или конец строки соответственно</a:t>
            </a:r>
          </a:p>
        </p:txBody>
      </p:sp>
      <p:sp>
        <p:nvSpPr>
          <p:cNvPr id="401" name="Shape 401"/>
          <p:cNvSpPr txBox="1"/>
          <p:nvPr>
            <p:ph type="title"/>
          </p:nvPr>
        </p:nvSpPr>
        <p:spPr>
          <a:xfrm>
            <a:off x="8890000" y="7073900"/>
            <a:ext cx="6680200" cy="191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lvl="0" rtl="0">
              <a:spcBef>
                <a:spcPts val="0"/>
              </a:spcBef>
              <a:buClr>
                <a:schemeClr val="accent1"/>
              </a:buClr>
              <a:buSzPct val="25000"/>
              <a:buFont typeface="Cabin"/>
              <a:buNone/>
            </a:pPr>
            <a:r>
              <a:rPr lang="en-US" sz="7600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Срез строк</a:t>
            </a:r>
          </a:p>
        </p:txBody>
      </p:sp>
      <p:sp>
        <p:nvSpPr>
          <p:cNvPr id="402" name="Shape 402"/>
          <p:cNvSpPr txBox="1"/>
          <p:nvPr/>
        </p:nvSpPr>
        <p:spPr>
          <a:xfrm>
            <a:off x="8535900" y="2754300"/>
            <a:ext cx="6863400" cy="387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0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="0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'Monty Python'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0" i="0" lang="en-US" sz="3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0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="0" i="0" lang="en-US" sz="36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0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0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0" i="0" lang="en-US" sz="36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Mo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0" i="0" lang="en-US" sz="3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0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="0" i="0" lang="en-US" sz="36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0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b="0" i="0" lang="en-US" sz="36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:]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Thon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0" i="0" lang="en-US" sz="3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0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="0" i="0" lang="en-US" sz="36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[:]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Monty Python</a:t>
            </a:r>
          </a:p>
        </p:txBody>
      </p:sp>
      <p:sp>
        <p:nvSpPr>
          <p:cNvPr id="403" name="Shape 403"/>
          <p:cNvSpPr txBox="1"/>
          <p:nvPr/>
        </p:nvSpPr>
        <p:spPr>
          <a:xfrm>
            <a:off x="6705600" y="14097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0</a:t>
            </a:r>
          </a:p>
        </p:txBody>
      </p:sp>
      <p:sp>
        <p:nvSpPr>
          <p:cNvPr id="404" name="Shape 404"/>
          <p:cNvSpPr txBox="1"/>
          <p:nvPr/>
        </p:nvSpPr>
        <p:spPr>
          <a:xfrm>
            <a:off x="6705600" y="673100"/>
            <a:ext cx="736599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M</a:t>
            </a:r>
          </a:p>
        </p:txBody>
      </p:sp>
      <p:sp>
        <p:nvSpPr>
          <p:cNvPr id="405" name="Shape 405"/>
          <p:cNvSpPr txBox="1"/>
          <p:nvPr/>
        </p:nvSpPr>
        <p:spPr>
          <a:xfrm>
            <a:off x="7454900" y="14097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</a:p>
        </p:txBody>
      </p:sp>
      <p:sp>
        <p:nvSpPr>
          <p:cNvPr id="406" name="Shape 406"/>
          <p:cNvSpPr txBox="1"/>
          <p:nvPr/>
        </p:nvSpPr>
        <p:spPr>
          <a:xfrm>
            <a:off x="7454900" y="673100"/>
            <a:ext cx="736599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o</a:t>
            </a:r>
          </a:p>
        </p:txBody>
      </p:sp>
      <p:sp>
        <p:nvSpPr>
          <p:cNvPr id="407" name="Shape 407"/>
          <p:cNvSpPr txBox="1"/>
          <p:nvPr/>
        </p:nvSpPr>
        <p:spPr>
          <a:xfrm>
            <a:off x="8229600" y="14097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2</a:t>
            </a:r>
          </a:p>
        </p:txBody>
      </p:sp>
      <p:sp>
        <p:nvSpPr>
          <p:cNvPr id="408" name="Shape 408"/>
          <p:cNvSpPr txBox="1"/>
          <p:nvPr/>
        </p:nvSpPr>
        <p:spPr>
          <a:xfrm>
            <a:off x="8229600" y="673100"/>
            <a:ext cx="736599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</a:t>
            </a:r>
          </a:p>
        </p:txBody>
      </p:sp>
      <p:sp>
        <p:nvSpPr>
          <p:cNvPr id="409" name="Shape 409"/>
          <p:cNvSpPr txBox="1"/>
          <p:nvPr/>
        </p:nvSpPr>
        <p:spPr>
          <a:xfrm>
            <a:off x="8978900" y="14097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3</a:t>
            </a:r>
          </a:p>
        </p:txBody>
      </p:sp>
      <p:sp>
        <p:nvSpPr>
          <p:cNvPr id="410" name="Shape 410"/>
          <p:cNvSpPr txBox="1"/>
          <p:nvPr/>
        </p:nvSpPr>
        <p:spPr>
          <a:xfrm>
            <a:off x="8978900" y="673100"/>
            <a:ext cx="736599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</a:t>
            </a:r>
          </a:p>
        </p:txBody>
      </p:sp>
      <p:sp>
        <p:nvSpPr>
          <p:cNvPr id="411" name="Shape 411"/>
          <p:cNvSpPr txBox="1"/>
          <p:nvPr/>
        </p:nvSpPr>
        <p:spPr>
          <a:xfrm>
            <a:off x="9702800" y="14097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4</a:t>
            </a:r>
          </a:p>
        </p:txBody>
      </p:sp>
      <p:sp>
        <p:nvSpPr>
          <p:cNvPr id="412" name="Shape 412"/>
          <p:cNvSpPr txBox="1"/>
          <p:nvPr/>
        </p:nvSpPr>
        <p:spPr>
          <a:xfrm>
            <a:off x="9702800" y="673100"/>
            <a:ext cx="736599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</a:t>
            </a:r>
          </a:p>
        </p:txBody>
      </p:sp>
      <p:sp>
        <p:nvSpPr>
          <p:cNvPr id="413" name="Shape 413"/>
          <p:cNvSpPr txBox="1"/>
          <p:nvPr/>
        </p:nvSpPr>
        <p:spPr>
          <a:xfrm>
            <a:off x="10452100" y="14097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5</a:t>
            </a:r>
          </a:p>
        </p:txBody>
      </p:sp>
      <p:sp>
        <p:nvSpPr>
          <p:cNvPr id="414" name="Shape 414"/>
          <p:cNvSpPr txBox="1"/>
          <p:nvPr/>
        </p:nvSpPr>
        <p:spPr>
          <a:xfrm>
            <a:off x="10452100" y="673100"/>
            <a:ext cx="736599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</a:p>
        </p:txBody>
      </p:sp>
      <p:sp>
        <p:nvSpPr>
          <p:cNvPr id="415" name="Shape 415"/>
          <p:cNvSpPr txBox="1"/>
          <p:nvPr/>
        </p:nvSpPr>
        <p:spPr>
          <a:xfrm>
            <a:off x="11150600" y="14097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6</a:t>
            </a:r>
          </a:p>
        </p:txBody>
      </p:sp>
      <p:sp>
        <p:nvSpPr>
          <p:cNvPr id="416" name="Shape 416"/>
          <p:cNvSpPr txBox="1"/>
          <p:nvPr/>
        </p:nvSpPr>
        <p:spPr>
          <a:xfrm>
            <a:off x="11150600" y="673100"/>
            <a:ext cx="736599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</a:t>
            </a:r>
          </a:p>
        </p:txBody>
      </p:sp>
      <p:sp>
        <p:nvSpPr>
          <p:cNvPr id="417" name="Shape 417"/>
          <p:cNvSpPr txBox="1"/>
          <p:nvPr/>
        </p:nvSpPr>
        <p:spPr>
          <a:xfrm>
            <a:off x="11899900" y="14097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7</a:t>
            </a:r>
          </a:p>
        </p:txBody>
      </p:sp>
      <p:sp>
        <p:nvSpPr>
          <p:cNvPr id="418" name="Shape 418"/>
          <p:cNvSpPr txBox="1"/>
          <p:nvPr/>
        </p:nvSpPr>
        <p:spPr>
          <a:xfrm>
            <a:off x="11899900" y="673100"/>
            <a:ext cx="736599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</a:t>
            </a:r>
          </a:p>
        </p:txBody>
      </p:sp>
      <p:sp>
        <p:nvSpPr>
          <p:cNvPr id="419" name="Shape 419"/>
          <p:cNvSpPr txBox="1"/>
          <p:nvPr/>
        </p:nvSpPr>
        <p:spPr>
          <a:xfrm>
            <a:off x="12674600" y="14097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8</a:t>
            </a:r>
          </a:p>
        </p:txBody>
      </p:sp>
      <p:sp>
        <p:nvSpPr>
          <p:cNvPr id="420" name="Shape 420"/>
          <p:cNvSpPr txBox="1"/>
          <p:nvPr/>
        </p:nvSpPr>
        <p:spPr>
          <a:xfrm>
            <a:off x="12674600" y="673100"/>
            <a:ext cx="736599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</a:t>
            </a:r>
          </a:p>
        </p:txBody>
      </p:sp>
      <p:sp>
        <p:nvSpPr>
          <p:cNvPr id="421" name="Shape 421"/>
          <p:cNvSpPr txBox="1"/>
          <p:nvPr/>
        </p:nvSpPr>
        <p:spPr>
          <a:xfrm>
            <a:off x="13423900" y="14097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9</a:t>
            </a:r>
          </a:p>
        </p:txBody>
      </p:sp>
      <p:sp>
        <p:nvSpPr>
          <p:cNvPr id="422" name="Shape 422"/>
          <p:cNvSpPr txBox="1"/>
          <p:nvPr/>
        </p:nvSpPr>
        <p:spPr>
          <a:xfrm>
            <a:off x="13423900" y="673100"/>
            <a:ext cx="736599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</a:t>
            </a:r>
          </a:p>
        </p:txBody>
      </p:sp>
      <p:sp>
        <p:nvSpPr>
          <p:cNvPr id="423" name="Shape 423"/>
          <p:cNvSpPr txBox="1"/>
          <p:nvPr/>
        </p:nvSpPr>
        <p:spPr>
          <a:xfrm>
            <a:off x="14147800" y="14097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10</a:t>
            </a:r>
          </a:p>
        </p:txBody>
      </p:sp>
      <p:sp>
        <p:nvSpPr>
          <p:cNvPr id="424" name="Shape 424"/>
          <p:cNvSpPr txBox="1"/>
          <p:nvPr/>
        </p:nvSpPr>
        <p:spPr>
          <a:xfrm>
            <a:off x="14147800" y="673100"/>
            <a:ext cx="736599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o</a:t>
            </a:r>
          </a:p>
        </p:txBody>
      </p:sp>
      <p:sp>
        <p:nvSpPr>
          <p:cNvPr id="425" name="Shape 425"/>
          <p:cNvSpPr txBox="1"/>
          <p:nvPr/>
        </p:nvSpPr>
        <p:spPr>
          <a:xfrm>
            <a:off x="14897100" y="14097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11</a:t>
            </a:r>
          </a:p>
        </p:txBody>
      </p:sp>
      <p:sp>
        <p:nvSpPr>
          <p:cNvPr id="426" name="Shape 426"/>
          <p:cNvSpPr txBox="1"/>
          <p:nvPr/>
        </p:nvSpPr>
        <p:spPr>
          <a:xfrm>
            <a:off x="14897100" y="673100"/>
            <a:ext cx="736599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Объединение строк</a:t>
            </a:r>
          </a:p>
        </p:txBody>
      </p:sp>
      <p:sp>
        <p:nvSpPr>
          <p:cNvPr id="432" name="Shape 432"/>
          <p:cNvSpPr txBox="1"/>
          <p:nvPr>
            <p:ph idx="1" type="body"/>
          </p:nvPr>
        </p:nvSpPr>
        <p:spPr>
          <a:xfrm>
            <a:off x="1003300" y="2603500"/>
            <a:ext cx="6059999" cy="400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533400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Знаком </a:t>
            </a:r>
            <a:r>
              <a:rPr lang="en-US" sz="400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+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в строках обозначается </a:t>
            </a:r>
            <a:r>
              <a:rPr lang="en-US" sz="3600">
                <a:solidFill>
                  <a:srgbClr val="996633"/>
                </a:solidFill>
                <a:latin typeface="Cabin"/>
                <a:ea typeface="Cabin"/>
                <a:cs typeface="Cabin"/>
                <a:sym typeface="Cabin"/>
              </a:rPr>
              <a:t>объединение</a:t>
            </a:r>
          </a:p>
        </p:txBody>
      </p:sp>
      <p:sp>
        <p:nvSpPr>
          <p:cNvPr id="433" name="Shape 433"/>
          <p:cNvSpPr txBox="1"/>
          <p:nvPr/>
        </p:nvSpPr>
        <p:spPr>
          <a:xfrm>
            <a:off x="7900200" y="3101750"/>
            <a:ext cx="7187400" cy="443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0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0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'Hello'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0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="0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0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36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0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'There'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0" i="0" lang="en-US" sz="3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0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HelloThere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0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="0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0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36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0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  '</a:t>
            </a:r>
            <a:r>
              <a:rPr b="0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36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b="0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'There'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0" i="0" lang="en-US" sz="3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0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Hello There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in</a:t>
            </a:r>
            <a:r>
              <a:rPr b="0" i="0" lang="en-US" sz="7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7600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как оператор</a:t>
            </a:r>
          </a:p>
        </p:txBody>
      </p:sp>
      <p:sp>
        <p:nvSpPr>
          <p:cNvPr id="439" name="Shape 439"/>
          <p:cNvSpPr txBox="1"/>
          <p:nvPr>
            <p:ph idx="1" type="body"/>
          </p:nvPr>
        </p:nvSpPr>
        <p:spPr>
          <a:xfrm>
            <a:off x="1155700" y="2451100"/>
            <a:ext cx="6134099" cy="570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345694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Ключевое слово </a:t>
            </a:r>
            <a:r>
              <a:rPr lang="en-US" sz="32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in </a:t>
            </a: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также используется для проверки содержания одной строки “в” другой</a:t>
            </a:r>
          </a:p>
          <a:p>
            <a:pPr indent="-345694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Выражение с </a:t>
            </a:r>
            <a:r>
              <a:rPr lang="en-US" sz="32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in </a:t>
            </a: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является логическим и выдает результат </a:t>
            </a:r>
            <a:r>
              <a:rPr lang="en-US" sz="320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True </a:t>
            </a: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(истинно) или </a:t>
            </a:r>
            <a:r>
              <a:rPr lang="en-US" sz="320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False </a:t>
            </a: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(ложно). Выражение с </a:t>
            </a:r>
            <a:r>
              <a:rPr lang="en-US" sz="32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in </a:t>
            </a: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можно использовать в инструкции </a:t>
            </a:r>
            <a:r>
              <a:rPr lang="en-US" sz="32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if</a:t>
            </a:r>
          </a:p>
        </p:txBody>
      </p:sp>
      <p:sp>
        <p:nvSpPr>
          <p:cNvPr id="440" name="Shape 440"/>
          <p:cNvSpPr txBox="1"/>
          <p:nvPr/>
        </p:nvSpPr>
        <p:spPr>
          <a:xfrm>
            <a:off x="9255125" y="2298700"/>
            <a:ext cx="6721474" cy="631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'banana</a:t>
            </a:r>
            <a:r>
              <a:rPr lang="en-US" sz="300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'n'</a:t>
            </a: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'm'</a:t>
            </a: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'nan'</a:t>
            </a: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 </a:t>
            </a:r>
            <a:r>
              <a:rPr b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'a'</a:t>
            </a: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   </a:t>
            </a: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'Found it!</a:t>
            </a:r>
            <a:r>
              <a:rPr lang="en-US" sz="300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Found it!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Shape 445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Сравнение строк</a:t>
            </a:r>
          </a:p>
        </p:txBody>
      </p:sp>
      <p:sp>
        <p:nvSpPr>
          <p:cNvPr id="446" name="Shape 446"/>
          <p:cNvSpPr txBox="1"/>
          <p:nvPr/>
        </p:nvSpPr>
        <p:spPr>
          <a:xfrm>
            <a:off x="927100" y="2667000"/>
            <a:ext cx="14693999" cy="532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b="0" i="0" lang="en-US" sz="3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0" i="0" lang="en-US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3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word</a:t>
            </a:r>
            <a:r>
              <a:rPr b="0" i="0" lang="en-US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34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b="0" i="0" lang="en-US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34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'banana'</a:t>
            </a:r>
            <a:r>
              <a:rPr b="0" i="0" lang="en-US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3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0" i="0" lang="en-US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0" i="0" lang="en-US" sz="34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'All right, bananas.'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4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b="0" i="0" lang="en-US" sz="3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0" i="0" lang="en-US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3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word</a:t>
            </a:r>
            <a:r>
              <a:rPr b="0" i="0" lang="en-US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34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0" i="0" lang="en-US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34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'banana'</a:t>
            </a:r>
            <a:r>
              <a:rPr b="0" i="0" lang="en-US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3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0" i="0" lang="en-US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34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'Your word,'</a:t>
            </a:r>
            <a:r>
              <a:rPr b="0" i="0" lang="en-US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34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0" i="0" lang="en-US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3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word</a:t>
            </a:r>
            <a:r>
              <a:rPr b="0" i="0" lang="en-US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34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0" i="0" lang="en-US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34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', comes before banana.</a:t>
            </a:r>
            <a:r>
              <a:rPr lang="en-US" sz="340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b="0" i="0" lang="en-US" sz="3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b="0" i="0" lang="en-US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3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word</a:t>
            </a:r>
            <a:r>
              <a:rPr b="0" i="0" lang="en-US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34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0" i="0" lang="en-US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34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'banana'</a:t>
            </a:r>
            <a:r>
              <a:rPr b="0" i="0" lang="en-US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3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0" i="0" lang="en-US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34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'Your word,'</a:t>
            </a:r>
            <a:r>
              <a:rPr b="0" i="0" lang="en-US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34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0" i="0" lang="en-US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3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word</a:t>
            </a:r>
            <a:r>
              <a:rPr b="0" i="0" lang="en-US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34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0" i="0" lang="en-US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34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', comes after banana.</a:t>
            </a:r>
            <a:r>
              <a:rPr lang="en-US" sz="340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b="0" i="0" lang="en-US" sz="3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b="0" i="0" lang="en-US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3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0" i="0" lang="en-US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34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'All right, bananas.'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type="title"/>
          </p:nvPr>
        </p:nvSpPr>
        <p:spPr>
          <a:xfrm>
            <a:off x="1155700" y="241300"/>
            <a:ext cx="7150099" cy="154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680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Cтроковый тип данных</a:t>
            </a:r>
          </a:p>
        </p:txBody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1155700" y="1841500"/>
            <a:ext cx="7150199" cy="67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307594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100000"/>
              <a:buFont typeface="Cabin"/>
              <a:buChar char="•"/>
            </a:pPr>
            <a:r>
              <a:rPr lang="en-US" sz="26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Строка представляет собой последовательность символов </a:t>
            </a:r>
          </a:p>
          <a:p>
            <a:pPr indent="-3075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00FF"/>
              </a:buClr>
              <a:buSzPct val="100000"/>
              <a:buFont typeface="Cabin"/>
              <a:buChar char="•"/>
            </a:pPr>
            <a:r>
              <a:rPr lang="en-US" sz="26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Строковый литерал использует кавычки </a:t>
            </a:r>
            <a:r>
              <a:rPr b="0" i="0" lang="en-US" sz="26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'</a:t>
            </a:r>
            <a:r>
              <a:rPr b="0" i="0" lang="en-US" sz="2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Hello</a:t>
            </a:r>
            <a:r>
              <a:rPr b="0" i="0" lang="en-US" sz="26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'</a:t>
            </a:r>
            <a:r>
              <a:rPr b="0" i="0" lang="en-US" sz="2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6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или</a:t>
            </a:r>
            <a:r>
              <a:rPr b="0" i="0" lang="en-US" sz="2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600">
                <a:solidFill>
                  <a:srgbClr val="FF00FF"/>
                </a:solidFill>
              </a:rPr>
              <a:t>"</a:t>
            </a:r>
            <a:r>
              <a:rPr b="0" i="0" lang="en-US" sz="2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Hello</a:t>
            </a:r>
            <a:r>
              <a:rPr lang="en-US" sz="2600">
                <a:solidFill>
                  <a:srgbClr val="FF00FF"/>
                </a:solidFill>
              </a:rPr>
              <a:t>"</a:t>
            </a:r>
          </a:p>
          <a:p>
            <a:pPr indent="-3075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FF00"/>
              </a:buClr>
              <a:buSzPct val="100000"/>
              <a:buFont typeface="Cabin"/>
              <a:buChar char="•"/>
            </a:pPr>
            <a:r>
              <a:rPr lang="en-US" sz="2600">
                <a:solidFill>
                  <a:srgbClr val="00FF00"/>
                </a:solidFill>
              </a:rPr>
              <a:t>Оператор “+” выполняет “конкатенацию” строк </a:t>
            </a:r>
          </a:p>
          <a:p>
            <a:pPr indent="-3075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7F00"/>
              </a:buClr>
              <a:buSzPct val="100000"/>
              <a:buFont typeface="Cabin"/>
              <a:buChar char="•"/>
            </a:pPr>
            <a:r>
              <a:rPr lang="en-US" sz="260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Если в строке содержится число, это все равно строка</a:t>
            </a:r>
          </a:p>
          <a:p>
            <a:pPr indent="-3075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FFFF"/>
              </a:buClr>
              <a:buSzPct val="100000"/>
              <a:buFont typeface="Cabin"/>
              <a:buChar char="•"/>
            </a:pPr>
            <a:r>
              <a:rPr lang="en-US" sz="260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С помощью функции</a:t>
            </a:r>
            <a:r>
              <a:rPr b="0" i="0" lang="en-US" sz="26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en-US" sz="2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int</a:t>
            </a:r>
            <a:r>
              <a:rPr b="0" i="0" lang="en-US" sz="26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() можно преобразовать </a:t>
            </a:r>
            <a:r>
              <a:rPr lang="en-US" sz="260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строку с числом в число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9040811" y="749300"/>
            <a:ext cx="6959599" cy="791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0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str1 = "Hello</a:t>
            </a:r>
            <a:r>
              <a:rPr lang="en-US" sz="30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0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str2 = 'there'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bob = str1 + str2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bob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Hellothere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str3 = '123'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str3 = str3 + 1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Traceback (most recent call last):  File "&lt;stdin&gt;", line 1, in &lt;module&gt;TypeError: cannot concatenate 'str' and 'int' objects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0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x = </a:t>
            </a:r>
            <a:r>
              <a:rPr b="0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0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(str3) + 1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0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x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124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Shape 451"/>
          <p:cNvSpPr txBox="1"/>
          <p:nvPr>
            <p:ph type="title"/>
          </p:nvPr>
        </p:nvSpPr>
        <p:spPr>
          <a:xfrm>
            <a:off x="1231900" y="241300"/>
            <a:ext cx="13187699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lvl="0" rtl="0" algn="l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t/>
            </a:r>
            <a:endParaRPr sz="7600">
              <a:solidFill>
                <a:srgbClr val="FF00FF"/>
              </a:solidFill>
              <a:latin typeface="Cabin"/>
              <a:ea typeface="Cabin"/>
              <a:cs typeface="Cabin"/>
              <a:sym typeface="Cabin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7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Библиотека строк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t/>
            </a:r>
            <a:endParaRPr sz="7600">
              <a:solidFill>
                <a:srgbClr val="FF00FF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52" name="Shape 452"/>
          <p:cNvSpPr txBox="1"/>
          <p:nvPr>
            <p:ph idx="1" type="body"/>
          </p:nvPr>
        </p:nvSpPr>
        <p:spPr>
          <a:xfrm>
            <a:off x="558800" y="2209800"/>
            <a:ext cx="7746899" cy="6235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345694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В </a:t>
            </a:r>
            <a:r>
              <a:rPr lang="en-US" sz="32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библиотеке</a:t>
            </a: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Python </a:t>
            </a: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содержится набор строковых </a:t>
            </a:r>
            <a:r>
              <a:rPr lang="en-US" sz="32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функций</a:t>
            </a: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</a:p>
          <a:p>
            <a:pPr indent="-3456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Эти</a:t>
            </a: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функции</a:t>
            </a: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уже</a:t>
            </a: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i="1" lang="en-US" sz="32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встроены</a:t>
            </a: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в каждую строку, то есть мы используем их, добавляя необходимую функцию к строковой переменной</a:t>
            </a:r>
          </a:p>
          <a:p>
            <a:pPr indent="-3456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Эти</a:t>
            </a: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функции</a:t>
            </a: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не изменяют исходную строку, а возвращают новую измененную строку</a:t>
            </a:r>
          </a:p>
        </p:txBody>
      </p:sp>
      <p:sp>
        <p:nvSpPr>
          <p:cNvPr id="453" name="Shape 453"/>
          <p:cNvSpPr txBox="1"/>
          <p:nvPr/>
        </p:nvSpPr>
        <p:spPr>
          <a:xfrm>
            <a:off x="8913525" y="2379900"/>
            <a:ext cx="7016999" cy="5895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0" i="0" lang="en-US" sz="3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b="0" i="0" lang="en-US" sz="34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n-US" sz="3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34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'Hello Bob'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0" i="0" lang="en-US" sz="3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zap</a:t>
            </a:r>
            <a:r>
              <a:rPr b="0" i="0" lang="en-US" sz="34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n-US" sz="34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3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b="0" i="0" lang="en-US" sz="3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.lower</a:t>
            </a:r>
            <a:r>
              <a:rPr b="0" i="0" lang="en-US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0" i="0" lang="en-US" sz="3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0" i="0" lang="en-US" sz="34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3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zap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hello bob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0" i="0" lang="en-US" sz="3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0" i="0" lang="en-US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3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Hello Bob&gt;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 </a:t>
            </a:r>
            <a:r>
              <a:rPr b="0" i="0" lang="en-US" sz="3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0" i="0" lang="en-US" sz="34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'Hi There'</a:t>
            </a:r>
            <a:r>
              <a:rPr b="0" i="0" lang="en-US" sz="3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.lower</a:t>
            </a:r>
            <a:r>
              <a:rPr b="0" i="0" lang="en-US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hi there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 txBox="1"/>
          <p:nvPr/>
        </p:nvSpPr>
        <p:spPr>
          <a:xfrm>
            <a:off x="912300" y="967175"/>
            <a:ext cx="14877900" cy="6356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0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b="0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'Hello world</a:t>
            </a:r>
            <a:r>
              <a:rPr lang="en-US" sz="360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0" i="0" lang="en-US" sz="3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b="0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b="0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)&lt;type 'str'&gt;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0" i="0" lang="en-US" sz="3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dir</a:t>
            </a:r>
            <a:r>
              <a:rPr b="0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b="0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['capitalize', 'center', 'count', 'decode', 'encode', 'endswith', 'expandtabs', 'find', 'format', 'index', 'isalnum', 'isalpha', 'isdigit', 'islower', 'isspace', 'istitle', 'isupper', 'join', 'ljust', 'lower', 'lstrip', 'partition', 'replace', 'rfind', 'rindex', 'rjust', 'rpartition', 'rsplit', 'rstrip', 'split', 'splitlines', 'startswith', 'strip', 'swapcase', 'title', 'translate', 'upper', 'zfill']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3" name="Shape 4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9500" y="1109662"/>
            <a:ext cx="13379449" cy="6134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 txBox="1"/>
          <p:nvPr/>
        </p:nvSpPr>
        <p:spPr>
          <a:xfrm>
            <a:off x="1700199" y="2565400"/>
            <a:ext cx="6600600" cy="4787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str.capitalize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()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str.center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(width[, fillchar])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str.endswith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(suffix[, start[, end]])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str.find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(sub[, start[, end]])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str.lstrip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([chars])</a:t>
            </a:r>
          </a:p>
        </p:txBody>
      </p:sp>
      <p:sp>
        <p:nvSpPr>
          <p:cNvPr id="469" name="Shape 469"/>
          <p:cNvSpPr txBox="1"/>
          <p:nvPr/>
        </p:nvSpPr>
        <p:spPr>
          <a:xfrm>
            <a:off x="9080500" y="2565400"/>
            <a:ext cx="6007199" cy="4787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str.replace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(old, new[, count])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str.lower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()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str.rstrip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([chars])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str.strip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([chars])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str.upper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()</a:t>
            </a:r>
          </a:p>
        </p:txBody>
      </p:sp>
      <p:sp>
        <p:nvSpPr>
          <p:cNvPr id="470" name="Shape 470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lvl="0" rtl="0" algn="l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t/>
            </a:r>
            <a:endParaRPr sz="7600">
              <a:solidFill>
                <a:schemeClr val="accent1"/>
              </a:solidFill>
              <a:latin typeface="Cabin"/>
              <a:ea typeface="Cabin"/>
              <a:cs typeface="Cabin"/>
              <a:sym typeface="Cabin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sz="7600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Библиотека строк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t/>
            </a:r>
            <a:endParaRPr sz="7600">
              <a:solidFill>
                <a:srgbClr val="FF00FF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Shape 475"/>
          <p:cNvSpPr txBox="1"/>
          <p:nvPr>
            <p:ph type="title"/>
          </p:nvPr>
        </p:nvSpPr>
        <p:spPr>
          <a:xfrm>
            <a:off x="609600" y="241300"/>
            <a:ext cx="8305799" cy="18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7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Поиск строки</a:t>
            </a:r>
          </a:p>
        </p:txBody>
      </p:sp>
      <p:sp>
        <p:nvSpPr>
          <p:cNvPr id="476" name="Shape 476"/>
          <p:cNvSpPr txBox="1"/>
          <p:nvPr>
            <p:ph idx="1" type="body"/>
          </p:nvPr>
        </p:nvSpPr>
        <p:spPr>
          <a:xfrm>
            <a:off x="897050" y="2197100"/>
            <a:ext cx="7709100" cy="610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345694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Функция</a:t>
            </a:r>
            <a:r>
              <a:rPr b="0" i="0" lang="en-US" sz="32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find()</a:t>
            </a: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используется для поиска </a:t>
            </a: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подстроки в строке</a:t>
            </a:r>
          </a:p>
          <a:p>
            <a:pPr indent="-3456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00FF"/>
              </a:buClr>
              <a:buSzPct val="100000"/>
              <a:buFont typeface="Cabin"/>
              <a:buChar char="•"/>
            </a:pPr>
            <a:r>
              <a:rPr b="0" i="0" lang="en-US" sz="32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find()</a:t>
            </a: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находит первое вхождение указанной подстроки</a:t>
            </a:r>
          </a:p>
          <a:p>
            <a:pPr indent="-3456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Если подстрока не найдена, </a:t>
            </a:r>
            <a:r>
              <a:rPr b="0" i="0" lang="en-US" sz="32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find()</a:t>
            </a: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выдает</a:t>
            </a: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en-US" sz="32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-1</a:t>
            </a:r>
          </a:p>
          <a:p>
            <a:pPr indent="-3456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  <a:buChar char="•"/>
            </a:pPr>
            <a:r>
              <a:rPr lang="en-US" sz="32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Не забудьте, что отсчет элементов строки начинается с нуля</a:t>
            </a:r>
          </a:p>
        </p:txBody>
      </p:sp>
      <p:sp>
        <p:nvSpPr>
          <p:cNvPr id="477" name="Shape 477"/>
          <p:cNvSpPr txBox="1"/>
          <p:nvPr/>
        </p:nvSpPr>
        <p:spPr>
          <a:xfrm>
            <a:off x="9677400" y="3986200"/>
            <a:ext cx="6246600" cy="387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b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'banana'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pos</a:t>
            </a:r>
            <a:r>
              <a:rPr b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fruit</a:t>
            </a:r>
            <a:r>
              <a:rPr b="0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.find</a:t>
            </a: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'na'</a:t>
            </a: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pos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aa</a:t>
            </a:r>
            <a:r>
              <a:rPr b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b="0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.find</a:t>
            </a: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'z'</a:t>
            </a: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aa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-1</a:t>
            </a:r>
          </a:p>
        </p:txBody>
      </p:sp>
      <p:cxnSp>
        <p:nvCxnSpPr>
          <p:cNvPr id="478" name="Shape 478"/>
          <p:cNvCxnSpPr/>
          <p:nvPr/>
        </p:nvCxnSpPr>
        <p:spPr>
          <a:xfrm rot="10800000">
            <a:off x="10302875" y="1084261"/>
            <a:ext cx="1400174" cy="692149"/>
          </a:xfrm>
          <a:prstGeom prst="straightConnector1">
            <a:avLst/>
          </a:prstGeom>
          <a:noFill/>
          <a:ln cap="rnd" cmpd="sng" w="63500">
            <a:solidFill>
              <a:srgbClr val="FFFF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479" name="Shape 479"/>
          <p:cNvSpPr txBox="1"/>
          <p:nvPr/>
        </p:nvSpPr>
        <p:spPr>
          <a:xfrm>
            <a:off x="9766300" y="28575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0</a:t>
            </a:r>
          </a:p>
        </p:txBody>
      </p:sp>
      <p:sp>
        <p:nvSpPr>
          <p:cNvPr id="480" name="Shape 480"/>
          <p:cNvSpPr txBox="1"/>
          <p:nvPr/>
        </p:nvSpPr>
        <p:spPr>
          <a:xfrm>
            <a:off x="9766300" y="2120900"/>
            <a:ext cx="736599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b</a:t>
            </a:r>
          </a:p>
        </p:txBody>
      </p:sp>
      <p:sp>
        <p:nvSpPr>
          <p:cNvPr id="481" name="Shape 481"/>
          <p:cNvSpPr txBox="1"/>
          <p:nvPr/>
        </p:nvSpPr>
        <p:spPr>
          <a:xfrm>
            <a:off x="10515600" y="28575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</a:p>
        </p:txBody>
      </p:sp>
      <p:sp>
        <p:nvSpPr>
          <p:cNvPr id="482" name="Shape 482"/>
          <p:cNvSpPr txBox="1"/>
          <p:nvPr/>
        </p:nvSpPr>
        <p:spPr>
          <a:xfrm>
            <a:off x="10515600" y="2120900"/>
            <a:ext cx="736599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</a:t>
            </a:r>
          </a:p>
        </p:txBody>
      </p:sp>
      <p:sp>
        <p:nvSpPr>
          <p:cNvPr id="483" name="Shape 483"/>
          <p:cNvSpPr txBox="1"/>
          <p:nvPr/>
        </p:nvSpPr>
        <p:spPr>
          <a:xfrm>
            <a:off x="11290300" y="28575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2</a:t>
            </a:r>
          </a:p>
        </p:txBody>
      </p:sp>
      <p:sp>
        <p:nvSpPr>
          <p:cNvPr id="484" name="Shape 484"/>
          <p:cNvSpPr txBox="1"/>
          <p:nvPr/>
        </p:nvSpPr>
        <p:spPr>
          <a:xfrm>
            <a:off x="11290300" y="2120900"/>
            <a:ext cx="736599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</a:t>
            </a:r>
          </a:p>
        </p:txBody>
      </p:sp>
      <p:sp>
        <p:nvSpPr>
          <p:cNvPr id="485" name="Shape 485"/>
          <p:cNvSpPr txBox="1"/>
          <p:nvPr/>
        </p:nvSpPr>
        <p:spPr>
          <a:xfrm>
            <a:off x="12039600" y="28575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3</a:t>
            </a:r>
          </a:p>
        </p:txBody>
      </p:sp>
      <p:sp>
        <p:nvSpPr>
          <p:cNvPr id="486" name="Shape 486"/>
          <p:cNvSpPr txBox="1"/>
          <p:nvPr/>
        </p:nvSpPr>
        <p:spPr>
          <a:xfrm>
            <a:off x="12039600" y="2120900"/>
            <a:ext cx="736599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</a:t>
            </a:r>
          </a:p>
        </p:txBody>
      </p:sp>
      <p:sp>
        <p:nvSpPr>
          <p:cNvPr id="487" name="Shape 487"/>
          <p:cNvSpPr txBox="1"/>
          <p:nvPr/>
        </p:nvSpPr>
        <p:spPr>
          <a:xfrm>
            <a:off x="12763500" y="28575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4</a:t>
            </a:r>
          </a:p>
        </p:txBody>
      </p:sp>
      <p:sp>
        <p:nvSpPr>
          <p:cNvPr id="488" name="Shape 488"/>
          <p:cNvSpPr txBox="1"/>
          <p:nvPr/>
        </p:nvSpPr>
        <p:spPr>
          <a:xfrm>
            <a:off x="12763500" y="2120900"/>
            <a:ext cx="736599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</a:t>
            </a:r>
          </a:p>
        </p:txBody>
      </p:sp>
      <p:sp>
        <p:nvSpPr>
          <p:cNvPr id="489" name="Shape 489"/>
          <p:cNvSpPr txBox="1"/>
          <p:nvPr/>
        </p:nvSpPr>
        <p:spPr>
          <a:xfrm>
            <a:off x="13512800" y="28575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5</a:t>
            </a:r>
          </a:p>
        </p:txBody>
      </p:sp>
      <p:sp>
        <p:nvSpPr>
          <p:cNvPr id="490" name="Shape 490"/>
          <p:cNvSpPr txBox="1"/>
          <p:nvPr/>
        </p:nvSpPr>
        <p:spPr>
          <a:xfrm>
            <a:off x="13512800" y="2120900"/>
            <a:ext cx="736599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Shape 495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Преобразование в</a:t>
            </a:r>
            <a:r>
              <a:rPr b="0" i="0" lang="en-US" sz="7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760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ВЕРХНИЙ РЕГИСТР</a:t>
            </a:r>
          </a:p>
        </p:txBody>
      </p:sp>
      <p:sp>
        <p:nvSpPr>
          <p:cNvPr id="496" name="Shape 496"/>
          <p:cNvSpPr txBox="1"/>
          <p:nvPr>
            <p:ph idx="1" type="body"/>
          </p:nvPr>
        </p:nvSpPr>
        <p:spPr>
          <a:xfrm>
            <a:off x="1155700" y="2603500"/>
            <a:ext cx="7308000" cy="5229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345694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Можно преобразовать строку в </a:t>
            </a:r>
            <a:r>
              <a:rPr lang="en-US" sz="32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нижний</a:t>
            </a: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или</a:t>
            </a: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верхний регистр</a:t>
            </a:r>
          </a:p>
          <a:p>
            <a:pPr indent="-3456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Часто выполняется поиск строки при помощи функции </a:t>
            </a:r>
            <a:r>
              <a:rPr b="0" i="0" lang="en-US" sz="32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find</a:t>
            </a: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(). Для этого мы сначала</a:t>
            </a: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преобразуем строку в нижний регистр и таким образом выполняем поиск вне зависимости от регистра</a:t>
            </a:r>
          </a:p>
        </p:txBody>
      </p:sp>
      <p:sp>
        <p:nvSpPr>
          <p:cNvPr id="497" name="Shape 497"/>
          <p:cNvSpPr txBox="1"/>
          <p:nvPr/>
        </p:nvSpPr>
        <p:spPr>
          <a:xfrm>
            <a:off x="9317825" y="3232150"/>
            <a:ext cx="6689699" cy="443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0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b="0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'Hello Bob'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0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nnn</a:t>
            </a:r>
            <a:r>
              <a:rPr b="0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0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b="0" i="0" lang="en-US" sz="3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.upper</a:t>
            </a:r>
            <a:r>
              <a:rPr b="0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0" i="0" lang="en-US" sz="3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0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nnn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HELLO BOB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0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www</a:t>
            </a:r>
            <a:r>
              <a:rPr b="0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b="0" i="0" lang="en-US" sz="3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.lower</a:t>
            </a:r>
            <a:r>
              <a:rPr b="0" i="0" lang="en-US" sz="3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0" i="0" lang="en-US" sz="3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0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www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hello bob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hape 502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Поиск и замена</a:t>
            </a:r>
          </a:p>
        </p:txBody>
      </p:sp>
      <p:sp>
        <p:nvSpPr>
          <p:cNvPr id="503" name="Shape 503"/>
          <p:cNvSpPr txBox="1"/>
          <p:nvPr>
            <p:ph idx="1" type="body"/>
          </p:nvPr>
        </p:nvSpPr>
        <p:spPr>
          <a:xfrm>
            <a:off x="1155700" y="2603500"/>
            <a:ext cx="5354999" cy="570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345694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Функция</a:t>
            </a:r>
            <a:r>
              <a:rPr b="0" i="0" lang="en-US" sz="32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en-US" sz="32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replace()</a:t>
            </a: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похожа на оператор </a:t>
            </a: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“поиска и замены” в </a:t>
            </a: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текстовом редакторе</a:t>
            </a:r>
          </a:p>
          <a:p>
            <a:pPr indent="-3456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Она заменяет</a:t>
            </a: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все случаи</a:t>
            </a: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искомой строки </a:t>
            </a: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на</a:t>
            </a: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строку замены</a:t>
            </a:r>
          </a:p>
        </p:txBody>
      </p:sp>
      <p:sp>
        <p:nvSpPr>
          <p:cNvPr id="504" name="Shape 504"/>
          <p:cNvSpPr txBox="1"/>
          <p:nvPr/>
        </p:nvSpPr>
        <p:spPr>
          <a:xfrm>
            <a:off x="7366000" y="3516300"/>
            <a:ext cx="8889899" cy="387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greet = 'Hello </a:t>
            </a:r>
            <a:r>
              <a:rPr b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Bob</a:t>
            </a:r>
            <a:r>
              <a:rPr b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nstr = greet.</a:t>
            </a:r>
            <a:r>
              <a:rPr b="0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replace</a:t>
            </a:r>
            <a:r>
              <a:rPr b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'Bob'</a:t>
            </a:r>
            <a:r>
              <a:rPr b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'Jane'</a:t>
            </a:r>
            <a:r>
              <a:rPr b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nstr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Hello </a:t>
            </a:r>
            <a:r>
              <a:rPr b="0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Jane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nstr = greet.</a:t>
            </a:r>
            <a:r>
              <a:rPr b="0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replace</a:t>
            </a:r>
            <a:r>
              <a:rPr b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'o'</a:t>
            </a:r>
            <a:r>
              <a:rPr b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'X'</a:t>
            </a:r>
            <a:r>
              <a:rPr b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nstr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Hell</a:t>
            </a:r>
            <a:r>
              <a:rPr b="0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B</a:t>
            </a:r>
            <a:r>
              <a:rPr b="0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Shape 509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Удаление пробелов</a:t>
            </a:r>
          </a:p>
        </p:txBody>
      </p:sp>
      <p:sp>
        <p:nvSpPr>
          <p:cNvPr id="510" name="Shape 510"/>
          <p:cNvSpPr txBox="1"/>
          <p:nvPr>
            <p:ph idx="1" type="body"/>
          </p:nvPr>
        </p:nvSpPr>
        <p:spPr>
          <a:xfrm>
            <a:off x="680025" y="2603500"/>
            <a:ext cx="7600800" cy="570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345694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Иногда нам необходимо удалить лишние пробелы в начале и(или) конце строки</a:t>
            </a:r>
          </a:p>
          <a:p>
            <a:pPr indent="-3456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00FF"/>
              </a:buClr>
              <a:buSzPct val="100000"/>
              <a:buFont typeface="Cabin"/>
              <a:buChar char="•"/>
            </a:pPr>
            <a:r>
              <a:rPr b="0" i="0" lang="en-US" sz="32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lstrip()</a:t>
            </a: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и</a:t>
            </a: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en-US" sz="32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rstrip()</a:t>
            </a: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удаляют пробелы слева и справа соответственно</a:t>
            </a:r>
          </a:p>
          <a:p>
            <a:pPr indent="-3456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00FF"/>
              </a:buClr>
              <a:buSzPct val="100000"/>
              <a:buFont typeface="Cabin"/>
              <a:buChar char="•"/>
            </a:pPr>
            <a:r>
              <a:rPr b="0" i="0" lang="en-US" sz="32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strip() </a:t>
            </a: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удаляет пробелы и в начале, и в конце строки</a:t>
            </a:r>
          </a:p>
        </p:txBody>
      </p:sp>
      <p:sp>
        <p:nvSpPr>
          <p:cNvPr id="511" name="Shape 511"/>
          <p:cNvSpPr txBox="1"/>
          <p:nvPr/>
        </p:nvSpPr>
        <p:spPr>
          <a:xfrm>
            <a:off x="8818275" y="3244850"/>
            <a:ext cx="6863400" cy="443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b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   Hello Bob  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b="0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.lstrip</a:t>
            </a: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'Hello Bob  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b="0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.rstrip</a:t>
            </a: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   Hello Bob'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b="0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.strip</a:t>
            </a: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'Hello Bob'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Shape 516"/>
          <p:cNvSpPr txBox="1"/>
          <p:nvPr/>
        </p:nvSpPr>
        <p:spPr>
          <a:xfrm>
            <a:off x="1411262" y="3422650"/>
            <a:ext cx="13010700" cy="276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0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b="0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'Please have a nice day</a:t>
            </a:r>
            <a:r>
              <a:rPr lang="en-US" sz="360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0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b="0" i="0" lang="en-US" sz="3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.startswith</a:t>
            </a:r>
            <a:r>
              <a:rPr b="0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'Please'</a:t>
            </a:r>
            <a:r>
              <a:rPr b="0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0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b="0" i="0" lang="en-US" sz="3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.startswith</a:t>
            </a:r>
            <a:r>
              <a:rPr b="0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'p'</a:t>
            </a:r>
            <a:r>
              <a:rPr b="0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</a:p>
        </p:txBody>
      </p:sp>
      <p:sp>
        <p:nvSpPr>
          <p:cNvPr id="517" name="Shape 517"/>
          <p:cNvSpPr txBox="1"/>
          <p:nvPr/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Префиксы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Shape 522"/>
          <p:cNvSpPr txBox="1"/>
          <p:nvPr/>
        </p:nvSpPr>
        <p:spPr>
          <a:xfrm>
            <a:off x="832600" y="3383450"/>
            <a:ext cx="14649899" cy="5540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0" i="0" lang="en-US" sz="28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b="0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US" sz="28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'From stephen.marquard@uct.ac.za Sat Jan  5 09:14:16 2008</a:t>
            </a:r>
            <a:r>
              <a:rPr lang="en-US" sz="280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0" i="0" lang="en-US" sz="28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atpos</a:t>
            </a:r>
            <a:r>
              <a:rPr b="0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US" sz="28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b="0" i="0" lang="en-US" sz="28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.find</a:t>
            </a:r>
            <a:r>
              <a:rPr b="0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28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'@</a:t>
            </a:r>
            <a:r>
              <a:rPr b="0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0" i="0" lang="en-US" sz="28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0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8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atpos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21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0" i="0" lang="en-US" sz="28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sppos</a:t>
            </a:r>
            <a:r>
              <a:rPr b="0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US" sz="28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b="0" i="0" lang="en-US" sz="28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.find</a:t>
            </a:r>
            <a:r>
              <a:rPr b="0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28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 '</a:t>
            </a:r>
            <a:r>
              <a:rPr b="0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i="0" lang="en-US" sz="28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atpos</a:t>
            </a:r>
            <a:r>
              <a:rPr b="0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0" i="0" lang="en-US" sz="28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0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8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sppos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31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0" i="0" lang="en-US" sz="28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host</a:t>
            </a:r>
            <a:r>
              <a:rPr b="0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US" sz="28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b="0" i="0" lang="en-US" sz="28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0" i="0" lang="en-US" sz="28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atpos</a:t>
            </a:r>
            <a:r>
              <a:rPr b="0" i="0" lang="en-US" sz="28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0" i="0" lang="en-US" sz="28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0" i="0" lang="en-US" sz="28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: </a:t>
            </a:r>
            <a:r>
              <a:rPr b="0" i="0" lang="en-US" sz="28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sppos</a:t>
            </a:r>
            <a:r>
              <a:rPr b="0" i="0" lang="en-US" sz="28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0" i="0" lang="en-US" sz="28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0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8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host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</a:p>
        </p:txBody>
      </p:sp>
      <p:sp>
        <p:nvSpPr>
          <p:cNvPr id="523" name="Shape 523"/>
          <p:cNvSpPr txBox="1"/>
          <p:nvPr/>
        </p:nvSpPr>
        <p:spPr>
          <a:xfrm>
            <a:off x="1016000" y="2749550"/>
            <a:ext cx="14649899" cy="67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From stephen.marquard</a:t>
            </a:r>
            <a:r>
              <a:rPr b="0" i="0" lang="en-US" sz="36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@</a:t>
            </a: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uct.ac.za Sat Jan  5 09:14:16 2008</a:t>
            </a:r>
          </a:p>
        </p:txBody>
      </p:sp>
      <p:sp>
        <p:nvSpPr>
          <p:cNvPr id="524" name="Shape 524"/>
          <p:cNvSpPr txBox="1"/>
          <p:nvPr/>
        </p:nvSpPr>
        <p:spPr>
          <a:xfrm>
            <a:off x="6361987" y="1739900"/>
            <a:ext cx="537300" cy="62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21</a:t>
            </a:r>
          </a:p>
        </p:txBody>
      </p:sp>
      <p:sp>
        <p:nvSpPr>
          <p:cNvPr id="525" name="Shape 525"/>
          <p:cNvSpPr txBox="1"/>
          <p:nvPr/>
        </p:nvSpPr>
        <p:spPr>
          <a:xfrm>
            <a:off x="7972271" y="1764575"/>
            <a:ext cx="537300" cy="62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31</a:t>
            </a:r>
          </a:p>
        </p:txBody>
      </p:sp>
      <p:cxnSp>
        <p:nvCxnSpPr>
          <p:cNvPr id="526" name="Shape 526"/>
          <p:cNvCxnSpPr/>
          <p:nvPr/>
        </p:nvCxnSpPr>
        <p:spPr>
          <a:xfrm rot="10800000">
            <a:off x="6630839" y="2395399"/>
            <a:ext cx="17700" cy="373199"/>
          </a:xfrm>
          <a:prstGeom prst="straightConnector1">
            <a:avLst/>
          </a:prstGeom>
          <a:noFill/>
          <a:ln cap="rnd" cmpd="sng" w="508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527" name="Shape 527"/>
          <p:cNvCxnSpPr/>
          <p:nvPr/>
        </p:nvCxnSpPr>
        <p:spPr>
          <a:xfrm rot="10800000">
            <a:off x="8232685" y="2395411"/>
            <a:ext cx="16500" cy="373200"/>
          </a:xfrm>
          <a:prstGeom prst="straightConnector1">
            <a:avLst/>
          </a:prstGeom>
          <a:noFill/>
          <a:ln cap="rnd" cmpd="sng" w="508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528" name="Shape 528"/>
          <p:cNvCxnSpPr/>
          <p:nvPr/>
        </p:nvCxnSpPr>
        <p:spPr>
          <a:xfrm>
            <a:off x="6676895" y="3360737"/>
            <a:ext cx="2389500" cy="18900"/>
          </a:xfrm>
          <a:prstGeom prst="straightConnector1">
            <a:avLst/>
          </a:prstGeom>
          <a:noFill/>
          <a:ln cap="rnd" cmpd="sng" w="76200">
            <a:solidFill>
              <a:srgbClr val="FF00FF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529" name="Shape 529"/>
          <p:cNvSpPr txBox="1"/>
          <p:nvPr/>
        </p:nvSpPr>
        <p:spPr>
          <a:xfrm>
            <a:off x="3708647" y="258800"/>
            <a:ext cx="87837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Разбор и извлечение</a:t>
            </a:r>
          </a:p>
        </p:txBody>
      </p:sp>
      <p:pic>
        <p:nvPicPr>
          <p:cNvPr id="530" name="Shape 5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02186" y="5241450"/>
            <a:ext cx="2186099" cy="2324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type="title"/>
          </p:nvPr>
        </p:nvSpPr>
        <p:spPr>
          <a:xfrm>
            <a:off x="766825" y="241300"/>
            <a:ext cx="70314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600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Чтение и преобразование</a:t>
            </a:r>
          </a:p>
        </p:txBody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1155700" y="2603500"/>
            <a:ext cx="596900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294894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4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Мы предпочитаем читать данные как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строки,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а затем разбирать и преобразовывать данные по мере необходимости</a:t>
            </a:r>
          </a:p>
          <a:p>
            <a:pPr indent="-2948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4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Это помогает контролировать ошибки и/или неверно введенные пользователем данные</a:t>
            </a:r>
          </a:p>
          <a:p>
            <a:pPr indent="-2948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4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Введенные пользователем числа необходимо </a:t>
            </a:r>
            <a:r>
              <a:rPr lang="en-US" sz="24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преобразовать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4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из строкового типа в числовой</a:t>
            </a:r>
          </a:p>
        </p:txBody>
      </p:sp>
      <p:sp>
        <p:nvSpPr>
          <p:cNvPr id="222" name="Shape 222"/>
          <p:cNvSpPr txBox="1"/>
          <p:nvPr/>
        </p:nvSpPr>
        <p:spPr>
          <a:xfrm>
            <a:off x="8342299" y="869950"/>
            <a:ext cx="7598999" cy="7391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raw_input</a:t>
            </a: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Введите</a:t>
            </a:r>
            <a:r>
              <a:rPr b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:'</a:t>
            </a: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Введите</a:t>
            </a: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Chuck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Chuck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apple</a:t>
            </a:r>
            <a:r>
              <a:rPr b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raw_input</a:t>
            </a: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Введите</a:t>
            </a:r>
            <a:r>
              <a:rPr b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:'</a:t>
            </a: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Введите</a:t>
            </a: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apple</a:t>
            </a:r>
            <a:r>
              <a:rPr b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– </a:t>
            </a:r>
            <a:r>
              <a:rPr b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Traceback (most recent call last):  File "&lt;stdin&gt;", line 1, in &lt;module&gt;TypeError: unsupported operand type(s) for -: 'str' and 'int'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apple</a:t>
            </a:r>
            <a:r>
              <a:rPr b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0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–</a:t>
            </a:r>
            <a:r>
              <a:rPr b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10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90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Shape 535"/>
          <p:cNvSpPr txBox="1"/>
          <p:nvPr>
            <p:ph type="title"/>
          </p:nvPr>
        </p:nvSpPr>
        <p:spPr>
          <a:xfrm>
            <a:off x="1917700" y="469900"/>
            <a:ext cx="11438100" cy="18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Обзор</a:t>
            </a:r>
          </a:p>
        </p:txBody>
      </p:sp>
      <p:sp>
        <p:nvSpPr>
          <p:cNvPr id="536" name="Shape 536"/>
          <p:cNvSpPr txBox="1"/>
          <p:nvPr>
            <p:ph idx="1" type="body"/>
          </p:nvPr>
        </p:nvSpPr>
        <p:spPr>
          <a:xfrm>
            <a:off x="1073775" y="2514450"/>
            <a:ext cx="6628799" cy="58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-303911" lvl="0" marL="685800" marR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Строковый тип</a:t>
            </a:r>
          </a:p>
          <a:p>
            <a:pPr indent="-303911" lvl="0" marL="6858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Чтение</a:t>
            </a: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/</a:t>
            </a: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преобразование</a:t>
            </a:r>
          </a:p>
          <a:p>
            <a:pPr indent="-303911" lvl="0" marL="685800" marR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Индексация строк</a:t>
            </a: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en-US" sz="32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[]</a:t>
            </a:r>
          </a:p>
          <a:p>
            <a:pPr indent="-303911" lvl="0" marL="685800" marR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Срезы строк</a:t>
            </a: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en-US" sz="32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[</a:t>
            </a:r>
            <a:r>
              <a:rPr b="0" i="0" lang="en-US" sz="32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2</a:t>
            </a:r>
            <a:r>
              <a:rPr b="0" i="0" lang="en-US" sz="32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:4]</a:t>
            </a:r>
          </a:p>
          <a:p>
            <a:pPr indent="-303911" lvl="0" marL="685800" marR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Выполнение циклов по строкам с помощью </a:t>
            </a:r>
            <a:r>
              <a:rPr lang="en-US" sz="32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for</a:t>
            </a: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и </a:t>
            </a:r>
            <a:r>
              <a:rPr lang="en-US" sz="32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while</a:t>
            </a:r>
          </a:p>
          <a:p>
            <a:pPr indent="-303911" lvl="0" marL="685800" marR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Объединение строк при помощи знака </a:t>
            </a:r>
            <a:r>
              <a:rPr lang="en-US" sz="360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+</a:t>
            </a:r>
          </a:p>
        </p:txBody>
      </p:sp>
      <p:sp>
        <p:nvSpPr>
          <p:cNvPr id="537" name="Shape 537"/>
          <p:cNvSpPr txBox="1"/>
          <p:nvPr>
            <p:ph idx="1" type="body"/>
          </p:nvPr>
        </p:nvSpPr>
        <p:spPr>
          <a:xfrm>
            <a:off x="8065875" y="2514450"/>
            <a:ext cx="7145100" cy="5627099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-303911" lvl="0" marL="685800" marR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Операции со строками</a:t>
            </a:r>
          </a:p>
          <a:p>
            <a:pPr indent="-303911" lvl="0" marL="685800" marR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Библиотека строк</a:t>
            </a:r>
          </a:p>
          <a:p>
            <a:pPr indent="-303911" lvl="0" marL="685800" marR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Сравнение строк</a:t>
            </a:r>
          </a:p>
          <a:p>
            <a:pPr indent="-303911" lvl="0" marL="685800" marR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Поиск в строках</a:t>
            </a:r>
          </a:p>
          <a:p>
            <a:pPr indent="-303911" lvl="0" marL="685800" marR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Замена текста</a:t>
            </a:r>
          </a:p>
          <a:p>
            <a:pPr indent="-303911" lvl="0" marL="685800" marR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Удаление пробелов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" name="Shape 5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7900" y="134650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3" name="Shape 5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897687" y="312850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544" name="Shape 544"/>
          <p:cNvSpPr txBox="1"/>
          <p:nvPr/>
        </p:nvSpPr>
        <p:spPr>
          <a:xfrm>
            <a:off x="8704400" y="1512200"/>
            <a:ext cx="6797699" cy="708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...</a:t>
            </a:r>
          </a:p>
        </p:txBody>
      </p:sp>
      <p:sp>
        <p:nvSpPr>
          <p:cNvPr id="545" name="Shape 545"/>
          <p:cNvSpPr txBox="1"/>
          <p:nvPr/>
        </p:nvSpPr>
        <p:spPr>
          <a:xfrm>
            <a:off x="1155700" y="241300"/>
            <a:ext cx="13932000" cy="8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3600">
                <a:solidFill>
                  <a:srgbClr val="00FF00"/>
                </a:solidFill>
              </a:rPr>
              <a:t>Благодарность / Содействие</a:t>
            </a:r>
          </a:p>
        </p:txBody>
      </p:sp>
      <p:sp>
        <p:nvSpPr>
          <p:cNvPr id="546" name="Shape 546"/>
          <p:cNvSpPr txBox="1"/>
          <p:nvPr/>
        </p:nvSpPr>
        <p:spPr>
          <a:xfrm>
            <a:off x="1206100" y="1381725"/>
            <a:ext cx="6797699" cy="708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Данная презентация охраняется авторским правом “Copyright 2010-  Charles R. Severance (</a:t>
            </a:r>
            <a:r>
              <a:rPr lang="en-US" sz="1800" u="sng">
                <a:solidFill>
                  <a:srgbClr val="009999"/>
                </a:solidFill>
                <a:hlinkClick r:id="rId5"/>
              </a:rPr>
              <a:t>www.dr-chuck.com</a:t>
            </a:r>
            <a:r>
              <a:rPr lang="en-US" sz="1800">
                <a:solidFill>
                  <a:srgbClr val="FFFFFF"/>
                </a:solidFill>
              </a:rPr>
              <a:t>) University of Michigan School of Information” </a:t>
            </a:r>
            <a:r>
              <a:rPr lang="en-US" sz="1800" u="sng">
                <a:solidFill>
                  <a:srgbClr val="009999"/>
                </a:solidFill>
                <a:hlinkClick r:id="rId6"/>
              </a:rPr>
              <a:t>open.umich.edu</a:t>
            </a:r>
            <a:r>
              <a:rPr lang="en-US" sz="1800">
                <a:solidFill>
                  <a:srgbClr val="FFFFFF"/>
                </a:solidFill>
              </a:rPr>
              <a:t> и доступна на условиях лицензии 4.0 “С указанием авторства”.  В соответствии с требованием лицензии “С указанием авторства" данный слайд должен присутствовать во всех копиях этого документа. При внесении каких-либо изменений в данный документ вы можете указать свое имя и организацию в список соавторов на этой странице для последующих публикаций.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Первоначальная разработка: Чарльз Северанс, Школа информации Мичиганского университета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Здесь впишите дополнительных авторов и переводчиков...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type="title"/>
          </p:nvPr>
        </p:nvSpPr>
        <p:spPr>
          <a:xfrm>
            <a:off x="14605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Разбор строк</a:t>
            </a:r>
          </a:p>
        </p:txBody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1155700" y="2603500"/>
            <a:ext cx="765810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332994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0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Мы можем получить</a:t>
            </a:r>
            <a:r>
              <a:rPr lang="en-US" sz="30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en-US" sz="30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любой символ строк</a:t>
            </a:r>
            <a:r>
              <a:rPr lang="en-US" sz="30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и</a:t>
            </a:r>
            <a:r>
              <a:rPr b="0" i="0" lang="en-US" sz="30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по его</a:t>
            </a:r>
            <a:r>
              <a:rPr b="0" i="0" lang="en-US" sz="30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индекс</a:t>
            </a:r>
            <a:r>
              <a:rPr lang="en-US" sz="30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у</a:t>
            </a:r>
            <a:r>
              <a:rPr b="0" i="0" lang="en-US" sz="30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, который </a:t>
            </a:r>
            <a:r>
              <a:rPr lang="en-US" sz="30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указывается </a:t>
            </a:r>
            <a:r>
              <a:rPr b="0" i="0" lang="en-US" sz="30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в </a:t>
            </a:r>
            <a:r>
              <a:rPr b="0" i="0" lang="en-US" sz="30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квадратных скобках</a:t>
            </a:r>
            <a:r>
              <a:rPr b="0" i="0" lang="en-US" sz="30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</a:p>
          <a:p>
            <a:pPr indent="-3329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0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З</a:t>
            </a:r>
            <a:r>
              <a:rPr b="0" i="0" lang="en-US" sz="3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начение индекса должно быть целым</a:t>
            </a:r>
            <a:r>
              <a:rPr lang="en-US" sz="30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, а отсчет</a:t>
            </a:r>
            <a:r>
              <a:rPr b="0" i="0" lang="en-US" sz="3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индексов начинается с нуля</a:t>
            </a:r>
          </a:p>
          <a:p>
            <a:pPr indent="-3329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Значение индекса мож</a:t>
            </a:r>
            <a:r>
              <a:rPr lang="en-US" sz="30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но представить в виде математического</a:t>
            </a:r>
            <a:r>
              <a:rPr b="0" i="0" lang="en-US" sz="3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выражени</a:t>
            </a:r>
            <a:r>
              <a:rPr lang="en-US" sz="30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я</a:t>
            </a:r>
          </a:p>
        </p:txBody>
      </p:sp>
      <p:sp>
        <p:nvSpPr>
          <p:cNvPr id="229" name="Shape 229"/>
          <p:cNvSpPr txBox="1"/>
          <p:nvPr/>
        </p:nvSpPr>
        <p:spPr>
          <a:xfrm>
            <a:off x="10867921" y="4517525"/>
            <a:ext cx="4878899" cy="443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'banana'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letter</a:t>
            </a: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b="0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0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letter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</a:t>
            </a: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b="0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0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- </a:t>
            </a:r>
            <a:r>
              <a:rPr b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0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</a:p>
        </p:txBody>
      </p:sp>
      <p:pic>
        <p:nvPicPr>
          <p:cNvPr id="230" name="Shape 2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9750" y="482600"/>
            <a:ext cx="2736850" cy="182880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Shape 231"/>
          <p:cNvSpPr txBox="1"/>
          <p:nvPr/>
        </p:nvSpPr>
        <p:spPr>
          <a:xfrm>
            <a:off x="10566400" y="36703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0</a:t>
            </a:r>
          </a:p>
        </p:txBody>
      </p:sp>
      <p:sp>
        <p:nvSpPr>
          <p:cNvPr id="232" name="Shape 232"/>
          <p:cNvSpPr txBox="1"/>
          <p:nvPr/>
        </p:nvSpPr>
        <p:spPr>
          <a:xfrm>
            <a:off x="10566400" y="2933700"/>
            <a:ext cx="736599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b</a:t>
            </a:r>
          </a:p>
        </p:txBody>
      </p:sp>
      <p:sp>
        <p:nvSpPr>
          <p:cNvPr id="233" name="Shape 233"/>
          <p:cNvSpPr txBox="1"/>
          <p:nvPr/>
        </p:nvSpPr>
        <p:spPr>
          <a:xfrm>
            <a:off x="11315700" y="36703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</a:p>
        </p:txBody>
      </p:sp>
      <p:sp>
        <p:nvSpPr>
          <p:cNvPr id="234" name="Shape 234"/>
          <p:cNvSpPr txBox="1"/>
          <p:nvPr/>
        </p:nvSpPr>
        <p:spPr>
          <a:xfrm>
            <a:off x="11315700" y="2933700"/>
            <a:ext cx="736599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</a:t>
            </a:r>
          </a:p>
        </p:txBody>
      </p:sp>
      <p:sp>
        <p:nvSpPr>
          <p:cNvPr id="235" name="Shape 235"/>
          <p:cNvSpPr txBox="1"/>
          <p:nvPr/>
        </p:nvSpPr>
        <p:spPr>
          <a:xfrm>
            <a:off x="12090400" y="36703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2</a:t>
            </a:r>
          </a:p>
        </p:txBody>
      </p:sp>
      <p:sp>
        <p:nvSpPr>
          <p:cNvPr id="236" name="Shape 236"/>
          <p:cNvSpPr txBox="1"/>
          <p:nvPr/>
        </p:nvSpPr>
        <p:spPr>
          <a:xfrm>
            <a:off x="12090400" y="2933700"/>
            <a:ext cx="736599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</a:t>
            </a:r>
          </a:p>
        </p:txBody>
      </p:sp>
      <p:sp>
        <p:nvSpPr>
          <p:cNvPr id="237" name="Shape 237"/>
          <p:cNvSpPr txBox="1"/>
          <p:nvPr/>
        </p:nvSpPr>
        <p:spPr>
          <a:xfrm>
            <a:off x="12839700" y="36703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3</a:t>
            </a:r>
          </a:p>
        </p:txBody>
      </p:sp>
      <p:sp>
        <p:nvSpPr>
          <p:cNvPr id="238" name="Shape 238"/>
          <p:cNvSpPr txBox="1"/>
          <p:nvPr/>
        </p:nvSpPr>
        <p:spPr>
          <a:xfrm>
            <a:off x="12839700" y="2933700"/>
            <a:ext cx="736599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</a:t>
            </a:r>
          </a:p>
        </p:txBody>
      </p:sp>
      <p:sp>
        <p:nvSpPr>
          <p:cNvPr id="239" name="Shape 239"/>
          <p:cNvSpPr txBox="1"/>
          <p:nvPr/>
        </p:nvSpPr>
        <p:spPr>
          <a:xfrm>
            <a:off x="13563600" y="36703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4</a:t>
            </a:r>
          </a:p>
        </p:txBody>
      </p:sp>
      <p:sp>
        <p:nvSpPr>
          <p:cNvPr id="240" name="Shape 240"/>
          <p:cNvSpPr txBox="1"/>
          <p:nvPr/>
        </p:nvSpPr>
        <p:spPr>
          <a:xfrm>
            <a:off x="13563600" y="2933700"/>
            <a:ext cx="736599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</a:t>
            </a:r>
          </a:p>
        </p:txBody>
      </p:sp>
      <p:sp>
        <p:nvSpPr>
          <p:cNvPr id="241" name="Shape 241"/>
          <p:cNvSpPr txBox="1"/>
          <p:nvPr/>
        </p:nvSpPr>
        <p:spPr>
          <a:xfrm>
            <a:off x="14312900" y="36703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5</a:t>
            </a:r>
          </a:p>
        </p:txBody>
      </p:sp>
      <p:sp>
        <p:nvSpPr>
          <p:cNvPr id="242" name="Shape 242"/>
          <p:cNvSpPr txBox="1"/>
          <p:nvPr/>
        </p:nvSpPr>
        <p:spPr>
          <a:xfrm>
            <a:off x="14312900" y="2933700"/>
            <a:ext cx="736599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FF66FF"/>
                </a:solidFill>
                <a:latin typeface="Cabin"/>
                <a:ea typeface="Cabin"/>
                <a:cs typeface="Cabin"/>
                <a:sym typeface="Cabin"/>
              </a:rPr>
              <a:t>На символ дальше</a:t>
            </a:r>
          </a:p>
        </p:txBody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x="622300" y="2222500"/>
            <a:ext cx="7162799" cy="570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332994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0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При указании индекса, превышающего длину строки,</a:t>
            </a:r>
            <a:r>
              <a:rPr lang="en-US" sz="30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P</a:t>
            </a:r>
            <a:r>
              <a:rPr b="0" i="0" lang="en-US" sz="3000" u="none" cap="none" strike="noStrike">
                <a:solidFill>
                  <a:srgbClr val="FF66FF"/>
                </a:solidFill>
                <a:latin typeface="Cabin"/>
                <a:ea typeface="Cabin"/>
                <a:cs typeface="Cabin"/>
                <a:sym typeface="Cabin"/>
              </a:rPr>
              <a:t>ython </a:t>
            </a:r>
            <a:r>
              <a:rPr lang="en-US" sz="3000">
                <a:solidFill>
                  <a:srgbClr val="FF66FF"/>
                </a:solidFill>
                <a:latin typeface="Cabin"/>
                <a:ea typeface="Cabin"/>
                <a:cs typeface="Cabin"/>
                <a:sym typeface="Cabin"/>
              </a:rPr>
              <a:t>выдаст ошибку</a:t>
            </a:r>
          </a:p>
          <a:p>
            <a:pPr indent="-3329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0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Б</a:t>
            </a:r>
            <a:r>
              <a:rPr b="0" i="0" lang="en-US" sz="3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удьте </a:t>
            </a:r>
            <a:r>
              <a:rPr lang="en-US" sz="30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вниматель</a:t>
            </a:r>
            <a:r>
              <a:rPr b="0" i="0" lang="en-US" sz="3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ны при вводе </a:t>
            </a:r>
            <a:r>
              <a:rPr lang="en-US" sz="30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з</a:t>
            </a:r>
            <a:r>
              <a:rPr b="0" i="0" lang="en-US" sz="3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начений индекс</a:t>
            </a:r>
            <a:r>
              <a:rPr lang="en-US" sz="30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ов</a:t>
            </a:r>
            <a:r>
              <a:rPr b="0" i="0" lang="en-US" sz="3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и </a:t>
            </a:r>
            <a:r>
              <a:rPr lang="en-US" sz="30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срезов</a:t>
            </a:r>
          </a:p>
        </p:txBody>
      </p:sp>
      <p:sp>
        <p:nvSpPr>
          <p:cNvPr id="249" name="Shape 249"/>
          <p:cNvSpPr txBox="1"/>
          <p:nvPr/>
        </p:nvSpPr>
        <p:spPr>
          <a:xfrm>
            <a:off x="8759825" y="3035300"/>
            <a:ext cx="6845400" cy="374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b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zot</a:t>
            </a:r>
            <a:r>
              <a:rPr b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'abc'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zot</a:t>
            </a:r>
            <a:r>
              <a:rPr b="0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b="0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Traceback (most recent call last):  File "&lt;stdin&gt;", line 1, in &lt;module&gt;IndexError: string index out of range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Строки имеют длину</a:t>
            </a:r>
          </a:p>
        </p:txBody>
      </p:sp>
      <p:sp>
        <p:nvSpPr>
          <p:cNvPr id="255" name="Shape 255"/>
          <p:cNvSpPr txBox="1"/>
          <p:nvPr>
            <p:ph idx="1" type="body"/>
          </p:nvPr>
        </p:nvSpPr>
        <p:spPr>
          <a:xfrm>
            <a:off x="1155700" y="2603500"/>
            <a:ext cx="7658100" cy="3721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533400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Существует встроенная функция </a:t>
            </a:r>
            <a:r>
              <a:rPr lang="en-US" sz="36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len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, которая возвращает число символов в строке</a:t>
            </a:r>
          </a:p>
        </p:txBody>
      </p:sp>
      <p:sp>
        <p:nvSpPr>
          <p:cNvPr id="256" name="Shape 256"/>
          <p:cNvSpPr txBox="1"/>
          <p:nvPr/>
        </p:nvSpPr>
        <p:spPr>
          <a:xfrm>
            <a:off x="9947700" y="5551475"/>
            <a:ext cx="6308099" cy="1660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0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b="0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'banana'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0" i="0" lang="en-US" sz="3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0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3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b="0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b="0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</a:p>
        </p:txBody>
      </p:sp>
      <p:sp>
        <p:nvSpPr>
          <p:cNvPr id="257" name="Shape 257"/>
          <p:cNvSpPr txBox="1"/>
          <p:nvPr/>
        </p:nvSpPr>
        <p:spPr>
          <a:xfrm>
            <a:off x="10375900" y="42164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0</a:t>
            </a:r>
          </a:p>
        </p:txBody>
      </p:sp>
      <p:sp>
        <p:nvSpPr>
          <p:cNvPr id="258" name="Shape 258"/>
          <p:cNvSpPr txBox="1"/>
          <p:nvPr/>
        </p:nvSpPr>
        <p:spPr>
          <a:xfrm>
            <a:off x="10375900" y="3479800"/>
            <a:ext cx="736599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b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11125200" y="42164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11125200" y="3479800"/>
            <a:ext cx="736599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</a:t>
            </a:r>
          </a:p>
        </p:txBody>
      </p:sp>
      <p:sp>
        <p:nvSpPr>
          <p:cNvPr id="261" name="Shape 261"/>
          <p:cNvSpPr txBox="1"/>
          <p:nvPr/>
        </p:nvSpPr>
        <p:spPr>
          <a:xfrm>
            <a:off x="11899900" y="42164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2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x="11899900" y="3479800"/>
            <a:ext cx="736599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x="12649200" y="42164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3</a:t>
            </a:r>
          </a:p>
        </p:txBody>
      </p:sp>
      <p:sp>
        <p:nvSpPr>
          <p:cNvPr id="264" name="Shape 264"/>
          <p:cNvSpPr txBox="1"/>
          <p:nvPr/>
        </p:nvSpPr>
        <p:spPr>
          <a:xfrm>
            <a:off x="12649200" y="3479800"/>
            <a:ext cx="736599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</a:t>
            </a:r>
          </a:p>
        </p:txBody>
      </p:sp>
      <p:sp>
        <p:nvSpPr>
          <p:cNvPr id="265" name="Shape 265"/>
          <p:cNvSpPr txBox="1"/>
          <p:nvPr/>
        </p:nvSpPr>
        <p:spPr>
          <a:xfrm>
            <a:off x="13373100" y="42164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4</a:t>
            </a:r>
          </a:p>
        </p:txBody>
      </p:sp>
      <p:sp>
        <p:nvSpPr>
          <p:cNvPr id="266" name="Shape 266"/>
          <p:cNvSpPr txBox="1"/>
          <p:nvPr/>
        </p:nvSpPr>
        <p:spPr>
          <a:xfrm>
            <a:off x="13373100" y="3479800"/>
            <a:ext cx="736599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</a:t>
            </a:r>
          </a:p>
        </p:txBody>
      </p:sp>
      <p:sp>
        <p:nvSpPr>
          <p:cNvPr id="267" name="Shape 267"/>
          <p:cNvSpPr txBox="1"/>
          <p:nvPr/>
        </p:nvSpPr>
        <p:spPr>
          <a:xfrm>
            <a:off x="14122400" y="42164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5</a:t>
            </a:r>
          </a:p>
        </p:txBody>
      </p:sp>
      <p:sp>
        <p:nvSpPr>
          <p:cNvPr id="268" name="Shape 268"/>
          <p:cNvSpPr txBox="1"/>
          <p:nvPr/>
        </p:nvSpPr>
        <p:spPr>
          <a:xfrm>
            <a:off x="14122400" y="3479800"/>
            <a:ext cx="736599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0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Функция l</a:t>
            </a:r>
            <a:r>
              <a:rPr b="0" i="0" lang="en-US" sz="70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en</a:t>
            </a:r>
          </a:p>
        </p:txBody>
      </p:sp>
      <p:sp>
        <p:nvSpPr>
          <p:cNvPr id="274" name="Shape 274"/>
          <p:cNvSpPr txBox="1"/>
          <p:nvPr/>
        </p:nvSpPr>
        <p:spPr>
          <a:xfrm>
            <a:off x="1200150" y="2339975"/>
            <a:ext cx="5645100" cy="2216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0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b="0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'banana'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0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0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0" i="0" lang="en-US" sz="3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len(</a:t>
            </a:r>
            <a:r>
              <a:rPr b="0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b="0" i="0" lang="en-US" sz="3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0" i="0" lang="en-US" sz="3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0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</a:p>
        </p:txBody>
      </p:sp>
      <p:sp>
        <p:nvSpPr>
          <p:cNvPr id="275" name="Shape 275"/>
          <p:cNvSpPr txBox="1"/>
          <p:nvPr/>
        </p:nvSpPr>
        <p:spPr>
          <a:xfrm>
            <a:off x="6845300" y="5168900"/>
            <a:ext cx="2819400" cy="2819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функция</a:t>
            </a:r>
            <a:r>
              <a:rPr lang="en-US" sz="54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en-US" sz="5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len()</a:t>
            </a:r>
          </a:p>
        </p:txBody>
      </p:sp>
      <p:cxnSp>
        <p:nvCxnSpPr>
          <p:cNvPr id="276" name="Shape 276"/>
          <p:cNvCxnSpPr/>
          <p:nvPr/>
        </p:nvCxnSpPr>
        <p:spPr>
          <a:xfrm flipH="1">
            <a:off x="5299074" y="6623050"/>
            <a:ext cx="1492250" cy="17461"/>
          </a:xfrm>
          <a:prstGeom prst="straightConnector1">
            <a:avLst/>
          </a:prstGeom>
          <a:noFill/>
          <a:ln cap="rnd" cmpd="sng" w="88900">
            <a:solidFill>
              <a:schemeClr val="lt1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277" name="Shape 277"/>
          <p:cNvSpPr txBox="1"/>
          <p:nvPr/>
        </p:nvSpPr>
        <p:spPr>
          <a:xfrm>
            <a:off x="2709846" y="6069000"/>
            <a:ext cx="2165400" cy="1108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'banana' 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(</a:t>
            </a:r>
            <a:r>
              <a:rPr lang="en-US" sz="360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строка</a:t>
            </a:r>
            <a:r>
              <a:rPr b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)</a:t>
            </a:r>
          </a:p>
        </p:txBody>
      </p:sp>
      <p:sp>
        <p:nvSpPr>
          <p:cNvPr id="278" name="Shape 278"/>
          <p:cNvSpPr txBox="1"/>
          <p:nvPr/>
        </p:nvSpPr>
        <p:spPr>
          <a:xfrm>
            <a:off x="11442700" y="6000750"/>
            <a:ext cx="21653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6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(ч</a:t>
            </a:r>
            <a:r>
              <a:rPr lang="en-US" sz="36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исло</a:t>
            </a: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)</a:t>
            </a:r>
          </a:p>
        </p:txBody>
      </p:sp>
      <p:cxnSp>
        <p:nvCxnSpPr>
          <p:cNvPr id="279" name="Shape 279"/>
          <p:cNvCxnSpPr/>
          <p:nvPr/>
        </p:nvCxnSpPr>
        <p:spPr>
          <a:xfrm flipH="1">
            <a:off x="9680574" y="6572250"/>
            <a:ext cx="1492250" cy="17461"/>
          </a:xfrm>
          <a:prstGeom prst="straightConnector1">
            <a:avLst/>
          </a:prstGeom>
          <a:noFill/>
          <a:ln cap="rnd" cmpd="sng" w="88900">
            <a:solidFill>
              <a:schemeClr val="lt1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280" name="Shape 280"/>
          <p:cNvSpPr txBox="1"/>
          <p:nvPr/>
        </p:nvSpPr>
        <p:spPr>
          <a:xfrm>
            <a:off x="10283825" y="2508250"/>
            <a:ext cx="5130899" cy="218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Функция</a:t>
            </a:r>
            <a:r>
              <a:rPr b="0" i="0" lang="en-US" sz="3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- это </a:t>
            </a:r>
            <a:r>
              <a:rPr lang="en-US" sz="30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встроенный код</a:t>
            </a:r>
            <a:r>
              <a:rPr b="0" i="0" lang="en-US" sz="3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. </a:t>
            </a:r>
            <a:r>
              <a:rPr lang="en-US" sz="30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Функция принимает некоторые данные на </a:t>
            </a:r>
            <a:r>
              <a:rPr lang="en-US" sz="300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входе</a:t>
            </a:r>
            <a:r>
              <a:rPr b="0" i="0" lang="en-US" sz="3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и производит</a:t>
            </a:r>
            <a:r>
              <a:rPr b="0" i="0" lang="en-US" sz="3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результат</a:t>
            </a:r>
            <a:r>
              <a:rPr b="0" i="0" lang="en-US" sz="3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.</a:t>
            </a:r>
          </a:p>
        </p:txBody>
      </p:sp>
      <p:sp>
        <p:nvSpPr>
          <p:cNvPr id="281" name="Shape 281"/>
          <p:cNvSpPr txBox="1"/>
          <p:nvPr/>
        </p:nvSpPr>
        <p:spPr>
          <a:xfrm>
            <a:off x="2604300" y="8318500"/>
            <a:ext cx="11003700" cy="62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Этот код написал г-н Гвидо ван Россум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/>
          <p:nvPr/>
        </p:nvSpPr>
        <p:spPr>
          <a:xfrm>
            <a:off x="6845300" y="5168900"/>
            <a:ext cx="3330899" cy="2819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len(inp):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blah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blah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b="0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y: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blah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blah</a:t>
            </a:r>
          </a:p>
        </p:txBody>
      </p:sp>
      <p:cxnSp>
        <p:nvCxnSpPr>
          <p:cNvPr id="287" name="Shape 287"/>
          <p:cNvCxnSpPr/>
          <p:nvPr/>
        </p:nvCxnSpPr>
        <p:spPr>
          <a:xfrm flipH="1">
            <a:off x="5299074" y="6623050"/>
            <a:ext cx="1492250" cy="17461"/>
          </a:xfrm>
          <a:prstGeom prst="straightConnector1">
            <a:avLst/>
          </a:prstGeom>
          <a:noFill/>
          <a:ln cap="rnd" cmpd="sng" w="88900">
            <a:solidFill>
              <a:schemeClr val="lt1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288" name="Shape 288"/>
          <p:cNvCxnSpPr/>
          <p:nvPr/>
        </p:nvCxnSpPr>
        <p:spPr>
          <a:xfrm rot="10800000">
            <a:off x="10267124" y="6587374"/>
            <a:ext cx="1135800" cy="35400"/>
          </a:xfrm>
          <a:prstGeom prst="straightConnector1">
            <a:avLst/>
          </a:prstGeom>
          <a:noFill/>
          <a:ln cap="rnd" cmpd="sng" w="88900">
            <a:solidFill>
              <a:schemeClr val="lt1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289" name="Shape 289"/>
          <p:cNvSpPr txBox="1"/>
          <p:nvPr/>
        </p:nvSpPr>
        <p:spPr>
          <a:xfrm>
            <a:off x="10474325" y="2508250"/>
            <a:ext cx="4940400" cy="218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Функция</a:t>
            </a:r>
            <a:r>
              <a:rPr lang="en-US" sz="30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- это </a:t>
            </a:r>
            <a:r>
              <a:rPr lang="en-US" sz="30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встроенный код</a:t>
            </a:r>
            <a:r>
              <a:rPr lang="en-US" sz="30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. Функция принимает некоторые данные на </a:t>
            </a:r>
            <a:r>
              <a:rPr lang="en-US" sz="300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входе</a:t>
            </a:r>
            <a:r>
              <a:rPr lang="en-US" sz="30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и производит </a:t>
            </a:r>
            <a:r>
              <a:rPr lang="en-US" sz="30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результат</a:t>
            </a:r>
            <a:r>
              <a:rPr lang="en-US" sz="30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.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r>
              <a:t/>
            </a:r>
            <a:endParaRPr sz="360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90" name="Shape 290"/>
          <p:cNvSpPr txBox="1"/>
          <p:nvPr/>
        </p:nvSpPr>
        <p:spPr>
          <a:xfrm>
            <a:off x="1200150" y="2339975"/>
            <a:ext cx="6597300" cy="2216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0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b="0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'banana'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0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0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0" i="0" lang="en-US" sz="3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len(</a:t>
            </a:r>
            <a:r>
              <a:rPr b="0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b="0" i="0" lang="en-US" sz="3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0" i="0" lang="en-US" sz="3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0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</a:p>
        </p:txBody>
      </p:sp>
      <p:sp>
        <p:nvSpPr>
          <p:cNvPr id="291" name="Shape 291"/>
          <p:cNvSpPr txBox="1"/>
          <p:nvPr/>
        </p:nvSpPr>
        <p:spPr>
          <a:xfrm>
            <a:off x="11442700" y="6000750"/>
            <a:ext cx="21653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6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(</a:t>
            </a:r>
            <a:r>
              <a:rPr lang="en-US" sz="36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число</a:t>
            </a: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)</a:t>
            </a:r>
          </a:p>
        </p:txBody>
      </p:sp>
      <p:sp>
        <p:nvSpPr>
          <p:cNvPr id="292" name="Shape 292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0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Функция l</a:t>
            </a:r>
            <a:r>
              <a:rPr b="0" i="0" lang="en-US" sz="70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en</a:t>
            </a:r>
          </a:p>
        </p:txBody>
      </p:sp>
      <p:sp>
        <p:nvSpPr>
          <p:cNvPr id="293" name="Shape 293"/>
          <p:cNvSpPr txBox="1"/>
          <p:nvPr/>
        </p:nvSpPr>
        <p:spPr>
          <a:xfrm>
            <a:off x="2709846" y="6069000"/>
            <a:ext cx="2165400" cy="1108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'banana' 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(</a:t>
            </a:r>
            <a:r>
              <a:rPr lang="en-US" sz="360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строка</a:t>
            </a:r>
            <a:r>
              <a:rPr b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Циклы со строками</a:t>
            </a:r>
          </a:p>
        </p:txBody>
      </p:sp>
      <p:sp>
        <p:nvSpPr>
          <p:cNvPr id="299" name="Shape 299"/>
          <p:cNvSpPr txBox="1"/>
          <p:nvPr>
            <p:ph idx="1" type="body"/>
          </p:nvPr>
        </p:nvSpPr>
        <p:spPr>
          <a:xfrm>
            <a:off x="698500" y="2603500"/>
            <a:ext cx="6540600" cy="570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345694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С помощью инструкции</a:t>
            </a: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en-US" sz="32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while</a:t>
            </a: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32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итерационной переменной </a:t>
            </a: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и функции</a:t>
            </a: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en-US" sz="32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len</a:t>
            </a: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можно создать цикл, который по отдельности проходит через каждый символ строки</a:t>
            </a:r>
          </a:p>
        </p:txBody>
      </p:sp>
      <p:sp>
        <p:nvSpPr>
          <p:cNvPr id="300" name="Shape 300"/>
          <p:cNvSpPr txBox="1"/>
          <p:nvPr/>
        </p:nvSpPr>
        <p:spPr>
          <a:xfrm>
            <a:off x="8239813" y="3690900"/>
            <a:ext cx="5945399" cy="332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 = 'banana'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&lt; </a:t>
            </a:r>
            <a:r>
              <a:rPr b="0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):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letter</a:t>
            </a: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b="0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b="0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index, </a:t>
            </a:r>
            <a:r>
              <a:rPr b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letter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</a:p>
        </p:txBody>
      </p:sp>
      <p:sp>
        <p:nvSpPr>
          <p:cNvPr id="301" name="Shape 301"/>
          <p:cNvSpPr txBox="1"/>
          <p:nvPr/>
        </p:nvSpPr>
        <p:spPr>
          <a:xfrm>
            <a:off x="14728825" y="3740150"/>
            <a:ext cx="698400" cy="3225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0 b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1 a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2 n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3 a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4 n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5 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00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AA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Title &amp; Bullets - 2 Column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2_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00FF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AAF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