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</p:sldIdLst>
  <p:sldSz cy="9144000" cx="16256000"/>
  <p:notesSz cx="6858000" cy="9144000"/>
  <p:embeddedFontLst>
    <p:embeddedFont>
      <p:font typeface="Cabin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font" Target="fonts/Cabin-regular.fntdata"/><Relationship Id="rId21" Type="http://schemas.openxmlformats.org/officeDocument/2006/relationships/slide" Target="slides/slide13.xml"/><Relationship Id="rId43" Type="http://schemas.openxmlformats.org/officeDocument/2006/relationships/slide" Target="slides/slide35.xml"/><Relationship Id="rId24" Type="http://schemas.openxmlformats.org/officeDocument/2006/relationships/slide" Target="slides/slide16.xml"/><Relationship Id="rId46" Type="http://schemas.openxmlformats.org/officeDocument/2006/relationships/font" Target="fonts/Cabin-italic.fntdata"/><Relationship Id="rId23" Type="http://schemas.openxmlformats.org/officeDocument/2006/relationships/slide" Target="slides/slide15.xml"/><Relationship Id="rId45" Type="http://schemas.openxmlformats.org/officeDocument/2006/relationships/font" Target="fonts/Cabin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47" Type="http://schemas.openxmlformats.org/officeDocument/2006/relationships/font" Target="fonts/Cabin-boldItalic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Заметка от Чака.  Если вы используете этот материал, вы можете удалить логотип Мичиганского Университета и заменить его своим. Однако логотип CC-BY необходимо оставить на первой странице, а также сохранить всю последнюю страницу.</a:t>
            </a: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3.png"/><Relationship Id="rId5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5.jpg"/><Relationship Id="rId4" Type="http://schemas.openxmlformats.org/officeDocument/2006/relationships/image" Target="../media/image04.png"/><Relationship Id="rId5" Type="http://schemas.openxmlformats.org/officeDocument/2006/relationships/hyperlink" Target="http://www.dr-chuck.com" TargetMode="External"/><Relationship Id="rId6" Type="http://schemas.openxmlformats.org/officeDocument/2006/relationships/hyperlink" Target="http://open.umich.ed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hyperlink" Target="http://xkcd.com/208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	Регулярные выражения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Глава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7759700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0212" y="81184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325" y="7440700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b="0" i="0" lang="en-US" sz="6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6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0" i="0" lang="en-US" sz="6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b="0" i="0" lang="en-US" sz="6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6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startswith()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line.startswith('From:')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88775" y="81407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Мы настроили поиск, добавив к строке специальные символы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Шаблонные символы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Точка соответствует любому символу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добавить звездочку, то символ может повторяться “любое количество раз”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^X.*: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Шаблонные символы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Точка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соответствует любому символу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добавить 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звездочку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то символ может повторяться “любое количество раз”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Любой символ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Много раз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5" name="Shape 295"/>
          <p:cNvCxnSpPr>
            <a:endCxn id="293" idx="2"/>
          </p:cNvCxnSpPr>
          <p:nvPr/>
        </p:nvCxnSpPr>
        <p:spPr>
          <a:xfrm flipH="1" rot="10800000">
            <a:off x="14122400" y="5765837"/>
            <a:ext cx="600000" cy="6060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6" name="Shape 296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совпадений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Любой символ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Много раз</a:t>
            </a:r>
          </a:p>
        </p:txBody>
      </p:sp>
      <p:cxnSp>
        <p:nvCxnSpPr>
          <p:cNvPr id="307" name="Shape 307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8" name="Shape 308"/>
          <p:cNvCxnSpPr>
            <a:endCxn id="306" idx="2"/>
          </p:cNvCxnSpPr>
          <p:nvPr/>
        </p:nvCxnSpPr>
        <p:spPr>
          <a:xfrm flipH="1" rot="10800000">
            <a:off x="14122400" y="5765837"/>
            <a:ext cx="600000" cy="6060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9" name="Shape 309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10" name="Shape 310"/>
          <p:cNvSpPr txBox="1"/>
          <p:nvPr>
            <p:ph idx="1" type="body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зависимости от формата данных и цели вашей программы, вам может потребоваться сузить поиск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совпадений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Начало строки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8431211" y="7937500"/>
            <a:ext cx="7365999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Любой непробельный символ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Один или более раз</a:t>
            </a:r>
          </a:p>
        </p:txBody>
      </p:sp>
      <p:cxnSp>
        <p:nvCxnSpPr>
          <p:cNvPr id="321" name="Shape 321"/>
          <p:cNvCxnSpPr>
            <a:stCxn id="317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22" name="Shape 322"/>
          <p:cNvCxnSpPr>
            <a:endCxn id="320" idx="2"/>
          </p:cNvCxnSpPr>
          <p:nvPr/>
        </p:nvCxnSpPr>
        <p:spPr>
          <a:xfrm flipH="1" rot="10800000">
            <a:off x="14238475" y="5797550"/>
            <a:ext cx="357000" cy="6324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23" name="Shape 323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24" name="Shape 324"/>
          <p:cNvSpPr txBox="1"/>
          <p:nvPr>
            <p:ph idx="1" type="body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зависимости от формата данных и цели вашей программы, вам может потребоваться сузить поиск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 и извлечение данных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возвращает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True (истинно)/False (ложно) в зависимости от соответствия строки регулярному выражению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Для извлечения строки, соответствующей регулярному выражению, используется функция </a:t>
            </a: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6375400" y="5645150"/>
            <a:ext cx="96482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727200" y="6096000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931862" y="7683500"/>
            <a:ext cx="3705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Одна или несколько цифр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3097212" y="7026275"/>
            <a:ext cx="81000" cy="5906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 и извлечение данных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1155700" y="2603500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При использовании функции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выдается список из нуля или более подстрок, соответствующих регулярному выражению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1625" y="4864050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Внимание! </a:t>
            </a:r>
            <a:r>
              <a:rPr lang="en-US" sz="6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Жадное</a:t>
            </a:r>
            <a:r>
              <a:rPr b="0" i="0" lang="en-US" sz="6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совпадение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155650" y="2132350"/>
            <a:ext cx="13932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Символы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повторения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соответству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ю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т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максимально длинн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ой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(жадной) строк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из возможных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Один или более знаков</a:t>
            </a:r>
          </a:p>
        </p:txBody>
      </p:sp>
      <p:cxnSp>
        <p:nvCxnSpPr>
          <p:cNvPr id="351" name="Shape 351"/>
          <p:cNvCxnSpPr/>
          <p:nvPr/>
        </p:nvCxnSpPr>
        <p:spPr>
          <a:xfrm flipH="1" rot="10800000">
            <a:off x="12652975" y="4997449"/>
            <a:ext cx="799499" cy="7938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2" name="Shape 352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“F” - первый символ</a:t>
            </a:r>
          </a:p>
        </p:txBody>
      </p:sp>
      <p:cxnSp>
        <p:nvCxnSpPr>
          <p:cNvPr id="353" name="Shape 353"/>
          <p:cNvCxnSpPr/>
          <p:nvPr/>
        </p:nvCxnSpPr>
        <p:spPr>
          <a:xfrm flipH="1">
            <a:off x="10720236" y="6611936"/>
            <a:ext cx="514499" cy="9350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4" name="Shape 354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” - последний символ</a:t>
            </a:r>
          </a:p>
        </p:txBody>
      </p:sp>
      <p:cxnSp>
        <p:nvCxnSpPr>
          <p:cNvPr id="355" name="Shape 355"/>
          <p:cNvCxnSpPr/>
          <p:nvPr/>
        </p:nvCxnSpPr>
        <p:spPr>
          <a:xfrm>
            <a:off x="13004875" y="6502475"/>
            <a:ext cx="863400" cy="9905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6" name="Shape 356"/>
          <p:cNvSpPr txBox="1"/>
          <p:nvPr/>
        </p:nvSpPr>
        <p:spPr>
          <a:xfrm>
            <a:off x="1155700" y="7788350"/>
            <a:ext cx="5115899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Почему не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'From:'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Нежадное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совпадение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075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 все коды повторения в регулярных выражениях являются жадными</a:t>
            </a: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!  </a:t>
            </a: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Если к регулярному выражению добавить знак вопроса, то знаки</a:t>
            </a: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немного расслабляются</a:t>
            </a:r>
            <a:r>
              <a:rPr b="0" i="0" lang="en-US" sz="2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2597225" y="38404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Один или более знаков, но нежадное совпадение</a:t>
            </a:r>
          </a:p>
        </p:txBody>
      </p:sp>
      <p:cxnSp>
        <p:nvCxnSpPr>
          <p:cNvPr id="366" name="Shape 366"/>
          <p:cNvCxnSpPr>
            <a:stCxn id="364" idx="0"/>
          </p:cNvCxnSpPr>
          <p:nvPr/>
        </p:nvCxnSpPr>
        <p:spPr>
          <a:xfrm flipH="1" rot="10800000">
            <a:off x="12316299" y="4772250"/>
            <a:ext cx="547800" cy="8094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67" name="Shape 367"/>
          <p:cNvCxnSpPr/>
          <p:nvPr/>
        </p:nvCxnSpPr>
        <p:spPr>
          <a:xfrm flipH="1">
            <a:off x="10644036" y="6611936"/>
            <a:ext cx="514499" cy="9350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68" name="Shape 368"/>
          <p:cNvCxnSpPr>
            <a:endCxn id="369" idx="0"/>
          </p:cNvCxnSpPr>
          <p:nvPr/>
        </p:nvCxnSpPr>
        <p:spPr>
          <a:xfrm>
            <a:off x="13483750" y="6517100"/>
            <a:ext cx="384600" cy="975900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70" name="Shape 370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“F” - первый символ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” - последний символ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извлечения строк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Вы можете настроить поиск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при помощи скобок указав, какую часть строки извлекать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12192000" y="5349975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Один или более непробельных символов</a:t>
            </a:r>
          </a:p>
        </p:txBody>
      </p:sp>
      <p:cxnSp>
        <p:nvCxnSpPr>
          <p:cNvPr id="382" name="Shape 382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 flipH="1">
            <a:off x="14363562" y="6291261"/>
            <a:ext cx="182699" cy="8348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	Регулярные выражения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вычислительной технике регулярное выражение (также "regex" или "regexp") представляет собой краткий и гибкий способ поиска строк текста, таких как конкретные символы, слова или набор символов. Регулярное выражение записывается на формальном языке, понятном программе-интерпретатору регулярных выражений.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Настройка извлечения строк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4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Сами</a:t>
            </a:r>
            <a:r>
              <a:rPr lang="en-US" sz="3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скобки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поиск не включаются. Они только указывают </a:t>
            </a:r>
            <a:r>
              <a:rPr lang="en-US" sz="3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начало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конец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части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строки для извлечения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 </a:t>
            </a:r>
            <a:r>
              <a:rPr b="0" i="0" lang="en-US" sz="4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b="0" i="0" lang="en-US" sz="4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92" name="Shape 392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3" name="Shape 393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94" name="Shape 394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re.findall('^From:.*? (\S+@\S+)',x)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787475" y="3154350"/>
            <a:ext cx="15182700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0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6302375" y="1481137"/>
            <a:ext cx="19049" cy="373061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05" name="Shape 405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6" name="Shape 406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Извлечение имени хоста с помощью поиска и среза строки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Двойной срез</a:t>
            </a: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Иногда нам необходимо срезать строку, а затем взять одну из полученных частей и снова ее срезать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932450" y="7543800"/>
            <a:ext cx="135806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Выполнять поиск, пока не встретится символ “собачки”</a:t>
            </a:r>
          </a:p>
        </p:txBody>
      </p:sp>
      <p:cxnSp>
        <p:nvCxnSpPr>
          <p:cNvPr id="425" name="Shape 425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6" name="Shape 426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Непробельные символы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36" name="Shape 436"/>
          <p:cNvCxnSpPr/>
          <p:nvPr/>
        </p:nvCxnSpPr>
        <p:spPr>
          <a:xfrm>
            <a:off x="10431461" y="6672261"/>
            <a:ext cx="981900" cy="949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37" name="Shape 437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38" name="Shape 438"/>
          <p:cNvSpPr txBox="1"/>
          <p:nvPr/>
        </p:nvSpPr>
        <p:spPr>
          <a:xfrm>
            <a:off x="10272700" y="7594600"/>
            <a:ext cx="54584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Любое количество символов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Версия с регулярным выражением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6903125" y="7620000"/>
            <a:ext cx="85545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Извлечь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непробельные символы</a:t>
            </a:r>
          </a:p>
        </p:txBody>
      </p:sp>
      <p:cxnSp>
        <p:nvCxnSpPr>
          <p:cNvPr id="448" name="Shape 448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49" name="Shape 449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0" name="Shape 450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 покруче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3806825" y="8013700"/>
            <a:ext cx="11798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Поиск с начала строки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выражения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'From ' </a:t>
            </a:r>
          </a:p>
        </p:txBody>
      </p:sp>
      <p:cxnSp>
        <p:nvCxnSpPr>
          <p:cNvPr id="459" name="Shape 459"/>
          <p:cNvCxnSpPr/>
          <p:nvPr/>
        </p:nvCxnSpPr>
        <p:spPr>
          <a:xfrm flipH="1">
            <a:off x="6852186" y="6591300"/>
            <a:ext cx="858300" cy="14393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0" name="Shape 460"/>
          <p:cNvCxnSpPr/>
          <p:nvPr/>
        </p:nvCxnSpPr>
        <p:spPr>
          <a:xfrm>
            <a:off x="9501186" y="6692900"/>
            <a:ext cx="2319337" cy="1343024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61" name="Shape 461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 покруче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5790225" y="8035925"/>
            <a:ext cx="10692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Пропустить все символы,</a:t>
            </a:r>
            <a:r>
              <a:rPr b="0" i="0" lang="en-US" sz="2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пока не встретится “собачка”</a:t>
            </a:r>
          </a:p>
        </p:txBody>
      </p:sp>
      <p:cxnSp>
        <p:nvCxnSpPr>
          <p:cNvPr id="470" name="Shape 470"/>
          <p:cNvCxnSpPr/>
          <p:nvPr/>
        </p:nvCxnSpPr>
        <p:spPr>
          <a:xfrm flipH="1">
            <a:off x="10110786" y="6629400"/>
            <a:ext cx="330200" cy="1344612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71" name="Shape 471"/>
          <p:cNvCxnSpPr/>
          <p:nvPr/>
        </p:nvCxnSpPr>
        <p:spPr>
          <a:xfrm>
            <a:off x="11352211" y="6651625"/>
            <a:ext cx="468311" cy="13842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2" name="Shape 472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 покруче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Начать извлечение</a:t>
            </a:r>
          </a:p>
        </p:txBody>
      </p:sp>
      <p:cxnSp>
        <p:nvCxnSpPr>
          <p:cNvPr id="481" name="Shape 481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2" name="Shape 482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 покруче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cxnSp>
        <p:nvCxnSpPr>
          <p:cNvPr id="490" name="Shape 490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91" name="Shape 491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92" name="Shape 492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3" name="Shape 493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1926300" y="7788175"/>
            <a:ext cx="3819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Любое количество символов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6765100" y="7788175"/>
            <a:ext cx="5401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Непробельные символы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	Регулярные выражения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Рациональное выражение с  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шаблоном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 для 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поиска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разбора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строк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Вариант покруче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10587800" y="8026400"/>
            <a:ext cx="55506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Остановить извлечение</a:t>
            </a:r>
          </a:p>
        </p:txBody>
      </p:sp>
      <p:cxnSp>
        <p:nvCxnSpPr>
          <p:cNvPr id="504" name="Shape 504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5" name="Shape 50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y['uct.ac.za']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9969500" y="241300"/>
            <a:ext cx="51181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Spam Confidence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652449" y="2382825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len(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 = float(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numlist.append(num)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'Maximum:', max(numlist)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437350" y="7315200"/>
            <a:ext cx="4717199" cy="1200299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9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ds.py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Maximum: 0.9907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1511300" y="241300"/>
            <a:ext cx="13233299" cy="15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Краткое руководство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022350" y="2044700"/>
            <a:ext cx="14719200" cy="683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Начало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строки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Конец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строки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символ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Пробел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Любой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непробельный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символ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ноль или более раз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ноль или более раз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нежадное совпадение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один или более раз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один или более раз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нежадное совпадение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Любой один из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перечисленных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символов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один символ,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кроме перечисленных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Набор символов может быть указан как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диапазон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Указывает начало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извлечения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строки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Указывает конец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извлечения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строки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Символ выхода</a:t>
            </a: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1511300" y="2590800"/>
            <a:ext cx="132333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779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Чтобы использовать знак регулярного выражения в качестве </a:t>
            </a: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обычного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символа, поставьте перед ним наклонную черту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787400" y="4684700"/>
            <a:ext cx="10826100" cy="292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b="0" i="0" lang="en-US" sz="4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b="0" i="0" lang="en-US" sz="49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2003073" y="8102600"/>
            <a:ext cx="38483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Цифра или точка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7951786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Знак доллара</a:t>
            </a:r>
          </a:p>
        </p:txBody>
      </p:sp>
      <p:cxnSp>
        <p:nvCxnSpPr>
          <p:cNvPr id="530" name="Shape 530"/>
          <p:cNvCxnSpPr/>
          <p:nvPr/>
        </p:nvCxnSpPr>
        <p:spPr>
          <a:xfrm flipH="1">
            <a:off x="11188836" y="7546975"/>
            <a:ext cx="312599" cy="4985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1" name="Shape 531"/>
          <p:cNvCxnSpPr/>
          <p:nvPr/>
        </p:nvCxnSpPr>
        <p:spPr>
          <a:xfrm>
            <a:off x="12503325" y="7445400"/>
            <a:ext cx="312599" cy="606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32" name="Shape 532"/>
          <p:cNvCxnSpPr/>
          <p:nvPr/>
        </p:nvCxnSpPr>
        <p:spPr>
          <a:xfrm flipH="1">
            <a:off x="13474698" y="7453100"/>
            <a:ext cx="85500" cy="6494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33" name="Shape 533"/>
          <p:cNvSpPr txBox="1"/>
          <p:nvPr/>
        </p:nvSpPr>
        <p:spPr>
          <a:xfrm>
            <a:off x="12825411" y="4660900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1 или более</a:t>
            </a:r>
          </a:p>
        </p:txBody>
      </p:sp>
      <p:cxnSp>
        <p:nvCxnSpPr>
          <p:cNvPr id="534" name="Shape 534"/>
          <p:cNvCxnSpPr/>
          <p:nvPr/>
        </p:nvCxnSpPr>
        <p:spPr>
          <a:xfrm flipH="1" rot="10800000">
            <a:off x="14180460" y="5880099"/>
            <a:ext cx="86399" cy="9198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Обзор</a:t>
            </a:r>
          </a:p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Регулярные выражения - это зашифрованный, но мощный язык для поиска строк и извлечения элементов из этих строк 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В регулярных выражениях имеются специальные символы для указания конкретного поиска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Shape 5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Shape 5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Shape 547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Данная презентация охраняется авторским правом “Copyright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5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University of Michigan School of Information” </a:t>
            </a:r>
            <a:r>
              <a:rPr lang="en-US" sz="1800" u="sng">
                <a:solidFill>
                  <a:srgbClr val="009999"/>
                </a:solidFill>
                <a:hlinkClick r:id="rId6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Здесь впишите дополнительных авторов и переводчиков...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0" y="304800"/>
            <a:ext cx="10536237" cy="73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80772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Рациональный поиск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13271600" y="914475"/>
            <a:ext cx="1269899" cy="660300"/>
          </a:xfrm>
          <a:prstGeom prst="rightArrow">
            <a:avLst>
              <a:gd fmla="val 42844" name="adj1"/>
              <a:gd fmla="val 43131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511300" y="469900"/>
            <a:ext cx="132332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Понимание регулярных выражений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511300" y="3124200"/>
            <a:ext cx="13233299" cy="535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779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Очень мощный и достаточно зашифрованный инструмент</a:t>
            </a:r>
          </a:p>
          <a:p>
            <a:pPr indent="-5779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Интересный для тех, кто его понимает</a:t>
            </a:r>
          </a:p>
          <a:p>
            <a:pPr indent="-5779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Регулярные выражения - это отдельный язык </a:t>
            </a:r>
          </a:p>
          <a:p>
            <a:pPr indent="-5779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Язык "шаблонных" символов - программирование с символами</a:t>
            </a:r>
          </a:p>
          <a:p>
            <a:pPr indent="-5779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Это своего рода “традиционный”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(компактный) язык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112711"/>
            <a:ext cx="8801100" cy="89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798700" y="7645400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http://xkcd.com/208/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158050" y="601600"/>
            <a:ext cx="2271000" cy="1879800"/>
          </a:xfrm>
          <a:prstGeom prst="rect">
            <a:avLst/>
          </a:prstGeom>
          <a:solidFill>
            <a:srgbClr val="FDFFA2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/>
              <a:t>Всякий раз, когда я учусь чему-то новому, я фантазирую о том, как  этот навык помогает мне спасти положение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504250" y="195525"/>
            <a:ext cx="2060400" cy="1052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/>
              <a:t>О нет! Убийца, должно быть, последовал за ней в отпуск!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700025" y="195525"/>
            <a:ext cx="4015500" cy="1052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/>
              <a:t>Но чтобы найти их, нам надо выполнить поиск по 200 Мб электронных писем, чтобы найти что-то похожее на адрес!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807525" y="1428700"/>
            <a:ext cx="1907999" cy="66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/>
              <a:t>Это безнадежно!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019250" y="3534275"/>
            <a:ext cx="2672999" cy="5111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/>
              <a:t>Всем отойти!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608400" y="3263525"/>
            <a:ext cx="2060400" cy="1052699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600"/>
              <a:t>Я знаю регулярные выражения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511300" y="241300"/>
            <a:ext cx="13233399" cy="1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Краткое руководство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1022350" y="2044700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Начало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строки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Конец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строки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символ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Пробел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Любой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непробельный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символ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ноль или более раз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ноль или более раз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нежадное совпадение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один или более раз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Повторяет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символ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один или более раз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нежадное совпадение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Любой один из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перечисленных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символов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Любой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один символ,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кроме перечисленных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Набор символов может быть указан как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диапазон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Указывает начало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извлечения</a:t>
            </a:r>
            <a:r>
              <a:rPr b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строки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Указывает конец </a:t>
            </a:r>
            <a:r>
              <a:rPr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извлечения</a:t>
            </a:r>
            <a:r>
              <a:rPr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строки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Модуль регулярных выражений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155700" y="2603500"/>
            <a:ext cx="140768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Перед тем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как начать использовать регулярные вы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ражения в программе, необходимо импортировать соответствующую библиотеку с помощью команды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 re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Чтобы проверить, соответствует ли строка регулярному выражению, можно ввести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Эта команда аналогична использованию метода </a:t>
            </a: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для строк</a:t>
            </a:r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Чтобы извлечь часть строки, можно использовать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Этот метод подобен использованию функции </a:t>
            </a: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со срезом строки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var[5:10]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r>
              <a:rPr b="0" i="0" lang="en-US" sz="6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6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0" i="0" lang="en-US" sz="6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b="0" i="0" lang="en-US" sz="6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6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re.search('From:', line)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76925" y="3652600"/>
            <a:ext cx="7406099" cy="32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0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line.find('From:')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