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  <p:sldMasterId id="2147483731" r:id="rId3"/>
  </p:sldMasterIdLst>
  <p:notesMasterIdLst>
    <p:notesMasterId r:id="rId22"/>
  </p:notesMasterIdLst>
  <p:sldIdLst>
    <p:sldId id="285" r:id="rId4"/>
    <p:sldId id="283" r:id="rId5"/>
    <p:sldId id="311" r:id="rId6"/>
    <p:sldId id="257" r:id="rId7"/>
    <p:sldId id="327" r:id="rId8"/>
    <p:sldId id="328" r:id="rId9"/>
    <p:sldId id="317" r:id="rId10"/>
    <p:sldId id="326" r:id="rId11"/>
    <p:sldId id="330" r:id="rId12"/>
    <p:sldId id="315" r:id="rId13"/>
    <p:sldId id="329" r:id="rId14"/>
    <p:sldId id="316" r:id="rId15"/>
    <p:sldId id="288" r:id="rId16"/>
    <p:sldId id="323" r:id="rId17"/>
    <p:sldId id="313" r:id="rId18"/>
    <p:sldId id="314" r:id="rId19"/>
    <p:sldId id="324" r:id="rId20"/>
    <p:sldId id="325" r:id="rId21"/>
  </p:sldIdLst>
  <p:sldSz cx="16256000" cy="9144000"/>
  <p:notesSz cx="6858000" cy="9144000"/>
  <p:embeddedFontLst>
    <p:embeddedFont>
      <p:font typeface="Consolas" pitchFamily="49" charset="0"/>
      <p:regular r:id="rId23"/>
      <p:bold r:id="rId24"/>
      <p:italic r:id="rId25"/>
      <p:boldItalic r:id="rId26"/>
    </p:embeddedFont>
    <p:embeddedFont>
      <p:font typeface="Cabin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246" y="-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0674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4801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24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10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884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6590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685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11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516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4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9236075" y="2441574"/>
            <a:ext cx="7708899" cy="3308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899" cy="9772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 rot="5400000">
            <a:off x="5448299" y="-1346199"/>
            <a:ext cx="5359400" cy="1323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021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5307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7571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201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0709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047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0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0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047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993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399" cy="228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399" cy="535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054100" marR="0" lvl="0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498600" marR="0" lvl="1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943100" marR="0" lvl="2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2387600" marR="0" lvl="3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2832100" marR="0" lvl="4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3289300" marR="0" lvl="5" indent="-374776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3746500" marR="0" lvl="6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4203700" marR="0" lvl="7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4660900" marR="0" lvl="8" indent="-374777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894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en-US" sz="3200" dirty="0">
                <a:solidFill>
                  <a:schemeClr val="tx1"/>
                </a:solidFill>
              </a:rPr>
              <a:t>8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Функции (</a:t>
            </a:r>
            <a:r>
              <a:rPr lang="en-US" sz="3200" dirty="0" err="1" smtClean="0">
                <a:solidFill>
                  <a:schemeClr val="tx1"/>
                </a:solidFill>
              </a:rPr>
              <a:t>def</a:t>
            </a:r>
            <a:r>
              <a:rPr lang="en-US" sz="3200" dirty="0" smtClean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Пакеты (</a:t>
            </a:r>
            <a:r>
              <a:rPr lang="en-US" sz="3200" dirty="0" smtClean="0">
                <a:solidFill>
                  <a:schemeClr val="tx1"/>
                </a:solidFill>
              </a:rPr>
              <a:t>modules)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63600" y="3091190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также может принимать переменное количество позиционных аргументов, тогда перед именем ставится *:</a:t>
            </a:r>
          </a:p>
        </p:txBody>
      </p:sp>
    </p:spTree>
    <p:extLst>
      <p:ext uri="{BB962C8B-B14F-4D97-AF65-F5344CB8AC3E}">
        <p14:creationId xmlns:p14="http://schemas.microsoft.com/office/powerpoint/2010/main" val="414893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позиционных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0503" y="2499030"/>
            <a:ext cx="95045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0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000" dirty="0"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30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100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150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4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Переменное количество </a:t>
            </a:r>
            <a:r>
              <a:rPr lang="ru-RU" sz="6600" dirty="0" smtClean="0"/>
              <a:t>именованных </a:t>
            </a:r>
            <a:r>
              <a:rPr lang="ru-RU" sz="6600" dirty="0" smtClean="0"/>
              <a:t>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63600" y="3091190"/>
            <a:ext cx="144907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Функция может принимать и произвольное число именованных аргументов, тогда </a:t>
            </a:r>
            <a:r>
              <a:rPr lang="ru-RU" sz="3200" dirty="0">
                <a:solidFill>
                  <a:srgbClr val="00B050"/>
                </a:solidFill>
              </a:rPr>
              <a:t>перед именем </a:t>
            </a:r>
            <a:r>
              <a:rPr lang="ru-RU" sz="3200" dirty="0"/>
              <a:t>ставится </a:t>
            </a:r>
            <a:r>
              <a:rPr lang="ru-RU" sz="3200" dirty="0">
                <a:solidFill>
                  <a:srgbClr val="00B0F0"/>
                </a:solidFill>
              </a:rPr>
              <a:t>**</a:t>
            </a:r>
            <a:r>
              <a:rPr lang="ru-RU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7314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0474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другую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1152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B050"/>
                </a:solidFill>
              </a:rPr>
              <a:t>Лямбда-выражение</a:t>
            </a:r>
            <a:r>
              <a:rPr lang="ru-RU" sz="4000" dirty="0"/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>
                <a:solidFill>
                  <a:srgbClr val="00B050"/>
                </a:solidFill>
              </a:rPr>
              <a:t>Ля́мбда-исчисле́ние</a:t>
            </a:r>
            <a:r>
              <a:rPr lang="ru-RU" sz="3600" dirty="0"/>
              <a:t> (</a:t>
            </a:r>
            <a:r>
              <a:rPr lang="ru-RU" sz="4000" dirty="0">
                <a:solidFill>
                  <a:srgbClr val="00B050"/>
                </a:solidFill>
              </a:rPr>
              <a:t>λ</a:t>
            </a:r>
            <a:r>
              <a:rPr lang="ru-RU" sz="4000" dirty="0"/>
              <a:t>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>
                <a:solidFill>
                  <a:srgbClr val="0070C0"/>
                </a:solidFill>
              </a:rPr>
              <a:t>Алонзо</a:t>
            </a:r>
            <a:r>
              <a:rPr lang="ru-RU" sz="3600" dirty="0">
                <a:solidFill>
                  <a:srgbClr val="0070C0"/>
                </a:solidFill>
              </a:rPr>
              <a:t> </a:t>
            </a:r>
            <a:r>
              <a:rPr lang="ru-RU" sz="3600" dirty="0" err="1">
                <a:solidFill>
                  <a:srgbClr val="0070C0"/>
                </a:solidFill>
              </a:rPr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i="1" dirty="0"/>
              <a:t>Материал</a:t>
            </a:r>
            <a:r>
              <a:rPr lang="ru-RU" sz="2000" dirty="0"/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315185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Анонимные функции, инструкция </a:t>
            </a:r>
            <a:r>
              <a:rPr lang="en-US" sz="6600" dirty="0"/>
              <a:t>lambda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Ля́мбда-исчисле́ние</a:t>
            </a:r>
            <a:r>
              <a:rPr lang="ru-RU" sz="3600" dirty="0"/>
              <a:t> (</a:t>
            </a:r>
            <a:r>
              <a:rPr lang="ru-RU" sz="4000" dirty="0"/>
              <a:t>λ-исчисление</a:t>
            </a:r>
            <a:r>
              <a:rPr lang="ru-RU" sz="3600" dirty="0"/>
              <a:t>) — формальная система, разработанная американским математиком </a:t>
            </a:r>
            <a:r>
              <a:rPr lang="ru-RU" sz="3600" dirty="0" err="1"/>
              <a:t>Алонзо</a:t>
            </a:r>
            <a:r>
              <a:rPr lang="ru-RU" sz="3600" dirty="0"/>
              <a:t> </a:t>
            </a:r>
            <a:r>
              <a:rPr lang="ru-RU" sz="3600" dirty="0" err="1"/>
              <a:t>Чёрчем</a:t>
            </a:r>
            <a:r>
              <a:rPr lang="ru-RU" sz="3600" dirty="0"/>
              <a:t>, для формализации и анализа понятия вычислимости.</a:t>
            </a:r>
          </a:p>
        </p:txBody>
      </p:sp>
    </p:spTree>
    <p:extLst>
      <p:ext uri="{BB962C8B-B14F-4D97-AF65-F5344CB8AC3E}">
        <p14:creationId xmlns:p14="http://schemas.microsoft.com/office/powerpoint/2010/main" val="25760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Рекурсия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8397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90863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означает </a:t>
            </a:r>
            <a:r>
              <a:rPr lang="en-US" sz="2800" dirty="0" smtClean="0"/>
              <a:t>DRY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нужны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Какие типы функций присутствуют в </a:t>
            </a:r>
            <a:r>
              <a:rPr lang="en-US" sz="2800" dirty="0" smtClean="0"/>
              <a:t>Python</a:t>
            </a:r>
            <a:r>
              <a:rPr lang="ru-RU" sz="2800" dirty="0" smtClean="0"/>
              <a:t>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аргументы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параметры?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параметр по умолчанию?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 чем смысл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добавить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прочесть комментарий к функции?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Для чего нужен модуль </a:t>
            </a:r>
            <a:r>
              <a:rPr lang="en-US" sz="2800" dirty="0" err="1" smtClean="0"/>
              <a:t>doctest</a:t>
            </a:r>
            <a:r>
              <a:rPr lang="ru-RU" sz="2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749300" y="342900"/>
            <a:ext cx="36924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Упражнение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755058" y="2000863"/>
            <a:ext cx="13317794" cy="58157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Cоздайте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функцию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под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названием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computepay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которая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принимает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два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параметра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(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). 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Расчет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заработной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платы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производится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учетом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того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,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что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сверхурочные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в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полтора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раза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выше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обычной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ставки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 Обычная ставка </a:t>
            </a:r>
            <a:r>
              <a:rPr kumimoji="0" lang="ru-RU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расчитывается</a:t>
            </a: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исходя из 40-часовой рабочей недели.</a:t>
            </a:r>
            <a:endParaRPr kumimoji="0" lang="en-US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lang="en-US" sz="3400" dirty="0"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Написать комментарий к функции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и </a:t>
            </a:r>
            <a:r>
              <a:rPr kumimoji="0" lang="ru-RU" sz="3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автотест</a:t>
            </a:r>
            <a:r>
              <a:rPr kumimoji="0" lang="ru-RU" sz="3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.</a:t>
            </a:r>
            <a:endParaRPr kumimoji="0" lang="ru-RU" sz="3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endParaRPr kumimoji="0" lang="ru-RU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Tx/>
              <a:buNone/>
              <a:tabLst/>
              <a:defRPr/>
            </a:pPr>
            <a:r>
              <a:rPr kumimoji="0" lang="ru-RU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Пример окна вывода программы:</a:t>
            </a:r>
            <a:endParaRPr kumimoji="0" lang="en-US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Cabin"/>
              <a:buNone/>
              <a:tabLst/>
              <a:defRPr/>
            </a:pPr>
            <a:endParaRPr kumimoji="0" sz="3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bin"/>
              <a:ea typeface="Cabin"/>
              <a:cs typeface="Cabin"/>
              <a:sym typeface="Cabi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часы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&gt;&gt;&gt; </a:t>
            </a: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Введите</a:t>
            </a:r>
            <a:r>
              <a:rPr kumimoji="0" lang="en-US" sz="3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 </a:t>
            </a:r>
            <a:r>
              <a:rPr kumimoji="0" lang="en-US" sz="3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ставку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10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Зарплата</a:t>
            </a:r>
            <a:r>
              <a:rPr kumimoji="0" lang="en-US" sz="3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: 475.0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9896475" y="6731000"/>
            <a:ext cx="456565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475 = 40 * 10 + 5 * 15</a:t>
            </a:r>
          </a:p>
        </p:txBody>
      </p:sp>
    </p:spTree>
    <p:extLst>
      <p:ext uri="{BB962C8B-B14F-4D97-AF65-F5344CB8AC3E}">
        <p14:creationId xmlns:p14="http://schemas.microsoft.com/office/powerpoint/2010/main" val="115281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Квадратное уравнение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53"/>
          <a:stretch/>
        </p:blipFill>
        <p:spPr bwMode="auto">
          <a:xfrm>
            <a:off x="5743575" y="4293019"/>
            <a:ext cx="3291066" cy="240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0" y="4860562"/>
            <a:ext cx="387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дискриминант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0" y="5707624"/>
            <a:ext cx="286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</a:t>
            </a:r>
            <a:r>
              <a:rPr lang="ru-RU" sz="2400" dirty="0"/>
              <a:t>к</a:t>
            </a:r>
            <a:r>
              <a:rPr lang="ru-RU" sz="2400" dirty="0" smtClean="0"/>
              <a:t>орни уравнения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0" y="4293019"/>
            <a:ext cx="388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- квадратное уравнение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решения квадратного уравнения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 descr="&amp;Kcy;&amp;acy;&amp;rcy;&amp;tcy;&amp;icy;&amp;ncy;&amp;kcy;&amp;icy; &amp;pcy;&amp;ocy; &amp;zcy;&amp;acy;&amp;pcy;&amp;rcy;&amp;ocy;&amp;scy;&amp;ucy; &amp;kcy;&amp;vcy;&amp;acy;&amp;dcy;&amp;rcy;&amp;acy;&amp;tcy;&amp;ncy;&amp;ocy;&amp;iecy; &amp;ucy;&amp;rcy;&amp;acy;&amp;vcy;&amp;ncy;&amp;iecy;&amp;ncy;&amp;icy;&amp;ie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52" y="2702232"/>
            <a:ext cx="9612569" cy="54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37313" y="7909843"/>
            <a:ext cx="14217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Необходимо написать функцию для нахождения корней квадратного уравнения.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Решение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AutoShape 4" descr="ax^{2}+bx+c=0,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64774" y="2445954"/>
            <a:ext cx="1325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импортировать математические </a:t>
            </a:r>
            <a:r>
              <a:rPr lang="ru-RU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функции</a:t>
            </a:r>
            <a:r>
              <a:rPr lang="en-US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3200" dirty="0" smtClean="0">
                <a:solidFill>
                  <a:schemeClr val="tx1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из пакета </a:t>
            </a:r>
            <a:r>
              <a:rPr lang="en-US" sz="3200" dirty="0" smtClean="0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endParaRPr lang="ru-RU" sz="3200" dirty="0" smtClean="0">
              <a:solidFill>
                <a:srgbClr val="00B0F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D =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- 4*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c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x1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x2 = (-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3200" dirty="0" err="1">
                <a:solidFill>
                  <a:srgbClr val="00B0F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3200" dirty="0" err="1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.sqrt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(D))/(2*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'x1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x1)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    print(</a:t>
            </a:r>
            <a:r>
              <a:rPr lang="en-US" sz="3200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'x2 ='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x2)</a:t>
            </a:r>
          </a:p>
          <a:p>
            <a:r>
              <a:rPr lang="ru-RU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 </a:t>
            </a:r>
          </a:p>
          <a:p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sz="3200" dirty="0" err="1">
                <a:solidFill>
                  <a:srgbClr val="FF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solve_equation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dirty="0">
                <a:solidFill>
                  <a:srgbClr val="FFC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00B05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>
                <a:solidFill>
                  <a:srgbClr val="7030A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-0.5</a:t>
            </a:r>
          </a:p>
          <a:p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 smtClean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 = </a:t>
            </a:r>
            <a:r>
              <a:rPr lang="en-US" sz="3200" dirty="0"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-1.0</a:t>
            </a:r>
            <a:endParaRPr lang="ru-RU" sz="3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4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Локальная и глобальная области видимости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8293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9107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029750" y="230745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/>
              <a:t>Написать функцию с переменным количеством аргументов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00503" y="2499030"/>
            <a:ext cx="950451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def</a:t>
            </a:r>
            <a:r>
              <a:rPr lang="pt-BR" sz="2000" dirty="0">
                <a:highlight>
                  <a:srgbClr val="FFFFFF"/>
                </a:highlight>
                <a:latin typeface="Consolas"/>
              </a:rPr>
              <a:t> 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sum_nums(a </a:t>
            </a:r>
            <a:r>
              <a:rPr lang="pt-BR" sz="2000" dirty="0">
                <a:highlight>
                  <a:srgbClr val="FFFFFF"/>
                </a:highlight>
                <a:latin typeface="Consolas"/>
              </a:rPr>
              <a:t>= 0, b = 0, c = 0, d = 0, e = 0, f = 0):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...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 a + b + c + d + e + f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... 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()</a:t>
            </a:r>
            <a:endParaRPr lang="en-US" sz="2000" dirty="0">
              <a:highlight>
                <a:srgbClr val="FFFFFF"/>
              </a:highlight>
              <a:latin typeface="Consolas"/>
            </a:endParaRP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30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100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150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50, 60)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210</a:t>
            </a:r>
          </a:p>
          <a:p>
            <a:r>
              <a:rPr lang="en-US" sz="2000" dirty="0">
                <a:highlight>
                  <a:srgbClr val="FFFFFF"/>
                </a:highlight>
                <a:latin typeface="Consolas"/>
              </a:rPr>
              <a:t>&gt;&gt;&gt; 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sum</a:t>
            </a:r>
            <a:r>
              <a:rPr lang="pt-BR" sz="2000" dirty="0" smtClean="0">
                <a:highlight>
                  <a:srgbClr val="FFFFFF"/>
                </a:highlight>
                <a:latin typeface="Consolas"/>
              </a:rPr>
              <a:t>_nums</a:t>
            </a:r>
            <a:r>
              <a:rPr lang="en-US" sz="2000" dirty="0" smtClean="0">
                <a:highlight>
                  <a:srgbClr val="FFFFFF"/>
                </a:highlight>
                <a:latin typeface="Consolas"/>
              </a:rPr>
              <a:t>(10</a:t>
            </a:r>
            <a:r>
              <a:rPr lang="en-US" sz="2000" dirty="0">
                <a:highlight>
                  <a:srgbClr val="FFFFFF"/>
                </a:highlight>
                <a:latin typeface="Consolas"/>
              </a:rPr>
              <a:t>, 20, 30, 40, 50, 60, 70)</a:t>
            </a:r>
          </a:p>
          <a:p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Traceback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(most recent call last):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  File "&lt;</a:t>
            </a:r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stdin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&gt;", line 1, in &lt;module&gt;</a:t>
            </a:r>
          </a:p>
          <a:p>
            <a:r>
              <a:rPr lang="en-US" sz="2000" dirty="0" err="1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TypeError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: sum() takes from 0 to 6 positional arguments but 7 were given</a:t>
            </a:r>
          </a:p>
          <a:p>
            <a:r>
              <a:rPr lang="ru-RU" sz="2000" dirty="0">
                <a:highlight>
                  <a:srgbClr val="FFFFFF"/>
                </a:highlight>
                <a:latin typeface="Consolas"/>
              </a:rPr>
              <a:t>&gt;&gt;&gt;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656</Words>
  <Application>Microsoft Office PowerPoint</Application>
  <PresentationFormat>Произвольный</PresentationFormat>
  <Paragraphs>118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Consolas</vt:lpstr>
      <vt:lpstr>Courier New</vt:lpstr>
      <vt:lpstr>Cabin</vt:lpstr>
      <vt:lpstr>1_Title &amp; Bullets</vt:lpstr>
      <vt:lpstr>1_Title &amp; Subtitle</vt:lpstr>
      <vt:lpstr>3_Title &amp; Bullets</vt:lpstr>
      <vt:lpstr>Программирование на Python </vt:lpstr>
      <vt:lpstr>Вопросы на повторение</vt:lpstr>
      <vt:lpstr>Презентация PowerPoint</vt:lpstr>
      <vt:lpstr>Квадратное уравнение</vt:lpstr>
      <vt:lpstr>Пример решения квадратного уравнения</vt:lpstr>
      <vt:lpstr>Решение</vt:lpstr>
      <vt:lpstr>Локальная и глобальная области видимости</vt:lpstr>
      <vt:lpstr>Написать функцию с переменным количеством аргументов</vt:lpstr>
      <vt:lpstr>Написать функцию с переменным количеством аргументов</vt:lpstr>
      <vt:lpstr>Переменное количество позиционных аргументов</vt:lpstr>
      <vt:lpstr>Переменное количество позиционных аргументов</vt:lpstr>
      <vt:lpstr>Переменное количество именованных аргументов</vt:lpstr>
      <vt:lpstr>Функция как объект</vt:lpstr>
      <vt:lpstr>Передача функции в другую функцию</vt:lpstr>
      <vt:lpstr>Лямбда выражения</vt:lpstr>
      <vt:lpstr>Анонимные функции, инструкция lambda</vt:lpstr>
      <vt:lpstr>Рекурсия</vt:lpstr>
      <vt:lpstr>Вложенные функции. Замыкания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 Шаптала</cp:lastModifiedBy>
  <cp:revision>163</cp:revision>
  <dcterms:modified xsi:type="dcterms:W3CDTF">2016-09-03T12:10:11Z</dcterms:modified>
</cp:coreProperties>
</file>