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66" r:id="rId4"/>
    <p:sldId id="280" r:id="rId5"/>
    <p:sldId id="276" r:id="rId6"/>
    <p:sldId id="281" r:id="rId7"/>
    <p:sldId id="282" r:id="rId8"/>
    <p:sldId id="267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7" r:id="rId18"/>
    <p:sldId id="292" r:id="rId19"/>
    <p:sldId id="293" r:id="rId20"/>
    <p:sldId id="294" r:id="rId21"/>
    <p:sldId id="295" r:id="rId22"/>
    <p:sldId id="297" r:id="rId23"/>
    <p:sldId id="291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9" autoAdjust="0"/>
  </p:normalViewPr>
  <p:slideViewPr>
    <p:cSldViewPr snapToGrid="0" snapToObjects="1">
      <p:cViewPr varScale="1">
        <p:scale>
          <a:sx n="97" d="100"/>
          <a:sy n="97" d="100"/>
        </p:scale>
        <p:origin x="14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http://djbook.ru/rel1.9/ref/templates/builtins.html#ref-templates-builtins-tags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http://djbook.ru/rel1.9/ref/templates/builtins.html#ref-templates-builtins-tags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http://djbook.ru/rel1.9/ref/templates/builtins.html#ref-templates-builtins-tags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http://djbook.ru/rel1.9/ref/templates/builtins.html#ref-templates-builtins-tags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http://djbook.ru/rel1.9/ref/templates/builtins.html#ref-templates-builtins-tags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Шаблоны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Шаблоны и статические файлы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Переменные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000" indent="0">
              <a:buNone/>
            </a:pPr>
            <a:r>
              <a:rPr lang="ru-RU" dirty="0"/>
              <a:t>Переменные выводят значения из контекста, который является словарем.</a:t>
            </a:r>
          </a:p>
          <a:p>
            <a:pPr marL="288000" indent="0">
              <a:buNone/>
            </a:pPr>
            <a:r>
              <a:rPr lang="ru-RU" dirty="0" smtClean="0"/>
              <a:t>Переменные </a:t>
            </a:r>
            <a:r>
              <a:rPr lang="ru-RU" dirty="0"/>
              <a:t>выделяются {{ и }}, </a:t>
            </a:r>
            <a:r>
              <a:rPr lang="ru-RU" dirty="0" smtClean="0"/>
              <a:t>например:</a:t>
            </a:r>
          </a:p>
          <a:p>
            <a:pPr marL="288000" indent="0">
              <a:buNone/>
            </a:pPr>
            <a:r>
              <a:rPr lang="ru-RU" dirty="0" smtClean="0">
                <a:solidFill>
                  <a:srgbClr val="008000"/>
                </a:solidFill>
              </a:rPr>
              <a:t>				</a:t>
            </a:r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>
                <a:solidFill>
                  <a:srgbClr val="008000"/>
                </a:solidFill>
              </a:rPr>
              <a:t>title&gt;</a:t>
            </a:r>
            <a:r>
              <a:rPr lang="en-US" b="1" dirty="0">
                <a:solidFill>
                  <a:srgbClr val="7030A0"/>
                </a:solidFill>
              </a:rPr>
              <a:t>{{</a:t>
            </a:r>
            <a:r>
              <a:rPr lang="en-US" b="1" dirty="0">
                <a:solidFill>
                  <a:srgbClr val="0070C0"/>
                </a:solidFill>
              </a:rPr>
              <a:t> title </a:t>
            </a:r>
            <a:r>
              <a:rPr lang="en-US" b="1" dirty="0">
                <a:solidFill>
                  <a:srgbClr val="7030A0"/>
                </a:solidFill>
              </a:rPr>
              <a:t>}}</a:t>
            </a:r>
            <a:r>
              <a:rPr lang="en-US" dirty="0">
                <a:solidFill>
                  <a:srgbClr val="008000"/>
                </a:solidFill>
              </a:rPr>
              <a:t>&lt;/title</a:t>
            </a:r>
            <a:r>
              <a:rPr lang="en-US" dirty="0" smtClean="0">
                <a:solidFill>
                  <a:srgbClr val="008000"/>
                </a:solidFill>
              </a:rPr>
              <a:t>&gt;</a:t>
            </a:r>
            <a:endParaRPr lang="ru-RU" dirty="0" smtClean="0">
              <a:solidFill>
                <a:srgbClr val="008000"/>
              </a:solidFill>
            </a:endParaRPr>
          </a:p>
          <a:p>
            <a:pPr marL="288000" indent="0">
              <a:buNone/>
            </a:pPr>
            <a:r>
              <a:rPr lang="ru-RU" dirty="0"/>
              <a:t>Для контекста </a:t>
            </a:r>
            <a:r>
              <a:rPr lang="ru-RU" dirty="0" smtClean="0"/>
              <a:t>{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0070C0"/>
                </a:solidFill>
              </a:rPr>
              <a:t>title</a:t>
            </a:r>
            <a:r>
              <a:rPr lang="en-US" dirty="0" smtClean="0"/>
              <a:t>': ‘</a:t>
            </a:r>
            <a:r>
              <a:rPr lang="en-US" dirty="0" smtClean="0">
                <a:solidFill>
                  <a:srgbClr val="7030A0"/>
                </a:solidFill>
              </a:rPr>
              <a:t>Blog</a:t>
            </a:r>
            <a:r>
              <a:rPr lang="en-US" dirty="0" smtClean="0"/>
              <a:t>'} </a:t>
            </a:r>
            <a:r>
              <a:rPr lang="ru-RU" dirty="0"/>
              <a:t>шаблон отрендерит</a:t>
            </a:r>
            <a:r>
              <a:rPr lang="ru-RU" dirty="0" smtClean="0"/>
              <a:t>:</a:t>
            </a:r>
            <a:endParaRPr lang="en-US" dirty="0" smtClean="0"/>
          </a:p>
          <a:p>
            <a:pPr marL="28800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>
                <a:solidFill>
                  <a:srgbClr val="008000"/>
                </a:solidFill>
              </a:rPr>
              <a:t>&lt;</a:t>
            </a:r>
            <a:r>
              <a:rPr lang="en-US" dirty="0" smtClean="0">
                <a:solidFill>
                  <a:srgbClr val="008000"/>
                </a:solidFill>
              </a:rPr>
              <a:t>title&gt;</a:t>
            </a:r>
            <a:r>
              <a:rPr lang="en-US" b="1" dirty="0" smtClean="0">
                <a:solidFill>
                  <a:srgbClr val="7030A0"/>
                </a:solidFill>
              </a:rPr>
              <a:t>Blog</a:t>
            </a:r>
            <a:r>
              <a:rPr lang="en-US" dirty="0" smtClean="0">
                <a:solidFill>
                  <a:srgbClr val="008000"/>
                </a:solidFill>
              </a:rPr>
              <a:t>&lt;/</a:t>
            </a:r>
            <a:r>
              <a:rPr lang="en-US" dirty="0">
                <a:solidFill>
                  <a:srgbClr val="008000"/>
                </a:solidFill>
              </a:rPr>
              <a:t>title&gt;</a:t>
            </a:r>
            <a:endParaRPr lang="ru-RU" dirty="0">
              <a:solidFill>
                <a:srgbClr val="008000"/>
              </a:solidFill>
            </a:endParaRPr>
          </a:p>
          <a:p>
            <a:pPr marL="288000" indent="0">
              <a:buNone/>
            </a:pPr>
            <a:endParaRPr lang="en-US" dirty="0"/>
          </a:p>
          <a:p>
            <a:pPr marL="2880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0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Теги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000" indent="0">
              <a:buNone/>
            </a:pPr>
            <a:r>
              <a:rPr lang="ru-RU" dirty="0"/>
              <a:t>Теги позволяют добавлять произвольную логику в шаблон</a:t>
            </a:r>
            <a:r>
              <a:rPr lang="ru-RU" dirty="0" smtClean="0"/>
              <a:t>.</a:t>
            </a:r>
            <a:endParaRPr lang="ru-RU" dirty="0"/>
          </a:p>
          <a:p>
            <a:pPr marL="288000" indent="0">
              <a:buNone/>
            </a:pPr>
            <a:r>
              <a:rPr lang="ru-RU" dirty="0"/>
              <a:t>Например, теги могут выводить текст, добавлять логические операторы, такие как “</a:t>
            </a:r>
            <a:r>
              <a:rPr lang="ru-RU" dirty="0">
                <a:solidFill>
                  <a:srgbClr val="00B050"/>
                </a:solidFill>
              </a:rPr>
              <a:t>if</a:t>
            </a:r>
            <a:r>
              <a:rPr lang="ru-RU" dirty="0"/>
              <a:t>” или “</a:t>
            </a:r>
            <a:r>
              <a:rPr lang="ru-RU" dirty="0">
                <a:solidFill>
                  <a:srgbClr val="00B050"/>
                </a:solidFill>
              </a:rPr>
              <a:t>for</a:t>
            </a:r>
            <a:r>
              <a:rPr lang="ru-RU" dirty="0"/>
              <a:t>”, получать содержимое из базы данных, или предоставлять доступ к другим тегам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91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Теги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3500"/>
          </a:xfrm>
        </p:spPr>
        <p:txBody>
          <a:bodyPr>
            <a:normAutofit fontScale="92500"/>
          </a:bodyPr>
          <a:lstStyle/>
          <a:p>
            <a:pPr marL="288000" indent="0">
              <a:buNone/>
            </a:pPr>
            <a:r>
              <a:rPr lang="ru-RU" dirty="0"/>
              <a:t>Теги выделяются </a:t>
            </a:r>
            <a:r>
              <a:rPr lang="ru-RU" dirty="0" smtClean="0">
                <a:solidFill>
                  <a:srgbClr val="7030A0"/>
                </a:solidFill>
              </a:rPr>
              <a:t>{% </a:t>
            </a:r>
            <a:r>
              <a:rPr lang="ru-RU" dirty="0"/>
              <a:t>и </a:t>
            </a:r>
            <a:r>
              <a:rPr lang="ru-RU" dirty="0">
                <a:solidFill>
                  <a:srgbClr val="7030A0"/>
                </a:solidFill>
              </a:rPr>
              <a:t>%}</a:t>
            </a:r>
            <a:r>
              <a:rPr lang="ru-RU" dirty="0"/>
              <a:t>, например</a:t>
            </a:r>
            <a:r>
              <a:rPr lang="ru-RU" dirty="0" smtClean="0"/>
              <a:t>:</a:t>
            </a:r>
            <a:endParaRPr lang="en-US" dirty="0"/>
          </a:p>
          <a:p>
            <a:pPr marL="288000" indent="0">
              <a:buNone/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7030A0"/>
                </a:solidFill>
              </a:rPr>
              <a:t>{%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csrf_token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%}</a:t>
            </a:r>
          </a:p>
          <a:p>
            <a:pPr marL="288000" indent="0">
              <a:buNone/>
            </a:pPr>
            <a:r>
              <a:rPr lang="ru-RU" dirty="0"/>
              <a:t>Большинство тегов принимают аргументы</a:t>
            </a:r>
            <a:r>
              <a:rPr lang="ru-RU" dirty="0" smtClean="0"/>
              <a:t>:</a:t>
            </a:r>
            <a:endParaRPr lang="en-US" dirty="0" smtClean="0"/>
          </a:p>
          <a:p>
            <a:pPr marL="28800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{%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cycle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>
                <a:solidFill>
                  <a:srgbClr val="FFC000"/>
                </a:solidFill>
              </a:rPr>
              <a:t>odd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>
                <a:solidFill>
                  <a:srgbClr val="FFC000"/>
                </a:solidFill>
              </a:rPr>
              <a:t>even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%}</a:t>
            </a:r>
          </a:p>
          <a:p>
            <a:pPr marL="288000" indent="0">
              <a:buNone/>
            </a:pPr>
            <a:r>
              <a:rPr lang="ru-RU" dirty="0"/>
              <a:t>Некоторые теги требуют закрывающий тег</a:t>
            </a:r>
            <a:r>
              <a:rPr lang="ru-RU" dirty="0"/>
              <a:t>:</a:t>
            </a:r>
            <a:endParaRPr lang="en-US" dirty="0"/>
          </a:p>
          <a:p>
            <a:pPr marL="28800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		{% </a:t>
            </a:r>
            <a:r>
              <a:rPr lang="en-US" dirty="0">
                <a:solidFill>
                  <a:srgbClr val="00B05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user.is_authenticated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%}</a:t>
            </a:r>
          </a:p>
          <a:p>
            <a:pPr marL="28800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		</a:t>
            </a:r>
            <a:r>
              <a:rPr lang="en-US" dirty="0" smtClean="0"/>
              <a:t>Hello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{{ </a:t>
            </a:r>
            <a:r>
              <a:rPr lang="en-US" dirty="0" err="1">
                <a:solidFill>
                  <a:schemeClr val="accent5"/>
                </a:solidFill>
              </a:rPr>
              <a:t>user.username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}}.</a:t>
            </a:r>
          </a:p>
          <a:p>
            <a:pPr marL="28800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		{% </a:t>
            </a:r>
            <a:r>
              <a:rPr lang="en-US" dirty="0" err="1">
                <a:solidFill>
                  <a:srgbClr val="00B050"/>
                </a:solidFill>
              </a:rPr>
              <a:t>endif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%}</a:t>
            </a:r>
            <a:endParaRPr lang="ru-RU" dirty="0" smtClean="0">
              <a:solidFill>
                <a:srgbClr val="7030A0"/>
              </a:solidFill>
            </a:endParaRPr>
          </a:p>
          <a:p>
            <a:pPr marL="288000" indent="0">
              <a:buNone/>
            </a:pP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Фильтры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3500"/>
          </a:xfrm>
        </p:spPr>
        <p:txBody>
          <a:bodyPr>
            <a:normAutofit fontScale="92500" lnSpcReduction="20000"/>
          </a:bodyPr>
          <a:lstStyle/>
          <a:p>
            <a:pPr marL="288000" indent="0">
              <a:buNone/>
            </a:pPr>
            <a:r>
              <a:rPr lang="ru-RU" dirty="0"/>
              <a:t>Фильтры преобразуют переменные и аргументы тегов</a:t>
            </a:r>
            <a:r>
              <a:rPr lang="ru-RU" dirty="0" smtClean="0"/>
              <a:t>.</a:t>
            </a:r>
            <a:endParaRPr lang="en-US" dirty="0" smtClean="0"/>
          </a:p>
          <a:p>
            <a:pPr marL="288000" indent="0">
              <a:buNone/>
            </a:pPr>
            <a:r>
              <a:rPr lang="ru-RU" dirty="0"/>
              <a:t>Могут выглядеть таким образом</a:t>
            </a:r>
            <a:r>
              <a:rPr lang="ru-RU" dirty="0" smtClean="0"/>
              <a:t>:</a:t>
            </a:r>
            <a:endParaRPr lang="en-US" dirty="0" smtClean="0"/>
          </a:p>
          <a:p>
            <a:pPr marL="288000" indent="0">
              <a:buNone/>
            </a:pPr>
            <a:endParaRPr lang="en-US" dirty="0" smtClean="0"/>
          </a:p>
          <a:p>
            <a:pPr marL="28800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{{ </a:t>
            </a:r>
            <a:r>
              <a:rPr lang="en-US" dirty="0" err="1">
                <a:solidFill>
                  <a:srgbClr val="00B050"/>
                </a:solidFill>
              </a:rPr>
              <a:t>django</a:t>
            </a:r>
            <a:r>
              <a:rPr lang="en-US" dirty="0" err="1">
                <a:solidFill>
                  <a:srgbClr val="7030A0"/>
                </a:solidFill>
              </a:rPr>
              <a:t>|</a:t>
            </a:r>
            <a:r>
              <a:rPr lang="en-US" dirty="0" err="1">
                <a:solidFill>
                  <a:srgbClr val="FFC000"/>
                </a:solidFill>
              </a:rPr>
              <a:t>title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}}</a:t>
            </a:r>
          </a:p>
          <a:p>
            <a:pPr marL="288000" indent="0" algn="ctr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288000" indent="0">
              <a:buNone/>
            </a:pPr>
            <a:r>
              <a:rPr lang="ru-RU" dirty="0"/>
              <a:t>Для контекста {'</a:t>
            </a:r>
            <a:r>
              <a:rPr lang="en-US" dirty="0" err="1"/>
              <a:t>django</a:t>
            </a:r>
            <a:r>
              <a:rPr lang="en-US" dirty="0"/>
              <a:t>': 'the web framework for perfectionists with deadlines'} </a:t>
            </a:r>
            <a:r>
              <a:rPr lang="ru-RU" dirty="0"/>
              <a:t>этот шаблон выведет</a:t>
            </a:r>
            <a:r>
              <a:rPr lang="ru-RU" dirty="0" smtClean="0"/>
              <a:t>:</a:t>
            </a:r>
            <a:endParaRPr lang="en-US" dirty="0" smtClean="0"/>
          </a:p>
          <a:p>
            <a:pPr marL="288000" indent="0">
              <a:buNone/>
            </a:pPr>
            <a:endParaRPr lang="en-US" dirty="0"/>
          </a:p>
          <a:p>
            <a:pPr marL="28800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The Web Framework For Perfectionists With Deadlines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1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Фильтры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3500"/>
          </a:xfrm>
        </p:spPr>
        <p:txBody>
          <a:bodyPr>
            <a:normAutofit/>
          </a:bodyPr>
          <a:lstStyle/>
          <a:p>
            <a:pPr marL="288000" indent="0">
              <a:buNone/>
            </a:pPr>
            <a:r>
              <a:rPr lang="ru-RU" dirty="0"/>
              <a:t>Некоторые фильтры принимают аргументы</a:t>
            </a:r>
            <a:r>
              <a:rPr lang="ru-RU" dirty="0" smtClean="0"/>
              <a:t>:</a:t>
            </a:r>
            <a:endParaRPr lang="en-US" dirty="0" smtClean="0"/>
          </a:p>
          <a:p>
            <a:pPr marL="288000" indent="0">
              <a:buNone/>
            </a:pPr>
            <a:endParaRPr lang="en-US" dirty="0" smtClean="0"/>
          </a:p>
          <a:p>
            <a:pPr marL="28800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7030A0"/>
                </a:solidFill>
              </a:rPr>
              <a:t>{{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my_</a:t>
            </a:r>
            <a:r>
              <a:rPr lang="en-US" dirty="0" err="1">
                <a:solidFill>
                  <a:srgbClr val="00B050"/>
                </a:solidFill>
              </a:rPr>
              <a:t>date</a:t>
            </a:r>
            <a:r>
              <a:rPr lang="en-US" dirty="0" err="1"/>
              <a:t>|</a:t>
            </a:r>
            <a:r>
              <a:rPr lang="en-US" dirty="0" err="1">
                <a:solidFill>
                  <a:srgbClr val="FFC000"/>
                </a:solidFill>
              </a:rPr>
              <a:t>date</a:t>
            </a:r>
            <a:r>
              <a:rPr lang="en-US" dirty="0" smtClean="0"/>
              <a:t>:"</a:t>
            </a:r>
            <a:r>
              <a:rPr lang="en-US" dirty="0" smtClean="0">
                <a:solidFill>
                  <a:srgbClr val="00B0F0"/>
                </a:solidFill>
              </a:rPr>
              <a:t>d/m/Y</a:t>
            </a:r>
            <a:r>
              <a:rPr lang="en-US" dirty="0" smtClean="0"/>
              <a:t>" </a:t>
            </a:r>
            <a:r>
              <a:rPr lang="en-US" dirty="0">
                <a:solidFill>
                  <a:srgbClr val="7030A0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3297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Комментарии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3500"/>
          </a:xfrm>
        </p:spPr>
        <p:txBody>
          <a:bodyPr>
            <a:normAutofit/>
          </a:bodyPr>
          <a:lstStyle/>
          <a:p>
            <a:pPr marL="288000" indent="0">
              <a:buNone/>
            </a:pPr>
            <a:r>
              <a:rPr lang="ru-RU" dirty="0"/>
              <a:t>Комментарии могут выглядеть таким образом:</a:t>
            </a:r>
            <a:endParaRPr lang="en-US" dirty="0" smtClean="0"/>
          </a:p>
          <a:p>
            <a:pPr marL="288000" indent="0">
              <a:buNone/>
            </a:pPr>
            <a:r>
              <a:rPr lang="en-US" dirty="0" smtClean="0"/>
              <a:t>			</a:t>
            </a:r>
          </a:p>
          <a:p>
            <a:pPr marL="28800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{{</a:t>
            </a:r>
            <a:r>
              <a:rPr lang="en-US" dirty="0" smtClean="0"/>
              <a:t># </a:t>
            </a:r>
            <a:r>
              <a:rPr lang="en-US" dirty="0"/>
              <a:t>this won't be rendered </a:t>
            </a:r>
            <a:r>
              <a:rPr lang="en-US" dirty="0" smtClean="0"/>
              <a:t>#</a:t>
            </a:r>
            <a:r>
              <a:rPr lang="en-US" dirty="0" smtClean="0">
                <a:solidFill>
                  <a:srgbClr val="7030A0"/>
                </a:solidFill>
              </a:rPr>
              <a:t>}}</a:t>
            </a:r>
          </a:p>
          <a:p>
            <a:pPr marL="28800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288000" indent="0">
              <a:buNone/>
            </a:pPr>
            <a:r>
              <a:rPr lang="ru-RU" dirty="0"/>
              <a:t>Тег {% comment %} позволяет добавлять многострочные комментарии.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Использование шаблонов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767"/>
            <a:ext cx="8229600" cy="5143500"/>
          </a:xfrm>
        </p:spPr>
        <p:txBody>
          <a:bodyPr>
            <a:normAutofit/>
          </a:bodyPr>
          <a:lstStyle/>
          <a:p>
            <a:pPr marL="288000" indent="0">
              <a:buNone/>
            </a:pPr>
            <a:r>
              <a:rPr lang="ru-RU" dirty="0" smtClean="0"/>
              <a:t>Для использования шаблонов необходимо в представлении (в файле </a:t>
            </a:r>
            <a:r>
              <a:rPr lang="en-US" dirty="0" smtClean="0"/>
              <a:t>&lt;</a:t>
            </a:r>
            <a:r>
              <a:rPr lang="ru-RU" dirty="0" smtClean="0"/>
              <a:t>приложение</a:t>
            </a:r>
            <a:r>
              <a:rPr lang="en-US" dirty="0" smtClean="0"/>
              <a:t>&gt;/views.py</a:t>
            </a:r>
            <a:r>
              <a:rPr lang="ru-RU" dirty="0" smtClean="0"/>
              <a:t>) использовать функцию </a:t>
            </a:r>
            <a:r>
              <a:rPr lang="en-US" dirty="0" smtClean="0"/>
              <a:t>render</a:t>
            </a:r>
            <a:r>
              <a:rPr lang="ru-RU" dirty="0" smtClean="0"/>
              <a:t> вместо класса </a:t>
            </a:r>
            <a:r>
              <a:rPr lang="en-US" dirty="0" err="1" smtClean="0"/>
              <a:t>HttpResponse</a:t>
            </a:r>
            <a:endParaRPr lang="en-US" dirty="0" smtClean="0"/>
          </a:p>
          <a:p>
            <a:pPr marL="288000" indent="0">
              <a:buNone/>
            </a:pPr>
            <a:endParaRPr lang="en-US" dirty="0" smtClean="0"/>
          </a:p>
          <a:p>
            <a:pPr marL="288000" indent="0">
              <a:buNone/>
            </a:pPr>
            <a:endParaRPr lang="en-US" dirty="0" smtClean="0"/>
          </a:p>
        </p:txBody>
      </p:sp>
      <p:pic>
        <p:nvPicPr>
          <p:cNvPr id="8" name="Picture 7" descr="website - [E:\GitHub\LearnPython\week11\examples\website] - ...\blog\view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5" t="10769" r="45645" b="61902"/>
          <a:stretch/>
        </p:blipFill>
        <p:spPr>
          <a:xfrm>
            <a:off x="1696063" y="4028780"/>
            <a:ext cx="5663382" cy="27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Наследование шаблонов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Наследование шаблонов позволяет создать </a:t>
            </a:r>
            <a:r>
              <a:rPr lang="ru-RU" sz="3000" dirty="0" smtClean="0"/>
              <a:t>шаблон-</a:t>
            </a:r>
            <a:r>
              <a:rPr lang="ru-RU" sz="3000" dirty="0"/>
              <a:t>“скелет”, который содержит базовые элементы вашего сайта и определяет блоки, которые могут быть переопределены дочерними шаблонами.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728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Наследование шаблонов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9432" y="1848525"/>
            <a:ext cx="806736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9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Наследование шаблонов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154" y="1552338"/>
            <a:ext cx="71234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Дочерний шаблон может выглядеть таким образом: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60088" y="3309142"/>
            <a:ext cx="663185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"blog/base.html"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3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Шаблоны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Специальные теги</a:t>
            </a:r>
          </a:p>
          <a:p>
            <a:r>
              <a:rPr lang="ru-RU" sz="3000" dirty="0" smtClean="0"/>
              <a:t>Наследование шаблонов</a:t>
            </a:r>
          </a:p>
          <a:p>
            <a:r>
              <a:rPr lang="ru-RU" sz="3000" dirty="0" smtClean="0"/>
              <a:t>Блоки, переопределение блоков</a:t>
            </a:r>
          </a:p>
          <a:p>
            <a:r>
              <a:rPr lang="ru-RU" sz="3000" dirty="0" smtClean="0"/>
              <a:t>Фильтры</a:t>
            </a:r>
            <a:endParaRPr lang="en-US" sz="3000" dirty="0" smtClean="0"/>
          </a:p>
          <a:p>
            <a:r>
              <a:rPr lang="ru-RU" sz="3000" dirty="0" smtClean="0"/>
              <a:t>Поддержка интернационализации</a:t>
            </a:r>
            <a:endParaRPr lang="en-US" sz="3000" dirty="0" smtClean="0"/>
          </a:p>
          <a:p>
            <a:r>
              <a:rPr lang="ru-RU" sz="3000" dirty="0" smtClean="0"/>
              <a:t>Поддержка базовых операторов</a:t>
            </a:r>
            <a:r>
              <a:rPr lang="en-US" sz="3000" dirty="0" smtClean="0"/>
              <a:t> (for, if)</a:t>
            </a:r>
            <a:endParaRPr lang="ru-RU" sz="3000" dirty="0" smtClean="0"/>
          </a:p>
          <a:p>
            <a:r>
              <a:rPr lang="ru-RU" sz="3000" dirty="0" smtClean="0"/>
              <a:t>Возможность создания собственных тегов</a:t>
            </a:r>
            <a:r>
              <a:rPr lang="en-US" sz="3000" dirty="0" smtClean="0"/>
              <a:t> </a:t>
            </a:r>
            <a:r>
              <a:rPr lang="ru-RU" sz="3000" dirty="0" smtClean="0"/>
              <a:t>и фильтров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53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Результат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9432" y="1848525"/>
            <a:ext cx="806736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Статические файлы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 Статическими файлами называются все файлы CSS и изображения, т.е. файлы, которые не изменяются динамически, их содержание не зависит от контекста запроса и будет одинаково для всех пользователей.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6512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Статические файлы</a:t>
            </a:r>
            <a:r>
              <a:rPr lang="en-US" dirty="0" smtClean="0">
                <a:solidFill>
                  <a:srgbClr val="984807"/>
                </a:solidFill>
              </a:rPr>
              <a:t>. </a:t>
            </a:r>
            <a:r>
              <a:rPr lang="ru-RU" dirty="0" smtClean="0">
                <a:solidFill>
                  <a:srgbClr val="984807"/>
                </a:solidFill>
              </a:rPr>
              <a:t>Настройка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В файле </a:t>
            </a:r>
            <a:r>
              <a:rPr lang="en-US" sz="3000" dirty="0" smtClean="0"/>
              <a:t>settings.py </a:t>
            </a:r>
            <a:r>
              <a:rPr lang="ru-RU" sz="3000" dirty="0" smtClean="0"/>
              <a:t>добавить </a:t>
            </a:r>
            <a:r>
              <a:rPr lang="ru-RU" sz="3000" dirty="0" smtClean="0"/>
              <a:t>новый список с абсолютными путями к статическим файлам</a:t>
            </a:r>
            <a:endParaRPr lang="en-US" sz="3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1432" y="3878039"/>
            <a:ext cx="730536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STATICFILES_DIRS = [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os.path.join(BASE_DIR,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"static"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Статические файлы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В директории проекта создайте директорию </a:t>
            </a:r>
            <a:r>
              <a:rPr lang="en-US" sz="3000" dirty="0" smtClean="0">
                <a:solidFill>
                  <a:srgbClr val="00B0F0"/>
                </a:solidFill>
              </a:rPr>
              <a:t>static</a:t>
            </a:r>
          </a:p>
          <a:p>
            <a:r>
              <a:rPr lang="ru-RU" sz="3000" dirty="0" smtClean="0"/>
              <a:t>В директории </a:t>
            </a:r>
            <a:r>
              <a:rPr lang="en-US" sz="3000" dirty="0" smtClean="0"/>
              <a:t>static </a:t>
            </a:r>
            <a:r>
              <a:rPr lang="ru-RU" sz="3000" dirty="0" smtClean="0"/>
              <a:t>необходимо создать директорию с названием приложения </a:t>
            </a:r>
            <a:r>
              <a:rPr lang="en-US" sz="3000" dirty="0" smtClean="0">
                <a:solidFill>
                  <a:srgbClr val="00B0F0"/>
                </a:solidFill>
              </a:rPr>
              <a:t>static/&lt;</a:t>
            </a:r>
            <a:r>
              <a:rPr lang="ru-RU" sz="3000" dirty="0" smtClean="0">
                <a:solidFill>
                  <a:srgbClr val="00B0F0"/>
                </a:solidFill>
              </a:rPr>
              <a:t>приложение</a:t>
            </a:r>
            <a:r>
              <a:rPr lang="en-US" sz="3000" dirty="0" smtClean="0">
                <a:solidFill>
                  <a:srgbClr val="00B0F0"/>
                </a:solidFill>
              </a:rPr>
              <a:t>&gt;</a:t>
            </a:r>
            <a:endParaRPr lang="ru-RU" sz="3000" dirty="0" smtClean="0"/>
          </a:p>
          <a:p>
            <a:r>
              <a:rPr lang="ru-RU" sz="3000" dirty="0" smtClean="0"/>
              <a:t>в созданной директории можно располагать статические файлы </a:t>
            </a:r>
            <a:r>
              <a:rPr lang="en-US" sz="3000" dirty="0" err="1" smtClean="0"/>
              <a:t>javascript</a:t>
            </a:r>
            <a:r>
              <a:rPr lang="en-US" sz="3000" dirty="0" smtClean="0"/>
              <a:t>, </a:t>
            </a:r>
            <a:r>
              <a:rPr lang="en-US" sz="3000" dirty="0" err="1" smtClean="0"/>
              <a:t>css</a:t>
            </a:r>
            <a:r>
              <a:rPr lang="en-US" sz="3000" dirty="0" smtClean="0"/>
              <a:t>, </a:t>
            </a:r>
            <a:r>
              <a:rPr lang="ru-RU" sz="3000" dirty="0" smtClean="0"/>
              <a:t>изображения и т.д.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2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Применение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8733" cy="4525963"/>
          </a:xfrm>
        </p:spPr>
        <p:txBody>
          <a:bodyPr>
            <a:normAutofit/>
          </a:bodyPr>
          <a:lstStyle/>
          <a:p>
            <a:r>
              <a:rPr lang="ru-RU" sz="3000" dirty="0"/>
              <a:t>Н</a:t>
            </a:r>
            <a:r>
              <a:rPr lang="ru-RU" sz="3000" dirty="0" smtClean="0"/>
              <a:t>ужно </a:t>
            </a:r>
            <a:r>
              <a:rPr lang="ru-RU" sz="3000" dirty="0"/>
              <a:t>сообщить </a:t>
            </a:r>
            <a:r>
              <a:rPr lang="ru-RU" sz="3000" dirty="0" smtClean="0"/>
              <a:t>HTML-шаблону </a:t>
            </a:r>
            <a:r>
              <a:rPr lang="ru-RU" sz="3000" dirty="0"/>
              <a:t>о том, что </a:t>
            </a:r>
            <a:r>
              <a:rPr lang="ru-RU" sz="3000" dirty="0" smtClean="0"/>
              <a:t>нужно использовать статические файлы. </a:t>
            </a:r>
          </a:p>
          <a:p>
            <a:r>
              <a:rPr lang="ru-RU" sz="3000" dirty="0" smtClean="0"/>
              <a:t>В начале шаблона (после </a:t>
            </a:r>
            <a:r>
              <a:rPr lang="en-US" sz="3000" dirty="0" smtClean="0"/>
              <a:t>&lt;!</a:t>
            </a:r>
            <a:r>
              <a:rPr lang="en-US" sz="3000" dirty="0" err="1" smtClean="0"/>
              <a:t>doctype</a:t>
            </a:r>
            <a:r>
              <a:rPr lang="en-US" sz="3000" dirty="0" smtClean="0"/>
              <a:t> html) </a:t>
            </a:r>
            <a:r>
              <a:rPr lang="ru-RU" sz="3000" dirty="0" smtClean="0"/>
              <a:t>нужно добавить тег:</a:t>
            </a:r>
          </a:p>
          <a:p>
            <a:endParaRPr lang="ru-RU" sz="3000" dirty="0"/>
          </a:p>
          <a:p>
            <a:r>
              <a:rPr lang="ru-RU" sz="3000" dirty="0" smtClean="0"/>
              <a:t>Далее можно вставлять ссылки на статические файлы через тег </a:t>
            </a:r>
            <a:r>
              <a:rPr lang="en-US" sz="3000" dirty="0" smtClean="0"/>
              <a:t>static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3316" y="4166648"/>
            <a:ext cx="425736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6129" y="5772220"/>
            <a:ext cx="703498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"blog/style.css"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rel=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"stylesheet"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Необходимость шаблонов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HTML статичен, в то время как Python позволяет динамические </a:t>
            </a:r>
            <a:r>
              <a:rPr lang="ru-RU" sz="3000" dirty="0" smtClean="0"/>
              <a:t>изменения</a:t>
            </a:r>
          </a:p>
          <a:p>
            <a:r>
              <a:rPr lang="ru-RU" sz="3000" dirty="0"/>
              <a:t>Теги шаблонов Django позволяют нам вставлять Python в HTML, так что </a:t>
            </a:r>
            <a:r>
              <a:rPr lang="ru-RU" sz="3000" dirty="0" smtClean="0"/>
              <a:t>можно </a:t>
            </a:r>
            <a:r>
              <a:rPr lang="ru-RU" sz="3000" dirty="0"/>
              <a:t>создавать динамические веб-сайты быстрее и проще.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Конфигурирование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В директории проекта необходимо создать нову директорию </a:t>
            </a:r>
            <a:r>
              <a:rPr lang="en-US" sz="3000" dirty="0" smtClean="0">
                <a:solidFill>
                  <a:srgbClr val="0070C0"/>
                </a:solidFill>
              </a:rPr>
              <a:t>templates</a:t>
            </a:r>
          </a:p>
          <a:p>
            <a:r>
              <a:rPr lang="ru-RU" sz="3000" dirty="0" smtClean="0"/>
              <a:t>В директории </a:t>
            </a:r>
            <a:r>
              <a:rPr lang="en-US" sz="3000" dirty="0" smtClean="0">
                <a:solidFill>
                  <a:srgbClr val="0070C0"/>
                </a:solidFill>
              </a:rPr>
              <a:t>templates</a:t>
            </a:r>
            <a:r>
              <a:rPr lang="en-US" sz="3000" dirty="0" smtClean="0"/>
              <a:t> </a:t>
            </a:r>
            <a:r>
              <a:rPr lang="ru-RU" sz="3000" dirty="0" smtClean="0"/>
              <a:t>необходимо создать новую директорию с именем приложения</a:t>
            </a:r>
          </a:p>
          <a:p>
            <a:r>
              <a:rPr lang="ru-RU" sz="3000" dirty="0" smtClean="0"/>
              <a:t>Таким образом в директории </a:t>
            </a:r>
            <a:r>
              <a:rPr lang="en-US" sz="3000" dirty="0" smtClean="0">
                <a:solidFill>
                  <a:srgbClr val="0070C0"/>
                </a:solidFill>
              </a:rPr>
              <a:t>templates/&lt;</a:t>
            </a:r>
            <a:r>
              <a:rPr lang="ru-RU" sz="3000" dirty="0" smtClean="0">
                <a:solidFill>
                  <a:srgbClr val="0070C0"/>
                </a:solidFill>
              </a:rPr>
              <a:t>приложение</a:t>
            </a:r>
            <a:r>
              <a:rPr lang="en-US" sz="3000" dirty="0" smtClean="0">
                <a:solidFill>
                  <a:srgbClr val="0070C0"/>
                </a:solidFill>
              </a:rPr>
              <a:t>&gt;</a:t>
            </a:r>
            <a:r>
              <a:rPr lang="ru-RU" sz="3000" dirty="0" smtClean="0">
                <a:solidFill>
                  <a:srgbClr val="0070C0"/>
                </a:solidFill>
              </a:rPr>
              <a:t> </a:t>
            </a:r>
            <a:r>
              <a:rPr lang="ru-RU" sz="3000" dirty="0" smtClean="0"/>
              <a:t>будут находится шаблоны ассоциированные с этим приложением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372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Конфигурирование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В настройках проекта </a:t>
            </a:r>
            <a:r>
              <a:rPr lang="en-US" sz="3000" dirty="0" smtClean="0"/>
              <a:t>settings.py </a:t>
            </a:r>
            <a:r>
              <a:rPr lang="ru-RU" sz="3000" dirty="0" smtClean="0"/>
              <a:t>в списке </a:t>
            </a:r>
            <a:r>
              <a:rPr lang="en-US" sz="3000" dirty="0" smtClean="0">
                <a:solidFill>
                  <a:srgbClr val="00B050"/>
                </a:solidFill>
              </a:rPr>
              <a:t>TEMPLATES</a:t>
            </a:r>
            <a:r>
              <a:rPr lang="en-US" sz="3000" dirty="0" smtClean="0"/>
              <a:t> </a:t>
            </a:r>
            <a:r>
              <a:rPr lang="ru-RU" sz="3000" dirty="0" smtClean="0"/>
              <a:t>необходимо указать абсолютный путь к папке </a:t>
            </a:r>
            <a:r>
              <a:rPr lang="en-US" sz="3000" dirty="0" smtClean="0">
                <a:solidFill>
                  <a:srgbClr val="0070C0"/>
                </a:solidFill>
              </a:rPr>
              <a:t>templates</a:t>
            </a:r>
          </a:p>
          <a:p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4" name="Picture 3" descr="E:\GitHub\LearnPython\week11\examples\website\website\settings.py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44820" r="32385" b="10274"/>
          <a:stretch/>
        </p:blipFill>
        <p:spPr>
          <a:xfrm>
            <a:off x="641838" y="3710354"/>
            <a:ext cx="7860323" cy="28926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36631" y="2479431"/>
            <a:ext cx="2795954" cy="18639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Конфигурирование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9" y="1696916"/>
            <a:ext cx="8229600" cy="4525963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Объявляем переменную</a:t>
            </a:r>
            <a:r>
              <a:rPr lang="en-US" sz="3000" dirty="0"/>
              <a:t>:</a:t>
            </a:r>
            <a:r>
              <a:rPr lang="ru-RU" sz="3000" dirty="0" smtClean="0"/>
              <a:t> </a:t>
            </a:r>
            <a:endParaRPr lang="en-US" sz="3000" dirty="0" smtClean="0">
              <a:solidFill>
                <a:srgbClr val="0070C0"/>
              </a:solidFill>
            </a:endParaRPr>
          </a:p>
          <a:p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3384" y="2381534"/>
            <a:ext cx="782515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TEMPLATE_DIR = os.path.join(BASE_DIR,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'templates'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website - [E:\GitHub\LearnPython\week11\examples\website] - ...\website\settings.py - PyCharm 2016.2.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t="31080" r="10001" b="11983"/>
          <a:stretch/>
        </p:blipFill>
        <p:spPr>
          <a:xfrm>
            <a:off x="417634" y="3141420"/>
            <a:ext cx="8308730" cy="36052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67354" y="2708031"/>
            <a:ext cx="712177" cy="11517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Добавление шаблона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9" y="1696916"/>
            <a:ext cx="8229600" cy="4525963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В директории с шаблонами приложения </a:t>
            </a:r>
            <a:r>
              <a:rPr lang="en-US" sz="3000" dirty="0" smtClean="0">
                <a:solidFill>
                  <a:srgbClr val="0070C0"/>
                </a:solidFill>
              </a:rPr>
              <a:t>templates/&lt;</a:t>
            </a:r>
            <a:r>
              <a:rPr lang="ru-RU" sz="3000" dirty="0" smtClean="0">
                <a:solidFill>
                  <a:srgbClr val="0070C0"/>
                </a:solidFill>
              </a:rPr>
              <a:t>приложение</a:t>
            </a:r>
            <a:r>
              <a:rPr lang="en-US" sz="3000" dirty="0" smtClean="0">
                <a:solidFill>
                  <a:srgbClr val="0070C0"/>
                </a:solidFill>
              </a:rPr>
              <a:t>&gt;</a:t>
            </a:r>
            <a:r>
              <a:rPr lang="en-US" sz="3000" dirty="0" smtClean="0"/>
              <a:t> </a:t>
            </a:r>
            <a:r>
              <a:rPr lang="ru-RU" sz="3000" dirty="0" smtClean="0"/>
              <a:t>добавляем </a:t>
            </a:r>
            <a:r>
              <a:rPr lang="en-US" sz="3000" dirty="0" smtClean="0"/>
              <a:t>HTML </a:t>
            </a:r>
            <a:r>
              <a:rPr lang="ru-RU" sz="3000" dirty="0" smtClean="0"/>
              <a:t>файл со специальными вставками на языке шаблонов </a:t>
            </a:r>
            <a:r>
              <a:rPr lang="en-US" sz="3000" dirty="0" smtClean="0"/>
              <a:t>Django (</a:t>
            </a:r>
            <a:r>
              <a:rPr lang="en-US" sz="2800" dirty="0"/>
              <a:t>Django template language, </a:t>
            </a:r>
            <a:r>
              <a:rPr lang="en-US" sz="2800" dirty="0" smtClean="0"/>
              <a:t>DTL)</a:t>
            </a:r>
            <a:endParaRPr lang="en-US" sz="3000" dirty="0" smtClean="0">
              <a:solidFill>
                <a:srgbClr val="0070C0"/>
              </a:solidFill>
            </a:endParaRPr>
          </a:p>
          <a:p>
            <a:endParaRPr 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Пример шаблона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index.html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&lt;title</a:t>
            </a:r>
            <a:r>
              <a:rPr lang="en-US" dirty="0" smtClean="0">
                <a:solidFill>
                  <a:srgbClr val="008000"/>
                </a:solidFill>
              </a:rPr>
              <a:t>&gt;</a:t>
            </a:r>
            <a:r>
              <a:rPr lang="en-US" b="1" dirty="0" smtClean="0">
                <a:solidFill>
                  <a:srgbClr val="7030A0"/>
                </a:solidFill>
              </a:rPr>
              <a:t>{{</a:t>
            </a:r>
            <a:r>
              <a:rPr lang="en-US" b="1" dirty="0" smtClean="0">
                <a:solidFill>
                  <a:srgbClr val="0070C0"/>
                </a:solidFill>
              </a:rPr>
              <a:t> title </a:t>
            </a:r>
            <a:r>
              <a:rPr lang="en-US" b="1" dirty="0" smtClean="0">
                <a:solidFill>
                  <a:srgbClr val="7030A0"/>
                </a:solidFill>
              </a:rPr>
              <a:t>}}</a:t>
            </a:r>
            <a:r>
              <a:rPr lang="en-US" dirty="0" smtClean="0">
                <a:solidFill>
                  <a:srgbClr val="008000"/>
                </a:solidFill>
              </a:rPr>
              <a:t>&lt;/</a:t>
            </a:r>
            <a:r>
              <a:rPr lang="en-US" dirty="0" smtClean="0">
                <a:solidFill>
                  <a:srgbClr val="008000"/>
                </a:solidFill>
              </a:rPr>
              <a:t>title&gt;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</a:t>
            </a:r>
            <a:r>
              <a:rPr lang="en-US" dirty="0" smtClean="0">
                <a:solidFill>
                  <a:srgbClr val="008000"/>
                </a:solidFill>
              </a:rPr>
              <a:t>&lt;h1&gt;</a:t>
            </a:r>
            <a:r>
              <a:rPr lang="en-US" b="1" dirty="0" smtClean="0">
                <a:solidFill>
                  <a:srgbClr val="7030A0"/>
                </a:solidFill>
              </a:rPr>
              <a:t>{{ </a:t>
            </a:r>
            <a:r>
              <a:rPr lang="en-US" b="1" dirty="0" smtClean="0">
                <a:solidFill>
                  <a:srgbClr val="0070C0"/>
                </a:solidFill>
              </a:rPr>
              <a:t>title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}}</a:t>
            </a:r>
            <a:r>
              <a:rPr lang="en-US" dirty="0" smtClean="0">
                <a:solidFill>
                  <a:srgbClr val="008000"/>
                </a:solidFill>
              </a:rPr>
              <a:t>&lt;/h1&gt;</a:t>
            </a: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	     &lt;p&gt;Now is </a:t>
            </a:r>
            <a:r>
              <a:rPr lang="en-US" b="1" dirty="0" smtClean="0">
                <a:solidFill>
                  <a:srgbClr val="7030A0"/>
                </a:solidFill>
              </a:rPr>
              <a:t>{{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now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}}</a:t>
            </a:r>
            <a:r>
              <a:rPr lang="en-US" dirty="0" smtClean="0">
                <a:solidFill>
                  <a:srgbClr val="008000"/>
                </a:solidFill>
              </a:rPr>
              <a:t>&lt;/p&gt;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&lt;/html&gt;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Язык шаблонов </a:t>
            </a:r>
            <a:r>
              <a:rPr lang="en-US" dirty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8000" indent="0">
              <a:buNone/>
            </a:pPr>
            <a:r>
              <a:rPr lang="ru-RU" dirty="0"/>
              <a:t>Шаблон рендерится с </a:t>
            </a:r>
            <a:r>
              <a:rPr lang="ru-RU" dirty="0" smtClean="0"/>
              <a:t>контекстом.</a:t>
            </a:r>
            <a:endParaRPr lang="en-US" dirty="0" smtClean="0"/>
          </a:p>
          <a:p>
            <a:pPr marL="288000" indent="0">
              <a:buNone/>
            </a:pPr>
            <a:r>
              <a:rPr lang="ru-RU" dirty="0" smtClean="0"/>
              <a:t>Рендеринг </a:t>
            </a:r>
            <a:r>
              <a:rPr lang="ru-RU" dirty="0"/>
              <a:t>заменяет переменные на их значения, которые ищутся в контексте, и выполняет </a:t>
            </a:r>
            <a:r>
              <a:rPr lang="ru-RU" dirty="0" smtClean="0"/>
              <a:t>теги.</a:t>
            </a:r>
            <a:endParaRPr lang="en-US" dirty="0" smtClean="0"/>
          </a:p>
          <a:p>
            <a:pPr marL="288000" indent="0">
              <a:buNone/>
            </a:pPr>
            <a:r>
              <a:rPr lang="ru-RU" dirty="0" smtClean="0"/>
              <a:t>Все </a:t>
            </a:r>
            <a:r>
              <a:rPr lang="ru-RU" dirty="0"/>
              <a:t>остальное выводится как есть</a:t>
            </a:r>
            <a:r>
              <a:rPr lang="ru-RU" dirty="0" smtClean="0"/>
              <a:t>.</a:t>
            </a:r>
            <a:endParaRPr lang="en-US" dirty="0" smtClean="0"/>
          </a:p>
          <a:p>
            <a:pPr marL="288000" indent="0">
              <a:buNone/>
            </a:pPr>
            <a:r>
              <a:rPr lang="ru-RU" dirty="0" smtClean="0"/>
              <a:t>Синтаксис </a:t>
            </a:r>
            <a:r>
              <a:rPr lang="ru-RU" dirty="0"/>
              <a:t>языка шаблонов Django использует четыре </a:t>
            </a:r>
            <a:r>
              <a:rPr lang="ru-RU" dirty="0" smtClean="0"/>
              <a:t>конструкции</a:t>
            </a:r>
            <a:r>
              <a:rPr lang="en-US" dirty="0" smtClean="0"/>
              <a:t>: </a:t>
            </a:r>
            <a:r>
              <a:rPr lang="ru-RU" dirty="0" smtClean="0"/>
              <a:t>переменные, теги, фильтры и комментарии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4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562</Words>
  <Application>Microsoft Office PowerPoint</Application>
  <PresentationFormat>On-screen Show (4:3)</PresentationFormat>
  <Paragraphs>116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Georgia</vt:lpstr>
      <vt:lpstr>Office Theme</vt:lpstr>
      <vt:lpstr>Шаблоны</vt:lpstr>
      <vt:lpstr>Шаблоны</vt:lpstr>
      <vt:lpstr>Необходимость шаблонов</vt:lpstr>
      <vt:lpstr>Конфигурирование</vt:lpstr>
      <vt:lpstr>Конфигурирование</vt:lpstr>
      <vt:lpstr>Конфигурирование</vt:lpstr>
      <vt:lpstr>Добавление шаблона</vt:lpstr>
      <vt:lpstr>Пример шаблона</vt:lpstr>
      <vt:lpstr>Язык шаблонов Django</vt:lpstr>
      <vt:lpstr>Переменные</vt:lpstr>
      <vt:lpstr>Теги</vt:lpstr>
      <vt:lpstr>Теги</vt:lpstr>
      <vt:lpstr>Фильтры</vt:lpstr>
      <vt:lpstr>Фильтры</vt:lpstr>
      <vt:lpstr>Комментарии</vt:lpstr>
      <vt:lpstr>Использование шаблонов</vt:lpstr>
      <vt:lpstr>Наследование шаблонов</vt:lpstr>
      <vt:lpstr>Наследование шаблонов</vt:lpstr>
      <vt:lpstr>Наследование шаблонов</vt:lpstr>
      <vt:lpstr>Результат</vt:lpstr>
      <vt:lpstr>Статические файлы</vt:lpstr>
      <vt:lpstr>Статические файлы. Настройка</vt:lpstr>
      <vt:lpstr>Статические файлы</vt:lpstr>
      <vt:lpstr>Применение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max</cp:lastModifiedBy>
  <cp:revision>204</cp:revision>
  <dcterms:created xsi:type="dcterms:W3CDTF">2011-05-06T12:09:52Z</dcterms:created>
  <dcterms:modified xsi:type="dcterms:W3CDTF">2016-10-30T02:23:08Z</dcterms:modified>
</cp:coreProperties>
</file>