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ADE"/>
    <a:srgbClr val="166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53691-2568-724D-8AC3-0B4EBB217FA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A6817-5B0F-ED4C-8B30-03A1A1081B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Введение в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ORM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в примерах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persons = Person.objects.all()</a:t>
            </a:r>
          </a:p>
          <a:p>
            <a:pPr>
              <a:buNone/>
            </a:pPr>
            <a:r>
              <a:rPr lang="en-US" dirty="0">
                <a:solidFill>
                  <a:srgbClr val="008000"/>
                </a:solidFill>
              </a:rPr>
              <a:t>p</a:t>
            </a:r>
            <a:r>
              <a:rPr lang="en-US" dirty="0" smtClean="0">
                <a:solidFill>
                  <a:srgbClr val="008000"/>
                </a:solidFill>
              </a:rPr>
              <a:t>ersons = Person.objects.filter(first_name__contains=</a:t>
            </a:r>
            <a:r>
              <a:rPr lang="en-US" dirty="0" smtClean="0">
                <a:solidFill>
                  <a:srgbClr val="3366FF"/>
                </a:solidFill>
              </a:rPr>
              <a:t>‘</a:t>
            </a:r>
            <a:r>
              <a:rPr lang="ru-RU" dirty="0" smtClean="0">
                <a:solidFill>
                  <a:srgbClr val="3366FF"/>
                </a:solidFill>
              </a:rPr>
              <a:t>ан</a:t>
            </a:r>
            <a:r>
              <a:rPr lang="en-US" dirty="0" smtClean="0">
                <a:solidFill>
                  <a:srgbClr val="3366FF"/>
                </a:solidFill>
              </a:rPr>
              <a:t>’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endParaRPr lang="en-US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posts = Post.objects.filter(title__startswith=</a:t>
            </a:r>
            <a:r>
              <a:rPr lang="en-US" dirty="0" smtClean="0">
                <a:solidFill>
                  <a:srgbClr val="3366FF"/>
                </a:solidFill>
              </a:rPr>
              <a:t>‘</a:t>
            </a:r>
            <a:r>
              <a:rPr lang="ru-RU" dirty="0" smtClean="0">
                <a:solidFill>
                  <a:srgbClr val="3366FF"/>
                </a:solidFill>
              </a:rPr>
              <a:t>Как</a:t>
            </a:r>
            <a:r>
              <a:rPr lang="en-US" dirty="0" smtClean="0">
                <a:solidFill>
                  <a:srgbClr val="3366FF"/>
                </a:solidFill>
              </a:rPr>
              <a:t>’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.exclude(pub_date__gte=datetime.now())</a:t>
            </a:r>
          </a:p>
          <a:p>
            <a:endParaRPr lang="en-US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# OFFSET 5 LIMIT 5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entries = Entry.objects.all().order_by(</a:t>
            </a:r>
            <a:r>
              <a:rPr lang="en-US" dirty="0" smtClean="0">
                <a:solidFill>
                  <a:srgbClr val="3366FF"/>
                </a:solidFill>
              </a:rPr>
              <a:t>‘title’</a:t>
            </a:r>
            <a:r>
              <a:rPr lang="en-US" dirty="0" smtClean="0">
                <a:solidFill>
                  <a:srgbClr val="008000"/>
                </a:solidFill>
              </a:rPr>
              <a:t>)[5:10]</a:t>
            </a:r>
          </a:p>
          <a:p>
            <a:pPr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# AND + OR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posts = Post.objects.get(Q(title__icontains=</a:t>
            </a:r>
            <a:r>
              <a:rPr lang="en-US" dirty="0" smtClean="0">
                <a:solidFill>
                  <a:srgbClr val="3366FF"/>
                </a:solidFill>
              </a:rPr>
              <a:t>‘</a:t>
            </a:r>
            <a:r>
              <a:rPr lang="ru-RU" dirty="0" smtClean="0">
                <a:solidFill>
                  <a:srgbClr val="3366FF"/>
                </a:solidFill>
              </a:rPr>
              <a:t>почему</a:t>
            </a:r>
            <a:r>
              <a:rPr lang="en-US" dirty="0" smtClean="0">
                <a:solidFill>
                  <a:srgbClr val="3366FF"/>
                </a:solidFill>
              </a:rPr>
              <a:t>’</a:t>
            </a:r>
            <a:r>
              <a:rPr lang="en-US" dirty="0" smtClean="0">
                <a:solidFill>
                  <a:srgbClr val="008000"/>
                </a:solidFill>
              </a:rPr>
              <a:t>),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Q(pub_date=date(2011, 7, 5)) | Q(pub_date=date(2011, 7, 6))</a:t>
            </a: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Работа с моделями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Создание объекта: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p = Person(first_name=</a:t>
            </a:r>
            <a:r>
              <a:rPr lang="en-US" sz="2595" dirty="0" smtClean="0">
                <a:solidFill>
                  <a:srgbClr val="3366FF"/>
                </a:solidFill>
              </a:rPr>
              <a:t>“</a:t>
            </a:r>
            <a:r>
              <a:rPr lang="ru-RU" sz="2595" dirty="0" smtClean="0">
                <a:solidFill>
                  <a:srgbClr val="3366FF"/>
                </a:solidFill>
              </a:rPr>
              <a:t>Иван</a:t>
            </a:r>
            <a:r>
              <a:rPr lang="en-US" sz="2595" dirty="0" smtClean="0">
                <a:solidFill>
                  <a:srgbClr val="3366FF"/>
                </a:solidFill>
              </a:rPr>
              <a:t>”</a:t>
            </a:r>
            <a:r>
              <a:rPr lang="en-US" sz="2595" dirty="0" smtClean="0">
                <a:solidFill>
                  <a:srgbClr val="008000"/>
                </a:solidFill>
              </a:rPr>
              <a:t>, last_name=</a:t>
            </a:r>
            <a:r>
              <a:rPr lang="en-US" sz="2595" dirty="0" smtClean="0">
                <a:solidFill>
                  <a:srgbClr val="3366FF"/>
                </a:solidFill>
              </a:rPr>
              <a:t>“</a:t>
            </a:r>
            <a:r>
              <a:rPr lang="ru-RU" sz="2595" dirty="0" smtClean="0">
                <a:solidFill>
                  <a:srgbClr val="3366FF"/>
                </a:solidFill>
              </a:rPr>
              <a:t>Иванов</a:t>
            </a:r>
            <a:r>
              <a:rPr lang="en-US" sz="2595" dirty="0" smtClean="0">
                <a:solidFill>
                  <a:srgbClr val="3366FF"/>
                </a:solidFill>
              </a:rPr>
              <a:t>”</a:t>
            </a:r>
            <a:r>
              <a:rPr lang="en-US" sz="2595" dirty="0" smtClean="0">
                <a:solidFill>
                  <a:srgbClr val="008000"/>
                </a:solidFill>
              </a:rPr>
              <a:t>).save()</a:t>
            </a:r>
          </a:p>
          <a:p>
            <a:r>
              <a:rPr lang="ru-RU" dirty="0" smtClean="0"/>
              <a:t>Редактирование: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p.update(first_name=</a:t>
            </a:r>
            <a:r>
              <a:rPr lang="en-US" sz="2595" dirty="0" smtClean="0">
                <a:solidFill>
                  <a:srgbClr val="3366FF"/>
                </a:solidFill>
              </a:rPr>
              <a:t>“</a:t>
            </a:r>
            <a:r>
              <a:rPr lang="ru-RU" sz="2595" dirty="0" smtClean="0">
                <a:solidFill>
                  <a:srgbClr val="3366FF"/>
                </a:solidFill>
              </a:rPr>
              <a:t>Николай</a:t>
            </a:r>
            <a:r>
              <a:rPr lang="en-US" sz="2595" dirty="0" smtClean="0">
                <a:solidFill>
                  <a:srgbClr val="3366FF"/>
                </a:solidFill>
              </a:rPr>
              <a:t>”</a:t>
            </a:r>
            <a:r>
              <a:rPr lang="en-US" sz="2595" dirty="0" smtClean="0">
                <a:solidFill>
                  <a:srgbClr val="008000"/>
                </a:solidFill>
              </a:rPr>
              <a:t>)</a:t>
            </a:r>
          </a:p>
          <a:p>
            <a:r>
              <a:rPr lang="ru-RU" dirty="0" smtClean="0"/>
              <a:t>Удаление: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p.delete()</a:t>
            </a:r>
            <a:endParaRPr lang="ru-RU" sz="2595" dirty="0" smtClean="0">
              <a:solidFill>
                <a:srgbClr val="008000"/>
              </a:solidFill>
            </a:endParaRPr>
          </a:p>
          <a:p>
            <a:r>
              <a:rPr lang="ru-RU" dirty="0" smtClean="0"/>
              <a:t>Выборка связанных: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group.members.all()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</a:t>
            </a:r>
            <a:r>
              <a:rPr lang="en-US" sz="2595" dirty="0" err="1" smtClean="0">
                <a:solidFill>
                  <a:srgbClr val="008000"/>
                </a:solidFill>
              </a:rPr>
              <a:t>group.album_set.all</a:t>
            </a:r>
            <a:r>
              <a:rPr lang="en-US" sz="2595" dirty="0" smtClean="0">
                <a:solidFill>
                  <a:srgbClr val="008000"/>
                </a:solidFill>
              </a:rPr>
              <a:t>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Шаблоны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Специальные теги</a:t>
            </a:r>
          </a:p>
          <a:p>
            <a:r>
              <a:rPr lang="ru-RU" sz="3000" dirty="0" smtClean="0"/>
              <a:t>Наследование шаблонов</a:t>
            </a:r>
          </a:p>
          <a:p>
            <a:r>
              <a:rPr lang="ru-RU" sz="3000" dirty="0" smtClean="0"/>
              <a:t>Блоки, переопределение блоков</a:t>
            </a:r>
          </a:p>
          <a:p>
            <a:r>
              <a:rPr lang="ru-RU" sz="3000" dirty="0" smtClean="0"/>
              <a:t>Фильтры</a:t>
            </a:r>
            <a:endParaRPr lang="en-US" sz="3000" dirty="0" smtClean="0"/>
          </a:p>
          <a:p>
            <a:r>
              <a:rPr lang="ru-RU" sz="3000" dirty="0" smtClean="0"/>
              <a:t>Поддержка интернационализации</a:t>
            </a:r>
            <a:endParaRPr lang="en-US" sz="3000" dirty="0" smtClean="0"/>
          </a:p>
          <a:p>
            <a:r>
              <a:rPr lang="ru-RU" sz="3000" dirty="0" smtClean="0"/>
              <a:t>Поддержка базовых операторов</a:t>
            </a:r>
            <a:r>
              <a:rPr lang="en-US" sz="3000" dirty="0" smtClean="0"/>
              <a:t> (for, if)</a:t>
            </a:r>
            <a:endParaRPr lang="ru-RU" sz="3000" dirty="0" smtClean="0"/>
          </a:p>
          <a:p>
            <a:r>
              <a:rPr lang="ru-RU" sz="3000" dirty="0" smtClean="0"/>
              <a:t>Возможность создания собственных тегов</a:t>
            </a:r>
            <a:r>
              <a:rPr lang="en-US" sz="3000" dirty="0" smtClean="0"/>
              <a:t> </a:t>
            </a:r>
            <a:r>
              <a:rPr lang="ru-RU" sz="3000" dirty="0" smtClean="0"/>
              <a:t>и фильтров</a:t>
            </a:r>
            <a:endParaRPr lang="en-US" sz="3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Пример шаблона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base.html: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&lt;html&gt;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&lt;head&gt;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	&lt;title&gt;</a:t>
            </a:r>
            <a:r>
              <a:rPr lang="en-US" b="1" dirty="0" smtClean="0">
                <a:solidFill>
                  <a:srgbClr val="008000"/>
                </a:solidFill>
              </a:rPr>
              <a:t>{% block </a:t>
            </a:r>
            <a:r>
              <a:rPr lang="en-US" dirty="0" smtClean="0">
                <a:solidFill>
                  <a:srgbClr val="008000"/>
                </a:solidFill>
              </a:rPr>
              <a:t>title </a:t>
            </a:r>
            <a:r>
              <a:rPr lang="en-US" b="1" dirty="0" smtClean="0">
                <a:solidFill>
                  <a:srgbClr val="008000"/>
                </a:solidFill>
              </a:rPr>
              <a:t>%}</a:t>
            </a:r>
            <a:r>
              <a:rPr lang="en-US" dirty="0" smtClean="0">
                <a:solidFill>
                  <a:srgbClr val="008000"/>
                </a:solidFill>
              </a:rPr>
              <a:t>My Site</a:t>
            </a:r>
            <a:r>
              <a:rPr lang="en-US" b="1" dirty="0" smtClean="0">
                <a:solidFill>
                  <a:srgbClr val="008000"/>
                </a:solidFill>
              </a:rPr>
              <a:t>{% endblock %}</a:t>
            </a:r>
            <a:r>
              <a:rPr lang="en-US" dirty="0" smtClean="0">
                <a:solidFill>
                  <a:srgbClr val="008000"/>
                </a:solidFill>
              </a:rPr>
              <a:t>&lt;/title&gt;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&lt;/head&gt;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&lt;body&gt;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	</a:t>
            </a:r>
            <a:r>
              <a:rPr lang="en-US" b="1" dirty="0" smtClean="0">
                <a:solidFill>
                  <a:srgbClr val="008000"/>
                </a:solidFill>
              </a:rPr>
              <a:t>{% block </a:t>
            </a:r>
            <a:r>
              <a:rPr lang="en-US" dirty="0" smtClean="0">
                <a:solidFill>
                  <a:srgbClr val="008000"/>
                </a:solidFill>
              </a:rPr>
              <a:t>content </a:t>
            </a:r>
            <a:r>
              <a:rPr lang="en-US" b="1" dirty="0" smtClean="0">
                <a:solidFill>
                  <a:srgbClr val="008000"/>
                </a:solidFill>
              </a:rPr>
              <a:t>%}{% endblock %}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&lt;/body&gt;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&lt;/html&gt;</a:t>
            </a:r>
          </a:p>
          <a:p>
            <a:pPr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smtClean="0"/>
              <a:t>page.html: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{% extends “</a:t>
            </a:r>
            <a:r>
              <a:rPr lang="en-US" dirty="0" smtClean="0">
                <a:solidFill>
                  <a:srgbClr val="008000"/>
                </a:solidFill>
              </a:rPr>
              <a:t>base.html</a:t>
            </a:r>
            <a:r>
              <a:rPr lang="en-US" b="1" dirty="0" smtClean="0">
                <a:solidFill>
                  <a:srgbClr val="008000"/>
                </a:solidFill>
              </a:rPr>
              <a:t>” %}</a:t>
            </a:r>
          </a:p>
          <a:p>
            <a:pPr>
              <a:buNone/>
            </a:pPr>
            <a:r>
              <a:rPr lang="en-US" b="1" dirty="0" smtClean="0">
                <a:solidFill>
                  <a:srgbClr val="008000"/>
                </a:solidFill>
              </a:rPr>
              <a:t>	{% load </a:t>
            </a:r>
            <a:r>
              <a:rPr lang="en-US" dirty="0" smtClean="0">
                <a:solidFill>
                  <a:srgbClr val="008000"/>
                </a:solidFill>
              </a:rPr>
              <a:t>i18n </a:t>
            </a:r>
            <a:r>
              <a:rPr lang="en-US" b="1" dirty="0" smtClean="0">
                <a:solidFill>
                  <a:srgbClr val="008000"/>
                </a:solidFill>
              </a:rPr>
              <a:t>%}</a:t>
            </a:r>
          </a:p>
          <a:p>
            <a:pPr>
              <a:buNone/>
            </a:pPr>
            <a:r>
              <a:rPr lang="en-US" b="1" dirty="0" smtClean="0">
                <a:solidFill>
                  <a:srgbClr val="008000"/>
                </a:solidFill>
              </a:rPr>
              <a:t>	{% block </a:t>
            </a:r>
            <a:r>
              <a:rPr lang="en-US" dirty="0" smtClean="0">
                <a:solidFill>
                  <a:srgbClr val="008000"/>
                </a:solidFill>
              </a:rPr>
              <a:t>content </a:t>
            </a:r>
            <a:r>
              <a:rPr lang="en-US" b="1" dirty="0" smtClean="0">
                <a:solidFill>
                  <a:srgbClr val="008000"/>
                </a:solidFill>
              </a:rPr>
              <a:t>%}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&lt;p&gt;</a:t>
            </a:r>
            <a:r>
              <a:rPr lang="en-US" b="1" dirty="0" smtClean="0">
                <a:solidFill>
                  <a:srgbClr val="008000"/>
                </a:solidFill>
              </a:rPr>
              <a:t>{% trans </a:t>
            </a:r>
            <a:r>
              <a:rPr lang="en-US" b="1" dirty="0" smtClean="0">
                <a:solidFill>
                  <a:srgbClr val="3366FF"/>
                </a:solidFill>
              </a:rPr>
              <a:t>“</a:t>
            </a:r>
            <a:r>
              <a:rPr lang="ru-RU" dirty="0" smtClean="0">
                <a:solidFill>
                  <a:srgbClr val="3366FF"/>
                </a:solidFill>
              </a:rPr>
              <a:t>Содержимое блока</a:t>
            </a:r>
            <a:r>
              <a:rPr lang="en-US" b="1" dirty="0" smtClean="0">
                <a:solidFill>
                  <a:srgbClr val="3366FF"/>
                </a:solidFill>
              </a:rPr>
              <a:t>”</a:t>
            </a:r>
            <a:r>
              <a:rPr lang="en-US" b="1" dirty="0" smtClean="0">
                <a:solidFill>
                  <a:srgbClr val="008000"/>
                </a:solidFill>
              </a:rPr>
              <a:t> %}</a:t>
            </a:r>
            <a:r>
              <a:rPr lang="en-US" dirty="0" smtClean="0">
                <a:solidFill>
                  <a:srgbClr val="008000"/>
                </a:solidFill>
              </a:rPr>
              <a:t>&lt;/p&gt;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{% endblock %}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URLs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Пример</a:t>
            </a:r>
            <a:r>
              <a:rPr lang="en-US" dirty="0" smtClean="0"/>
              <a:t> urls.py</a:t>
            </a:r>
            <a:r>
              <a:rPr lang="ru-RU" dirty="0" smtClean="0"/>
              <a:t>:</a:t>
            </a:r>
            <a:endParaRPr lang="en-US" dirty="0" smtClean="0"/>
          </a:p>
          <a:p>
            <a:pPr>
              <a:buNone/>
            </a:pPr>
            <a:endParaRPr lang="ru-RU" sz="100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urlpatterns = patterns(</a:t>
            </a:r>
            <a:r>
              <a:rPr lang="en-US" sz="2400" dirty="0" smtClean="0">
                <a:solidFill>
                  <a:srgbClr val="3366FF"/>
                </a:solidFill>
              </a:rPr>
              <a:t>‘’</a:t>
            </a:r>
            <a:r>
              <a:rPr lang="en-US" sz="2400" dirty="0" smtClean="0">
                <a:solidFill>
                  <a:srgbClr val="008000"/>
                </a:solidFill>
              </a:rPr>
              <a:t>,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(r</a:t>
            </a:r>
            <a:r>
              <a:rPr lang="en-US" sz="2400" dirty="0" smtClean="0">
                <a:solidFill>
                  <a:srgbClr val="3366FF"/>
                </a:solidFill>
              </a:rPr>
              <a:t>’^admin/’</a:t>
            </a:r>
            <a:r>
              <a:rPr lang="en-US" sz="2400" dirty="0" smtClean="0">
                <a:solidFill>
                  <a:srgbClr val="008000"/>
                </a:solidFill>
              </a:rPr>
              <a:t>, include(admin.site.urls)),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(r</a:t>
            </a:r>
            <a:r>
              <a:rPr lang="en-US" sz="2400" dirty="0" smtClean="0">
                <a:solidFill>
                  <a:srgbClr val="3366FF"/>
                </a:solidFill>
              </a:rPr>
              <a:t>’^blog/$’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 smtClean="0">
                <a:solidFill>
                  <a:srgbClr val="3366FF"/>
                </a:solidFill>
              </a:rPr>
              <a:t>‘blog.views.view_all_entries’</a:t>
            </a:r>
            <a:r>
              <a:rPr lang="en-US" sz="2400" dirty="0" smtClean="0">
                <a:solidFill>
                  <a:srgbClr val="008000"/>
                </a:solidFill>
              </a:rPr>
              <a:t>),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(r</a:t>
            </a:r>
            <a:r>
              <a:rPr lang="en-US" sz="2400" dirty="0" smtClean="0">
                <a:solidFill>
                  <a:srgbClr val="3366FF"/>
                </a:solidFill>
              </a:rPr>
              <a:t>’^blog/entry/(\d+)/$’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 smtClean="0">
                <a:solidFill>
                  <a:srgbClr val="3366FF"/>
                </a:solidFill>
              </a:rPr>
              <a:t>‘blog.view.view_entry’</a:t>
            </a:r>
            <a:r>
              <a:rPr lang="en-US" sz="2400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)</a:t>
            </a:r>
            <a:endParaRPr lang="ru-RU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Виды (</a:t>
            </a:r>
            <a:r>
              <a:rPr lang="en-US" dirty="0" smtClean="0">
                <a:solidFill>
                  <a:srgbClr val="984807"/>
                </a:solidFill>
              </a:rPr>
              <a:t>views)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2400" dirty="0" smtClean="0"/>
              <a:t>Обычно представляют собой функции, которые возвращают </a:t>
            </a:r>
            <a:r>
              <a:rPr lang="en-US" sz="2400" dirty="0" smtClean="0"/>
              <a:t>HttpResponse. </a:t>
            </a:r>
            <a:r>
              <a:rPr lang="ru-RU" sz="2400" dirty="0" smtClean="0"/>
              <a:t>В версии </a:t>
            </a:r>
            <a:r>
              <a:rPr lang="en-US" sz="2400" dirty="0" smtClean="0"/>
              <a:t>django</a:t>
            </a:r>
            <a:r>
              <a:rPr lang="ru-RU" sz="2400" dirty="0" smtClean="0"/>
              <a:t> 1.3 появилась возможность </a:t>
            </a:r>
            <a:r>
              <a:rPr lang="en-US" sz="2400" dirty="0" smtClean="0"/>
              <a:t>class-based views.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r>
              <a:rPr lang="ru-RU" sz="2400" dirty="0" smtClean="0"/>
              <a:t>Пример </a:t>
            </a:r>
            <a:r>
              <a:rPr lang="en-US" sz="2400" dirty="0" smtClean="0"/>
              <a:t>view:</a:t>
            </a:r>
          </a:p>
          <a:p>
            <a:pPr>
              <a:buNone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urls.py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было: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# (r’^blog/entry/(\d+)/$’, ‘blog.view.view_entry’)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941" dirty="0" smtClean="0">
                <a:solidFill>
                  <a:srgbClr val="008000"/>
                </a:solidFill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</a:rPr>
              <a:t>from </a:t>
            </a:r>
            <a:r>
              <a:rPr lang="en-US" sz="2400" dirty="0" smtClean="0">
                <a:solidFill>
                  <a:srgbClr val="008000"/>
                </a:solidFill>
              </a:rPr>
              <a:t>django.http </a:t>
            </a:r>
            <a:r>
              <a:rPr lang="en-US" sz="2400" b="1" dirty="0" smtClean="0">
                <a:solidFill>
                  <a:srgbClr val="008000"/>
                </a:solidFill>
              </a:rPr>
              <a:t>import </a:t>
            </a:r>
            <a:r>
              <a:rPr lang="en-US" sz="2400" dirty="0" smtClean="0">
                <a:solidFill>
                  <a:srgbClr val="008000"/>
                </a:solidFill>
              </a:rPr>
              <a:t>Http404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</a:rPr>
              <a:t>from </a:t>
            </a:r>
            <a:r>
              <a:rPr lang="en-US" sz="2400" dirty="0" smtClean="0">
                <a:solidFill>
                  <a:srgbClr val="008000"/>
                </a:solidFill>
              </a:rPr>
              <a:t>myproject.myapp.models </a:t>
            </a:r>
            <a:r>
              <a:rPr lang="en-US" sz="2400" b="1" dirty="0" smtClean="0">
                <a:solidFill>
                  <a:srgbClr val="008000"/>
                </a:solidFill>
              </a:rPr>
              <a:t>import </a:t>
            </a:r>
            <a:r>
              <a:rPr lang="en-US" sz="2400" dirty="0" smtClean="0">
                <a:solidFill>
                  <a:srgbClr val="008000"/>
                </a:solidFill>
              </a:rPr>
              <a:t>Entry</a:t>
            </a:r>
          </a:p>
          <a:p>
            <a:pPr>
              <a:buNone/>
            </a:pPr>
            <a:endParaRPr lang="en-US" sz="1032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</a:rPr>
              <a:t>def </a:t>
            </a:r>
            <a:r>
              <a:rPr lang="en-US" sz="2400" dirty="0" smtClean="0">
                <a:solidFill>
                  <a:srgbClr val="008000"/>
                </a:solidFill>
              </a:rPr>
              <a:t>view_entry</a:t>
            </a:r>
            <a:r>
              <a:rPr lang="en-US" sz="2400" b="1" dirty="0" smtClean="0">
                <a:solidFill>
                  <a:srgbClr val="008000"/>
                </a:solidFill>
              </a:rPr>
              <a:t>(</a:t>
            </a:r>
            <a:r>
              <a:rPr lang="en-US" sz="2400" dirty="0" smtClean="0">
                <a:solidFill>
                  <a:srgbClr val="008000"/>
                </a:solidFill>
              </a:rPr>
              <a:t>request, entry_id</a:t>
            </a:r>
            <a:r>
              <a:rPr lang="en-US" sz="2400" b="1" dirty="0" smtClean="0">
                <a:solidFill>
                  <a:srgbClr val="008000"/>
                </a:solidFill>
              </a:rPr>
              <a:t>):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</a:t>
            </a:r>
            <a:r>
              <a:rPr lang="en-US" sz="2400" b="1" dirty="0" smtClean="0">
                <a:solidFill>
                  <a:srgbClr val="008000"/>
                </a:solidFill>
              </a:rPr>
              <a:t>try</a:t>
            </a:r>
            <a:r>
              <a:rPr lang="en-US" sz="2400" dirty="0" smtClean="0">
                <a:solidFill>
                  <a:srgbClr val="008000"/>
                </a:solidFill>
              </a:rPr>
              <a:t>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	entry </a:t>
            </a:r>
            <a:r>
              <a:rPr lang="en-US" sz="2400" b="1" dirty="0" smtClean="0">
                <a:solidFill>
                  <a:srgbClr val="008000"/>
                </a:solidFill>
              </a:rPr>
              <a:t>=</a:t>
            </a:r>
            <a:r>
              <a:rPr lang="en-US" sz="2400" dirty="0" smtClean="0">
                <a:solidFill>
                  <a:srgbClr val="008000"/>
                </a:solidFill>
              </a:rPr>
              <a:t> Entry.objects.get</a:t>
            </a:r>
            <a:r>
              <a:rPr lang="en-US" sz="2400" b="1" dirty="0" smtClean="0">
                <a:solidFill>
                  <a:srgbClr val="008000"/>
                </a:solidFill>
              </a:rPr>
              <a:t>(</a:t>
            </a:r>
            <a:r>
              <a:rPr lang="en-US" sz="2400" dirty="0" smtClean="0">
                <a:solidFill>
                  <a:srgbClr val="008000"/>
                </a:solidFill>
              </a:rPr>
              <a:t>id</a:t>
            </a:r>
            <a:r>
              <a:rPr lang="en-US" sz="2400" b="1" dirty="0" smtClean="0">
                <a:solidFill>
                  <a:srgbClr val="008000"/>
                </a:solidFill>
              </a:rPr>
              <a:t>=</a:t>
            </a:r>
            <a:r>
              <a:rPr lang="en-US" sz="2400" dirty="0" smtClean="0">
                <a:solidFill>
                  <a:srgbClr val="008000"/>
                </a:solidFill>
              </a:rPr>
              <a:t>entry_id</a:t>
            </a:r>
            <a:r>
              <a:rPr lang="en-US" sz="2400" b="1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</a:t>
            </a:r>
            <a:r>
              <a:rPr lang="en-US" sz="2400" b="1" dirty="0" smtClean="0">
                <a:solidFill>
                  <a:srgbClr val="008000"/>
                </a:solidFill>
              </a:rPr>
              <a:t>except </a:t>
            </a:r>
            <a:r>
              <a:rPr lang="en-US" sz="2400" dirty="0" smtClean="0">
                <a:solidFill>
                  <a:srgbClr val="008000"/>
                </a:solidFill>
              </a:rPr>
              <a:t>Entry.DoesNotExists</a:t>
            </a:r>
            <a:r>
              <a:rPr lang="en-US" sz="2400" b="1" dirty="0" smtClean="0">
                <a:solidFill>
                  <a:srgbClr val="008000"/>
                </a:solidFill>
              </a:rPr>
              <a:t>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	</a:t>
            </a:r>
            <a:r>
              <a:rPr lang="en-US" sz="2400" b="1" dirty="0" smtClean="0">
                <a:solidFill>
                  <a:srgbClr val="008000"/>
                </a:solidFill>
              </a:rPr>
              <a:t>raise </a:t>
            </a:r>
            <a:r>
              <a:rPr lang="en-US" sz="2400" dirty="0" smtClean="0">
                <a:solidFill>
                  <a:srgbClr val="008000"/>
                </a:solidFill>
              </a:rPr>
              <a:t>Http404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</a:t>
            </a:r>
            <a:r>
              <a:rPr lang="en-US" sz="2400" b="1" dirty="0" smtClean="0">
                <a:solidFill>
                  <a:srgbClr val="008000"/>
                </a:solidFill>
              </a:rPr>
              <a:t>return </a:t>
            </a:r>
            <a:r>
              <a:rPr lang="en-US" sz="2400" dirty="0" smtClean="0">
                <a:solidFill>
                  <a:srgbClr val="008000"/>
                </a:solidFill>
              </a:rPr>
              <a:t>render_to_response</a:t>
            </a:r>
            <a:r>
              <a:rPr lang="en-US" sz="2400" b="1" dirty="0" smtClean="0">
                <a:solidFill>
                  <a:srgbClr val="008000"/>
                </a:solidFill>
              </a:rPr>
              <a:t>(</a:t>
            </a:r>
            <a:r>
              <a:rPr lang="en-US" sz="2400" dirty="0" smtClean="0">
                <a:solidFill>
                  <a:srgbClr val="3366FF"/>
                </a:solidFill>
              </a:rPr>
              <a:t>‘blog/entry.html’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b="1" dirty="0" smtClean="0">
                <a:solidFill>
                  <a:srgbClr val="008000"/>
                </a:solidFill>
              </a:rPr>
              <a:t>{</a:t>
            </a:r>
            <a:r>
              <a:rPr lang="en-US" sz="2400" dirty="0" smtClean="0">
                <a:solidFill>
                  <a:srgbClr val="3366FF"/>
                </a:solidFill>
              </a:rPr>
              <a:t>‘entry’</a:t>
            </a:r>
            <a:r>
              <a:rPr lang="en-US" sz="2400" b="1" dirty="0" smtClean="0">
                <a:solidFill>
                  <a:srgbClr val="008000"/>
                </a:solidFill>
              </a:rPr>
              <a:t>:</a:t>
            </a:r>
            <a:r>
              <a:rPr lang="en-US" sz="2400" dirty="0" smtClean="0">
                <a:solidFill>
                  <a:srgbClr val="008000"/>
                </a:solidFill>
              </a:rPr>
              <a:t> entry</a:t>
            </a:r>
            <a:r>
              <a:rPr lang="en-US" sz="2400" b="1" dirty="0" smtClean="0">
                <a:solidFill>
                  <a:srgbClr val="008000"/>
                </a:solidFill>
              </a:rPr>
              <a:t>})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Формы в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 smtClean="0"/>
              <a:t>Создание формы: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class ContactForm(forms.Form):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subject = forms.CharField(max_length=32)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message = forms.TextField()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sender = forms.EmailField()</a:t>
            </a:r>
          </a:p>
          <a:p>
            <a:pPr>
              <a:buNone/>
            </a:pPr>
            <a:endParaRPr lang="en-US" sz="1684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ru-RU" dirty="0" smtClean="0"/>
              <a:t>Форма из модели: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class EntryForm(ModelForm):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class Meta: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	model = Entry</a:t>
            </a:r>
          </a:p>
          <a:p>
            <a:pPr>
              <a:buNone/>
            </a:pPr>
            <a:endParaRPr lang="en-US" sz="1684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ru-RU" dirty="0" smtClean="0"/>
              <a:t>Работа с формой: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form = ContactForm(request.POST)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if form.is_valid():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8000"/>
                </a:solidFill>
              </a:rPr>
              <a:t>…</a:t>
            </a:r>
          </a:p>
          <a:p>
            <a:pPr>
              <a:buNone/>
            </a:pPr>
            <a:r>
              <a:rPr lang="ru-RU" dirty="0" smtClean="0"/>
              <a:t>Вывод формы в шаблоне: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{{ form }}</a:t>
            </a:r>
            <a:endParaRPr lang="ru-RU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{{ form.as_table }}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{{ form.as_ul }}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{{ form.as_p }}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Аутентификация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request.user.is_authenticated()</a:t>
            </a:r>
          </a:p>
          <a:p>
            <a:pPr>
              <a:buNone/>
            </a:pPr>
            <a:endParaRPr lang="en-US" sz="24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logout(request)</a:t>
            </a:r>
          </a:p>
          <a:p>
            <a:pPr>
              <a:buNone/>
            </a:pPr>
            <a:endParaRPr lang="en-US" sz="24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@login_required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8000"/>
                </a:solidFill>
              </a:rPr>
              <a:t>def </a:t>
            </a:r>
            <a:r>
              <a:rPr lang="en-US" sz="2400" dirty="0" smtClean="0">
                <a:solidFill>
                  <a:srgbClr val="008000"/>
                </a:solidFill>
              </a:rPr>
              <a:t>my_view(request):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…</a:t>
            </a:r>
          </a:p>
          <a:p>
            <a:pPr>
              <a:buNone/>
            </a:pPr>
            <a:endParaRPr lang="en-US" sz="24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(r</a:t>
            </a:r>
            <a:r>
              <a:rPr lang="en-US" sz="2400" dirty="0" smtClean="0">
                <a:solidFill>
                  <a:srgbClr val="3366FF"/>
                </a:solidFill>
              </a:rPr>
              <a:t>’^accounts/login/$’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 smtClean="0">
                <a:solidFill>
                  <a:srgbClr val="3366FF"/>
                </a:solidFill>
              </a:rPr>
              <a:t>‘django.contrib.auto.views.login’</a:t>
            </a:r>
            <a:r>
              <a:rPr lang="en-US" sz="2400" dirty="0" smtClean="0">
                <a:solidFill>
                  <a:srgbClr val="008000"/>
                </a:solidFill>
              </a:rPr>
              <a:t>)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Кеширование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15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 smtClean="0"/>
              <a:t>Настройка кеша: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CACHE_BACKEND = </a:t>
            </a:r>
            <a:r>
              <a:rPr lang="en-US" dirty="0" smtClean="0">
                <a:solidFill>
                  <a:srgbClr val="3366FF"/>
                </a:solidFill>
              </a:rPr>
              <a:t>‘memcached://127.0.0.1:11211/’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Использование: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3789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@cache_page(60*15)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</a:t>
            </a:r>
            <a:r>
              <a:rPr lang="en-US" sz="3789" b="1" dirty="0" smtClean="0">
                <a:solidFill>
                  <a:srgbClr val="008000"/>
                </a:solidFill>
              </a:rPr>
              <a:t>def </a:t>
            </a:r>
            <a:r>
              <a:rPr lang="en-US" sz="3789" dirty="0" smtClean="0">
                <a:solidFill>
                  <a:srgbClr val="008000"/>
                </a:solidFill>
              </a:rPr>
              <a:t>my_view(request):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		…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</a:t>
            </a:r>
          </a:p>
          <a:p>
            <a:pPr>
              <a:buNone/>
            </a:pPr>
            <a:r>
              <a:rPr lang="en-US" sz="3789" dirty="0">
                <a:solidFill>
                  <a:srgbClr val="595959"/>
                </a:solidFill>
              </a:rPr>
              <a:t>	</a:t>
            </a:r>
            <a:r>
              <a:rPr lang="en-US" sz="3789" dirty="0" smtClean="0">
                <a:solidFill>
                  <a:srgbClr val="595959"/>
                </a:solidFill>
              </a:rPr>
              <a:t>@never_cache</a:t>
            </a:r>
          </a:p>
          <a:p>
            <a:pPr>
              <a:buNone/>
            </a:pPr>
            <a:endParaRPr lang="en-US" sz="3789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3789" b="1" dirty="0" smtClean="0">
                <a:solidFill>
                  <a:srgbClr val="008000"/>
                </a:solidFill>
              </a:rPr>
              <a:t>	{% load </a:t>
            </a:r>
            <a:r>
              <a:rPr lang="en-US" sz="3789" dirty="0" smtClean="0">
                <a:solidFill>
                  <a:srgbClr val="008000"/>
                </a:solidFill>
              </a:rPr>
              <a:t>cache</a:t>
            </a:r>
            <a:r>
              <a:rPr lang="en-US" sz="3789" b="1" dirty="0" smtClean="0">
                <a:solidFill>
                  <a:srgbClr val="008000"/>
                </a:solidFill>
              </a:rPr>
              <a:t> %}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</a:t>
            </a:r>
            <a:r>
              <a:rPr lang="en-US" sz="3789" b="1" dirty="0" smtClean="0">
                <a:solidFill>
                  <a:srgbClr val="008000"/>
                </a:solidFill>
              </a:rPr>
              <a:t>{% cache </a:t>
            </a:r>
            <a:r>
              <a:rPr lang="en-US" sz="3789" dirty="0" smtClean="0">
                <a:solidFill>
                  <a:srgbClr val="008000"/>
                </a:solidFill>
              </a:rPr>
              <a:t>500 sidebar </a:t>
            </a:r>
            <a:r>
              <a:rPr lang="en-US" sz="3789" b="1" dirty="0" smtClean="0">
                <a:solidFill>
                  <a:srgbClr val="008000"/>
                </a:solidFill>
              </a:rPr>
              <a:t>%}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		…</a:t>
            </a:r>
          </a:p>
          <a:p>
            <a:pPr>
              <a:buNone/>
            </a:pPr>
            <a:r>
              <a:rPr lang="en-US" sz="3789" b="1" dirty="0" smtClean="0">
                <a:solidFill>
                  <a:srgbClr val="008000"/>
                </a:solidFill>
              </a:rPr>
              <a:t>	{% endcache %}</a:t>
            </a:r>
          </a:p>
          <a:p>
            <a:pPr>
              <a:buNone/>
            </a:pPr>
            <a:endParaRPr lang="en-US" sz="3789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cache.set(</a:t>
            </a:r>
            <a:r>
              <a:rPr lang="en-US" sz="3789" dirty="0" smtClean="0">
                <a:solidFill>
                  <a:srgbClr val="3366FF"/>
                </a:solidFill>
              </a:rPr>
              <a:t>‘a’</a:t>
            </a:r>
            <a:r>
              <a:rPr lang="en-US" sz="3789" dirty="0" smtClean="0">
                <a:solidFill>
                  <a:srgbClr val="008000"/>
                </a:solidFill>
              </a:rPr>
              <a:t>, 1)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cache.get(</a:t>
            </a:r>
            <a:r>
              <a:rPr lang="en-US" sz="3789" dirty="0" smtClean="0">
                <a:solidFill>
                  <a:srgbClr val="3366FF"/>
                </a:solidFill>
              </a:rPr>
              <a:t>‘a’</a:t>
            </a:r>
            <a:r>
              <a:rPr lang="en-US" sz="3789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cache.delete(</a:t>
            </a:r>
            <a:r>
              <a:rPr lang="en-US" sz="3789" dirty="0" smtClean="0">
                <a:solidFill>
                  <a:srgbClr val="3366FF"/>
                </a:solidFill>
              </a:rPr>
              <a:t>‘a’</a:t>
            </a:r>
            <a:r>
              <a:rPr lang="en-US" sz="3789" dirty="0" smtClean="0">
                <a:solidFill>
                  <a:srgbClr val="008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Дополнительные возможности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Сессии</a:t>
            </a:r>
          </a:p>
          <a:p>
            <a:r>
              <a:rPr lang="ru-RU" sz="2400" dirty="0" smtClean="0"/>
              <a:t>Локализация</a:t>
            </a:r>
          </a:p>
          <a:p>
            <a:r>
              <a:rPr lang="ru-RU" sz="2400" dirty="0" smtClean="0"/>
              <a:t>Пагинация (</a:t>
            </a:r>
            <a:r>
              <a:rPr lang="en-US" sz="2400" dirty="0" smtClean="0">
                <a:solidFill>
                  <a:srgbClr val="008000"/>
                </a:solidFill>
              </a:rPr>
              <a:t>p = Paginator(objects, 10)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Sitemap</a:t>
            </a:r>
          </a:p>
          <a:p>
            <a:r>
              <a:rPr lang="ru-RU" sz="2400" dirty="0" smtClean="0"/>
              <a:t>Генерация </a:t>
            </a:r>
            <a:r>
              <a:rPr lang="en-US" sz="2400" dirty="0" smtClean="0"/>
              <a:t>RSS</a:t>
            </a:r>
          </a:p>
          <a:p>
            <a:r>
              <a:rPr lang="ru-RU" sz="2400" dirty="0" smtClean="0"/>
              <a:t>Поддержка </a:t>
            </a:r>
            <a:r>
              <a:rPr lang="en-US" sz="2400" dirty="0" smtClean="0"/>
              <a:t>JSON</a:t>
            </a:r>
          </a:p>
          <a:p>
            <a:r>
              <a:rPr lang="ru-RU" sz="2400" dirty="0" smtClean="0"/>
              <a:t>И многое другое</a:t>
            </a:r>
            <a:r>
              <a:rPr lang="en-US" sz="2400" dirty="0" smtClean="0"/>
              <a:t>…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84807"/>
                </a:solidFill>
              </a:rPr>
              <a:t>django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2.3 </a:t>
            </a:r>
            <a:r>
              <a:rPr lang="ru-RU" dirty="0" smtClean="0"/>
              <a:t>и выше</a:t>
            </a:r>
          </a:p>
          <a:p>
            <a:r>
              <a:rPr lang="ru-RU" dirty="0" smtClean="0"/>
              <a:t>Актуальная версия </a:t>
            </a:r>
            <a:r>
              <a:rPr lang="en-US" dirty="0" err="1" smtClean="0"/>
              <a:t>django</a:t>
            </a:r>
            <a:r>
              <a:rPr lang="en-US" dirty="0" smtClean="0"/>
              <a:t> 1.10 </a:t>
            </a:r>
          </a:p>
          <a:p>
            <a:r>
              <a:rPr lang="ru-RU" dirty="0" smtClean="0"/>
              <a:t>Проект </a:t>
            </a:r>
            <a:r>
              <a:rPr lang="ru-RU" dirty="0" smtClean="0"/>
              <a:t>был опубликован в 2005 г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Разработчики:</a:t>
            </a:r>
          </a:p>
          <a:p>
            <a:r>
              <a:rPr lang="en-US" sz="2595" dirty="0" smtClean="0"/>
              <a:t>Adrian Holovaty</a:t>
            </a:r>
          </a:p>
          <a:p>
            <a:r>
              <a:rPr lang="en-US" sz="2595" dirty="0" smtClean="0"/>
              <a:t>Simon Willison</a:t>
            </a:r>
          </a:p>
          <a:p>
            <a:r>
              <a:rPr lang="en-US" sz="2595" dirty="0" smtClean="0"/>
              <a:t>Jacob Kaplan-Moss</a:t>
            </a:r>
          </a:p>
          <a:p>
            <a:r>
              <a:rPr lang="en-US" sz="2595" dirty="0" smtClean="0"/>
              <a:t>Wilson Miner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Конец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При подготовке презентации были использованы материалы: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http://docs.djangoproject.com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	http://www.slideshare.net/Coagulant/django-3919346</a:t>
            </a:r>
            <a:endParaRPr lang="ru-RU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Преимущества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Встроенный </a:t>
            </a:r>
            <a:r>
              <a:rPr lang="en-US" dirty="0" smtClean="0"/>
              <a:t>ORM</a:t>
            </a:r>
            <a:r>
              <a:rPr lang="ru-RU" dirty="0" smtClean="0"/>
              <a:t> (</a:t>
            </a:r>
            <a:r>
              <a:rPr lang="en-US" dirty="0" smtClean="0"/>
              <a:t>sqlite, MySQL, PostgreSQL,</a:t>
            </a:r>
            <a:r>
              <a:rPr lang="ru-RU" dirty="0" smtClean="0"/>
              <a:t> </a:t>
            </a:r>
            <a:r>
              <a:rPr lang="en-US" dirty="0" smtClean="0"/>
              <a:t>Oracle </a:t>
            </a:r>
            <a:r>
              <a:rPr lang="ru-RU" dirty="0" smtClean="0"/>
              <a:t>и др.)</a:t>
            </a:r>
          </a:p>
          <a:p>
            <a:r>
              <a:rPr lang="ru-RU" dirty="0" smtClean="0"/>
              <a:t>Шаблонная система</a:t>
            </a:r>
          </a:p>
          <a:p>
            <a:r>
              <a:rPr lang="ru-RU" dirty="0" smtClean="0"/>
              <a:t>Удобная работа с формами</a:t>
            </a:r>
          </a:p>
          <a:p>
            <a:r>
              <a:rPr lang="ru-RU" dirty="0" smtClean="0"/>
              <a:t>Система роутинга на регулярных выражениях</a:t>
            </a:r>
          </a:p>
          <a:p>
            <a:r>
              <a:rPr lang="ru-RU" dirty="0" smtClean="0"/>
              <a:t>Кеширование, интернационализация</a:t>
            </a:r>
          </a:p>
          <a:p>
            <a:r>
              <a:rPr lang="ru-RU" dirty="0" smtClean="0"/>
              <a:t>Система аутентификации и авторизации</a:t>
            </a:r>
          </a:p>
          <a:p>
            <a:r>
              <a:rPr lang="ru-RU" dirty="0" smtClean="0"/>
              <a:t>Автоматически генерируемая админ-панель</a:t>
            </a:r>
          </a:p>
          <a:p>
            <a:r>
              <a:rPr lang="ru-RU" dirty="0" smtClean="0"/>
              <a:t>Веб-сервер для разработки</a:t>
            </a:r>
          </a:p>
          <a:p>
            <a:r>
              <a:rPr lang="ru-RU" dirty="0" smtClean="0"/>
              <a:t>Система промежуточных слоёв (</a:t>
            </a:r>
            <a:r>
              <a:rPr lang="en-US" dirty="0" smtClean="0"/>
              <a:t>Middleware)</a:t>
            </a:r>
            <a:r>
              <a:rPr lang="ru-RU" dirty="0" smtClean="0"/>
              <a:t> для построения дополнительных обработчиков запросов (например, кеширование, сжатие ответов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Структура проекта </a:t>
            </a:r>
            <a:r>
              <a:rPr lang="en-US" dirty="0" smtClean="0">
                <a:solidFill>
                  <a:srgbClr val="984807"/>
                </a:solidFill>
              </a:rPr>
              <a:t>django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>
            <a:normAutofit fontScale="92500"/>
          </a:bodyPr>
          <a:lstStyle/>
          <a:p>
            <a:pPr>
              <a:buNone/>
            </a:pPr>
            <a:r>
              <a:rPr lang="ru-RU" dirty="0" smtClean="0"/>
              <a:t>Проект состоит из:</a:t>
            </a:r>
          </a:p>
          <a:p>
            <a:r>
              <a:rPr lang="ru-RU" b="1" dirty="0" smtClean="0"/>
              <a:t>приложений </a:t>
            </a:r>
            <a:r>
              <a:rPr lang="ru-RU" dirty="0" smtClean="0"/>
              <a:t>(</a:t>
            </a:r>
            <a:r>
              <a:rPr lang="en-US" dirty="0" smtClean="0"/>
              <a:t>applications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b="1" dirty="0" smtClean="0"/>
              <a:t>шаблонов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b="1" dirty="0" smtClean="0"/>
              <a:t>файла настроек проекта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b="1" dirty="0" smtClean="0"/>
              <a:t>файла настройки </a:t>
            </a:r>
            <a:r>
              <a:rPr lang="en-US" b="1" dirty="0" smtClean="0"/>
              <a:t>URLs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Каждое приложение может иметь такую же </a:t>
            </a:r>
          </a:p>
          <a:p>
            <a:pPr>
              <a:buNone/>
            </a:pPr>
            <a:r>
              <a:rPr lang="ru-RU" dirty="0" smtClean="0"/>
              <a:t>структуру, содержать внутри себя другие </a:t>
            </a:r>
          </a:p>
          <a:p>
            <a:pPr>
              <a:buNone/>
            </a:pPr>
            <a:r>
              <a:rPr lang="ru-RU" dirty="0" smtClean="0"/>
              <a:t>приложения, быть частью другого проекта.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Создание проекта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Создание проекта: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python django-admin.py startproject myproject</a:t>
            </a:r>
          </a:p>
          <a:p>
            <a:r>
              <a:rPr lang="ru-RU" dirty="0" smtClean="0"/>
              <a:t>Создание приложения: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cd myproject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python manage.py startapp myapp</a:t>
            </a:r>
          </a:p>
          <a:p>
            <a:r>
              <a:rPr lang="ru-RU" dirty="0" smtClean="0"/>
              <a:t>Миграция </a:t>
            </a:r>
            <a:r>
              <a:rPr lang="ru-RU" dirty="0" smtClean="0"/>
              <a:t>БД: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python </a:t>
            </a:r>
            <a:r>
              <a:rPr lang="en-US" sz="2595" smtClean="0">
                <a:solidFill>
                  <a:srgbClr val="008000"/>
                </a:solidFill>
              </a:rPr>
              <a:t>manage.py </a:t>
            </a:r>
            <a:r>
              <a:rPr lang="en-US" sz="2595" smtClean="0">
                <a:solidFill>
                  <a:srgbClr val="008000"/>
                </a:solidFill>
              </a:rPr>
              <a:t>migrate</a:t>
            </a:r>
            <a:endParaRPr lang="en-US" sz="2595" dirty="0" smtClean="0">
              <a:solidFill>
                <a:srgbClr val="008000"/>
              </a:solidFill>
            </a:endParaRPr>
          </a:p>
          <a:p>
            <a:r>
              <a:rPr lang="ru-RU" dirty="0" smtClean="0"/>
              <a:t>Запуск встроенного сервера: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python manage.py runserver 8000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Структура директорий проекта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myproject/</a:t>
            </a:r>
          </a:p>
          <a:p>
            <a:pPr lvl="1">
              <a:buNone/>
            </a:pPr>
            <a:r>
              <a:rPr lang="en-US" sz="2400" dirty="0" smtClean="0"/>
              <a:t>	myapp/</a:t>
            </a:r>
          </a:p>
          <a:p>
            <a:pPr lvl="1">
              <a:buNone/>
            </a:pPr>
            <a:r>
              <a:rPr lang="en-US" sz="2400" dirty="0" smtClean="0"/>
              <a:t>			__init__.py</a:t>
            </a:r>
          </a:p>
          <a:p>
            <a:pPr lvl="1">
              <a:buNone/>
            </a:pPr>
            <a:r>
              <a:rPr lang="en-US" sz="2400" dirty="0" smtClean="0"/>
              <a:t>			models.py	- </a:t>
            </a:r>
            <a:r>
              <a:rPr lang="ru-RU" sz="2400" dirty="0" smtClean="0"/>
              <a:t>модели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			tests.py</a:t>
            </a:r>
            <a:r>
              <a:rPr lang="ru-RU" sz="2400" dirty="0" smtClean="0"/>
              <a:t>		- тесты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			views.py</a:t>
            </a:r>
            <a:r>
              <a:rPr lang="ru-RU" sz="2400" dirty="0" smtClean="0"/>
              <a:t>		- виды</a:t>
            </a:r>
            <a:endParaRPr lang="en-US" sz="2400" dirty="0" smtClean="0"/>
          </a:p>
          <a:p>
            <a:pPr lvl="1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templates/		-</a:t>
            </a:r>
            <a:r>
              <a:rPr lang="ru-RU" sz="2400" dirty="0" smtClean="0"/>
              <a:t> шаблоны</a:t>
            </a:r>
          </a:p>
          <a:p>
            <a:pPr lvl="1">
              <a:buNone/>
            </a:pPr>
            <a:r>
              <a:rPr lang="en-US" sz="2400" dirty="0" smtClean="0"/>
              <a:t>	__init__.py</a:t>
            </a:r>
          </a:p>
          <a:p>
            <a:pPr lvl="1">
              <a:buNone/>
            </a:pPr>
            <a:r>
              <a:rPr lang="en-US" sz="2400" dirty="0" smtClean="0"/>
              <a:t>	manage.py</a:t>
            </a:r>
          </a:p>
          <a:p>
            <a:pPr lvl="1">
              <a:buNone/>
            </a:pPr>
            <a:r>
              <a:rPr lang="en-US" sz="2400" dirty="0" smtClean="0"/>
              <a:t>	settings.py</a:t>
            </a:r>
          </a:p>
          <a:p>
            <a:pPr lvl="1">
              <a:buNone/>
            </a:pPr>
            <a:r>
              <a:rPr lang="en-US" sz="2400" dirty="0" smtClean="0"/>
              <a:t>	urls.py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MVT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MVC – </a:t>
            </a:r>
            <a:r>
              <a:rPr lang="en-US" dirty="0" smtClean="0">
                <a:solidFill>
                  <a:srgbClr val="008000"/>
                </a:solidFill>
              </a:rPr>
              <a:t>M</a:t>
            </a:r>
            <a:r>
              <a:rPr lang="en-US" dirty="0" smtClean="0"/>
              <a:t>odel 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/>
              <a:t>iew </a:t>
            </a:r>
            <a:r>
              <a:rPr lang="en-US" dirty="0" smtClean="0">
                <a:solidFill>
                  <a:srgbClr val="008000"/>
                </a:solidFill>
              </a:rPr>
              <a:t>C</a:t>
            </a:r>
            <a:r>
              <a:rPr lang="en-US" dirty="0" smtClean="0"/>
              <a:t>ontroller</a:t>
            </a:r>
          </a:p>
          <a:p>
            <a:pPr>
              <a:buNone/>
            </a:pPr>
            <a:r>
              <a:rPr lang="en-US" dirty="0" smtClean="0"/>
              <a:t>MVT – </a:t>
            </a:r>
            <a:r>
              <a:rPr lang="en-US" dirty="0" smtClean="0">
                <a:solidFill>
                  <a:srgbClr val="008000"/>
                </a:solidFill>
              </a:rPr>
              <a:t>M</a:t>
            </a:r>
            <a:r>
              <a:rPr lang="en-US" dirty="0" smtClean="0"/>
              <a:t>odel </a:t>
            </a:r>
            <a:r>
              <a:rPr lang="en-US" dirty="0" smtClean="0">
                <a:solidFill>
                  <a:srgbClr val="008000"/>
                </a:solidFill>
              </a:rPr>
              <a:t>T</a:t>
            </a:r>
            <a:r>
              <a:rPr lang="en-US" dirty="0" smtClean="0"/>
              <a:t>emplate </a:t>
            </a:r>
            <a:r>
              <a:rPr lang="en-US" dirty="0" smtClean="0">
                <a:solidFill>
                  <a:srgbClr val="008000"/>
                </a:solidFill>
              </a:rPr>
              <a:t>V</a:t>
            </a:r>
            <a:r>
              <a:rPr lang="en-US" dirty="0" smtClean="0"/>
              <a:t>iew (Urls)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Модели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Пример модели:</a:t>
            </a:r>
            <a:endParaRPr lang="en-US" dirty="0" smtClean="0"/>
          </a:p>
          <a:p>
            <a:pPr>
              <a:buNone/>
            </a:pPr>
            <a:endParaRPr lang="ru-RU" sz="1200" dirty="0" smtClean="0"/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</a:rPr>
              <a:t>from </a:t>
            </a:r>
            <a:r>
              <a:rPr lang="en-US" sz="2000" dirty="0" smtClean="0">
                <a:solidFill>
                  <a:srgbClr val="008000"/>
                </a:solidFill>
              </a:rPr>
              <a:t>django.db </a:t>
            </a:r>
            <a:r>
              <a:rPr lang="en-US" sz="2000" b="1" dirty="0" smtClean="0">
                <a:solidFill>
                  <a:srgbClr val="008000"/>
                </a:solidFill>
              </a:rPr>
              <a:t>import </a:t>
            </a:r>
            <a:r>
              <a:rPr lang="en-US" sz="2000" dirty="0" smtClean="0">
                <a:solidFill>
                  <a:srgbClr val="008000"/>
                </a:solidFill>
              </a:rPr>
              <a:t>models</a:t>
            </a:r>
          </a:p>
          <a:p>
            <a:pPr>
              <a:buNone/>
            </a:pPr>
            <a:endParaRPr lang="en-US" sz="10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</a:rPr>
              <a:t>class </a:t>
            </a:r>
            <a:r>
              <a:rPr lang="en-US" sz="2000" dirty="0" smtClean="0">
                <a:solidFill>
                  <a:srgbClr val="008000"/>
                </a:solidFill>
              </a:rPr>
              <a:t>Person</a:t>
            </a:r>
            <a:r>
              <a:rPr lang="en-US" sz="2000" b="1" dirty="0" smtClean="0">
                <a:solidFill>
                  <a:srgbClr val="008000"/>
                </a:solidFill>
              </a:rPr>
              <a:t>(</a:t>
            </a:r>
            <a:r>
              <a:rPr lang="en-US" sz="2000" dirty="0" smtClean="0">
                <a:solidFill>
                  <a:srgbClr val="008000"/>
                </a:solidFill>
              </a:rPr>
              <a:t>models.Model</a:t>
            </a:r>
            <a:r>
              <a:rPr lang="en-US" sz="2000" b="1" dirty="0" smtClean="0">
                <a:solidFill>
                  <a:srgbClr val="008000"/>
                </a:solidFill>
              </a:rPr>
              <a:t>):</a:t>
            </a:r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	first_name </a:t>
            </a:r>
            <a:r>
              <a:rPr lang="en-US" sz="2000" b="1" dirty="0" smtClean="0">
                <a:solidFill>
                  <a:srgbClr val="008000"/>
                </a:solidFill>
              </a:rPr>
              <a:t>=</a:t>
            </a:r>
            <a:r>
              <a:rPr lang="en-US" sz="2000" dirty="0" smtClean="0">
                <a:solidFill>
                  <a:srgbClr val="008000"/>
                </a:solidFill>
              </a:rPr>
              <a:t> models.CharField</a:t>
            </a:r>
            <a:r>
              <a:rPr lang="en-US" sz="2000" b="1" dirty="0" smtClean="0">
                <a:solidFill>
                  <a:srgbClr val="008000"/>
                </a:solidFill>
              </a:rPr>
              <a:t>(</a:t>
            </a:r>
            <a:r>
              <a:rPr lang="en-US" sz="2000" dirty="0" smtClean="0">
                <a:solidFill>
                  <a:srgbClr val="3366FF"/>
                </a:solidFill>
              </a:rPr>
              <a:t>‘</a:t>
            </a:r>
            <a:r>
              <a:rPr lang="ru-RU" sz="2000" dirty="0" smtClean="0">
                <a:solidFill>
                  <a:srgbClr val="3366FF"/>
                </a:solidFill>
              </a:rPr>
              <a:t>Имя</a:t>
            </a:r>
            <a:r>
              <a:rPr lang="en-US" sz="2000" dirty="0" smtClean="0">
                <a:solidFill>
                  <a:srgbClr val="3366FF"/>
                </a:solidFill>
              </a:rPr>
              <a:t>’</a:t>
            </a:r>
            <a:r>
              <a:rPr lang="en-US" sz="2000" dirty="0" smtClean="0">
                <a:solidFill>
                  <a:srgbClr val="008000"/>
                </a:solidFill>
              </a:rPr>
              <a:t>, max_length</a:t>
            </a:r>
            <a:r>
              <a:rPr lang="en-US" sz="2000" b="1" dirty="0" smtClean="0">
                <a:solidFill>
                  <a:srgbClr val="008000"/>
                </a:solidFill>
              </a:rPr>
              <a:t>=</a:t>
            </a:r>
            <a:r>
              <a:rPr lang="en-US" sz="2000" dirty="0" smtClean="0">
                <a:solidFill>
                  <a:srgbClr val="008000"/>
                </a:solidFill>
              </a:rPr>
              <a:t>32</a:t>
            </a:r>
            <a:r>
              <a:rPr lang="en-US" sz="2000" b="1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	last_name </a:t>
            </a:r>
            <a:r>
              <a:rPr lang="en-US" sz="2000" b="1" dirty="0" smtClean="0">
                <a:solidFill>
                  <a:srgbClr val="008000"/>
                </a:solidFill>
              </a:rPr>
              <a:t>=</a:t>
            </a:r>
            <a:r>
              <a:rPr lang="en-US" sz="2000" dirty="0" smtClean="0">
                <a:solidFill>
                  <a:srgbClr val="008000"/>
                </a:solidFill>
              </a:rPr>
              <a:t> models.CharField</a:t>
            </a:r>
            <a:r>
              <a:rPr lang="en-US" sz="2000" b="1" dirty="0" smtClean="0">
                <a:solidFill>
                  <a:srgbClr val="008000"/>
                </a:solidFill>
              </a:rPr>
              <a:t>(</a:t>
            </a:r>
            <a:r>
              <a:rPr lang="en-US" sz="2000" dirty="0" smtClean="0">
                <a:solidFill>
                  <a:srgbClr val="3366FF"/>
                </a:solidFill>
              </a:rPr>
              <a:t>‘</a:t>
            </a:r>
            <a:r>
              <a:rPr lang="ru-RU" sz="2000" dirty="0" smtClean="0">
                <a:solidFill>
                  <a:srgbClr val="3366FF"/>
                </a:solidFill>
              </a:rPr>
              <a:t>Фамилия</a:t>
            </a:r>
            <a:r>
              <a:rPr lang="en-US" sz="2000" dirty="0" smtClean="0">
                <a:solidFill>
                  <a:srgbClr val="3366FF"/>
                </a:solidFill>
              </a:rPr>
              <a:t>’</a:t>
            </a:r>
            <a:r>
              <a:rPr lang="en-US" sz="2000" dirty="0" smtClean="0">
                <a:solidFill>
                  <a:srgbClr val="008000"/>
                </a:solidFill>
              </a:rPr>
              <a:t>, max_length</a:t>
            </a:r>
            <a:r>
              <a:rPr lang="en-US" sz="2000" b="1" dirty="0" smtClean="0">
                <a:solidFill>
                  <a:srgbClr val="008000"/>
                </a:solidFill>
              </a:rPr>
              <a:t>=</a:t>
            </a:r>
            <a:r>
              <a:rPr lang="en-US" sz="2000" dirty="0" smtClean="0">
                <a:solidFill>
                  <a:srgbClr val="008000"/>
                </a:solidFill>
              </a:rPr>
              <a:t>64</a:t>
            </a:r>
            <a:r>
              <a:rPr lang="en-US" sz="2000" b="1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endParaRPr lang="en-US" sz="10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	</a:t>
            </a:r>
            <a:r>
              <a:rPr lang="en-US" sz="2000" b="1" dirty="0" smtClean="0">
                <a:solidFill>
                  <a:srgbClr val="008000"/>
                </a:solidFill>
              </a:rPr>
              <a:t>def </a:t>
            </a:r>
            <a:r>
              <a:rPr lang="en-US" sz="2000" dirty="0" smtClean="0">
                <a:solidFill>
                  <a:srgbClr val="008000"/>
                </a:solidFill>
              </a:rPr>
              <a:t>__unicode__</a:t>
            </a:r>
            <a:r>
              <a:rPr lang="en-US" sz="2000" b="1" dirty="0" smtClean="0">
                <a:solidFill>
                  <a:srgbClr val="008000"/>
                </a:solidFill>
              </a:rPr>
              <a:t>(</a:t>
            </a:r>
            <a:r>
              <a:rPr lang="en-US" sz="2000" dirty="0" smtClean="0">
                <a:solidFill>
                  <a:srgbClr val="008000"/>
                </a:solidFill>
              </a:rPr>
              <a:t>self</a:t>
            </a:r>
            <a:r>
              <a:rPr lang="en-US" sz="2000" b="1" dirty="0" smtClean="0">
                <a:solidFill>
                  <a:srgbClr val="008000"/>
                </a:solidFill>
              </a:rPr>
              <a:t>):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	return self.first_name</a:t>
            </a:r>
          </a:p>
          <a:p>
            <a:pPr lvl="1">
              <a:buNone/>
            </a:pPr>
            <a:endParaRPr lang="en-US" sz="1000" dirty="0" smtClean="0">
              <a:solidFill>
                <a:srgbClr val="008000"/>
              </a:solidFill>
            </a:endParaRPr>
          </a:p>
          <a:p>
            <a:pPr lvl="1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</a:t>
            </a:r>
            <a:r>
              <a:rPr lang="en-US" sz="2000" b="1" dirty="0" smtClean="0">
                <a:solidFill>
                  <a:srgbClr val="008000"/>
                </a:solidFill>
              </a:rPr>
              <a:t>class </a:t>
            </a:r>
            <a:r>
              <a:rPr lang="en-US" sz="2000" dirty="0" smtClean="0">
                <a:solidFill>
                  <a:srgbClr val="008000"/>
                </a:solidFill>
              </a:rPr>
              <a:t>Meta</a:t>
            </a:r>
            <a:r>
              <a:rPr lang="en-US" sz="2000" b="1" dirty="0" smtClean="0">
                <a:solidFill>
                  <a:srgbClr val="008000"/>
                </a:solidFill>
              </a:rPr>
              <a:t>: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	verbose_name </a:t>
            </a:r>
            <a:r>
              <a:rPr lang="en-US" sz="2000" b="1" dirty="0" smtClean="0">
                <a:solidFill>
                  <a:srgbClr val="008000"/>
                </a:solidFill>
              </a:rPr>
              <a:t>=</a:t>
            </a:r>
            <a:r>
              <a:rPr lang="en-US" sz="2000" dirty="0" smtClean="0">
                <a:solidFill>
                  <a:srgbClr val="008000"/>
                </a:solidFill>
              </a:rPr>
              <a:t> </a:t>
            </a:r>
            <a:r>
              <a:rPr lang="en-US" sz="2000" dirty="0" smtClean="0">
                <a:solidFill>
                  <a:srgbClr val="3366FF"/>
                </a:solidFill>
              </a:rPr>
              <a:t>‘</a:t>
            </a:r>
            <a:r>
              <a:rPr lang="ru-RU" sz="2000" dirty="0" smtClean="0">
                <a:solidFill>
                  <a:srgbClr val="3366FF"/>
                </a:solidFill>
              </a:rPr>
              <a:t>Человек</a:t>
            </a:r>
            <a:r>
              <a:rPr lang="en-US" sz="2000" dirty="0" smtClean="0">
                <a:solidFill>
                  <a:srgbClr val="3366FF"/>
                </a:solidFill>
              </a:rPr>
              <a:t>’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	verbose_name_plural </a:t>
            </a:r>
            <a:r>
              <a:rPr lang="en-US" sz="2000" b="1" dirty="0" smtClean="0">
                <a:solidFill>
                  <a:srgbClr val="008000"/>
                </a:solidFill>
              </a:rPr>
              <a:t>=</a:t>
            </a:r>
            <a:r>
              <a:rPr lang="en-US" sz="2000" dirty="0" smtClean="0">
                <a:solidFill>
                  <a:srgbClr val="008000"/>
                </a:solidFill>
              </a:rPr>
              <a:t> </a:t>
            </a:r>
            <a:r>
              <a:rPr lang="en-US" sz="2000" dirty="0" smtClean="0">
                <a:solidFill>
                  <a:srgbClr val="3366FF"/>
                </a:solidFill>
              </a:rPr>
              <a:t>‘</a:t>
            </a:r>
            <a:r>
              <a:rPr lang="ru-RU" sz="2000" dirty="0" smtClean="0">
                <a:solidFill>
                  <a:srgbClr val="3366FF"/>
                </a:solidFill>
              </a:rPr>
              <a:t>Люди</a:t>
            </a:r>
            <a:r>
              <a:rPr lang="en-US" sz="2000" dirty="0" smtClean="0">
                <a:solidFill>
                  <a:srgbClr val="3366FF"/>
                </a:solidFill>
              </a:rPr>
              <a:t>’</a:t>
            </a:r>
            <a:endParaRPr lang="en-US" sz="2000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Возможности моделей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Набор типов полей: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char, text, email, xml, integer, date, file </a:t>
            </a:r>
            <a:r>
              <a:rPr lang="ru-RU" sz="2400" dirty="0" smtClean="0"/>
              <a:t>и др.</a:t>
            </a:r>
            <a:endParaRPr lang="en-US" sz="2400" dirty="0" smtClean="0"/>
          </a:p>
          <a:p>
            <a:r>
              <a:rPr lang="ru-RU" dirty="0" smtClean="0"/>
              <a:t>Отношения между моделями: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father = models.ForeignKey(Person)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friends = models.ManyToManyField(Person)</a:t>
            </a:r>
          </a:p>
          <a:p>
            <a:r>
              <a:rPr lang="ru-RU" dirty="0" smtClean="0"/>
              <a:t>Наследование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Мета-параметры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Взаимодействие с </a:t>
            </a:r>
            <a:r>
              <a:rPr lang="en-US" dirty="0" smtClean="0"/>
              <a:t>ORM;</a:t>
            </a:r>
          </a:p>
          <a:p>
            <a:r>
              <a:rPr lang="ru-RU" dirty="0" smtClean="0"/>
              <a:t>Валидация полей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297</Words>
  <Application>Microsoft Office PowerPoint</Application>
  <PresentationFormat>On-screen Show (4:3)</PresentationFormat>
  <Paragraphs>214</Paragraphs>
  <Slides>20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Georgia</vt:lpstr>
      <vt:lpstr>Office Theme</vt:lpstr>
      <vt:lpstr>Введение в django</vt:lpstr>
      <vt:lpstr>django</vt:lpstr>
      <vt:lpstr>Преимущества</vt:lpstr>
      <vt:lpstr>Структура проекта django</vt:lpstr>
      <vt:lpstr>Создание проекта</vt:lpstr>
      <vt:lpstr>Структура директорий проекта</vt:lpstr>
      <vt:lpstr>MVT</vt:lpstr>
      <vt:lpstr>Модели</vt:lpstr>
      <vt:lpstr>Возможности моделей</vt:lpstr>
      <vt:lpstr>ORM в примерах</vt:lpstr>
      <vt:lpstr>Работа с моделями</vt:lpstr>
      <vt:lpstr>Шаблоны</vt:lpstr>
      <vt:lpstr>Пример шаблона</vt:lpstr>
      <vt:lpstr>URLs</vt:lpstr>
      <vt:lpstr>Виды (views)</vt:lpstr>
      <vt:lpstr>Формы в django</vt:lpstr>
      <vt:lpstr>Аутентификация</vt:lpstr>
      <vt:lpstr>Кеширование</vt:lpstr>
      <vt:lpstr>Дополнительные возможности</vt:lpstr>
      <vt:lpstr>Конец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django</dc:title>
  <dc:creator>X Y</dc:creator>
  <cp:lastModifiedBy>max</cp:lastModifiedBy>
  <cp:revision>87</cp:revision>
  <dcterms:created xsi:type="dcterms:W3CDTF">2011-05-06T12:09:52Z</dcterms:created>
  <dcterms:modified xsi:type="dcterms:W3CDTF">2016-10-27T21:35:34Z</dcterms:modified>
</cp:coreProperties>
</file>