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4" r:id="rId3"/>
    <p:sldId id="277" r:id="rId4"/>
    <p:sldId id="278" r:id="rId5"/>
    <p:sldId id="257" r:id="rId6"/>
    <p:sldId id="258" r:id="rId7"/>
    <p:sldId id="259" r:id="rId8"/>
    <p:sldId id="276" r:id="rId9"/>
    <p:sldId id="279" r:id="rId10"/>
    <p:sldId id="283" r:id="rId11"/>
    <p:sldId id="281" r:id="rId12"/>
    <p:sldId id="280" r:id="rId13"/>
    <p:sldId id="282" r:id="rId14"/>
    <p:sldId id="261" r:id="rId15"/>
    <p:sldId id="284" r:id="rId16"/>
    <p:sldId id="285" r:id="rId17"/>
    <p:sldId id="286" r:id="rId18"/>
    <p:sldId id="287" r:id="rId19"/>
    <p:sldId id="288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FADE"/>
    <a:srgbClr val="166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1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53691-2568-724D-8AC3-0B4EBB217FA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6817-5B0F-ED4C-8B30-03A1A1081B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https://www.shuup.com/en/blog/25-of-the-most-popular-python-and-django-websites/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94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5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8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0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8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http://www.ilnurgi1.ru/docs/django/cli.html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41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0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4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63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Введение в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Django — веб-фреймвок для перфекционистов с</a:t>
            </a:r>
          </a:p>
          <a:p>
            <a:r>
              <a:rPr lang="ru-RU" dirty="0"/>
              <a:t>дедлайнами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Структура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приложения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53" y="174967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b="1" dirty="0"/>
              <a:t>admin.py</a:t>
            </a:r>
            <a:r>
              <a:rPr lang="ru-RU" dirty="0"/>
              <a:t> - настройка админки</a:t>
            </a:r>
          </a:p>
          <a:p>
            <a:pPr>
              <a:lnSpc>
                <a:spcPct val="110000"/>
              </a:lnSpc>
            </a:pPr>
            <a:r>
              <a:rPr lang="ru-RU" b="1" dirty="0" smtClean="0"/>
              <a:t>app</a:t>
            </a:r>
            <a:r>
              <a:rPr lang="en-US" b="1" dirty="0" smtClean="0"/>
              <a:t>s</a:t>
            </a:r>
            <a:r>
              <a:rPr lang="ru-RU" b="1" dirty="0" smtClean="0"/>
              <a:t>.py </a:t>
            </a:r>
            <a:r>
              <a:rPr lang="ru-RU" dirty="0"/>
              <a:t>- настройка </a:t>
            </a:r>
            <a:r>
              <a:rPr lang="ru-RU" dirty="0" smtClean="0"/>
              <a:t>приложения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b="1" dirty="0"/>
              <a:t>models.py</a:t>
            </a:r>
            <a:r>
              <a:rPr lang="en-US" dirty="0"/>
              <a:t> - </a:t>
            </a:r>
            <a:r>
              <a:rPr lang="ru-RU" dirty="0"/>
              <a:t>модели приложения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tests.py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тесты приложения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urls.py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маршруты, роутинг урлов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views.py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представления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migrations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пакет с миграциями </a:t>
            </a:r>
            <a:r>
              <a:rPr lang="ru-RU" dirty="0" smtClean="0"/>
              <a:t>приложения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33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Миграция БД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Миграция </a:t>
            </a:r>
            <a:r>
              <a:rPr lang="ru-RU" dirty="0" smtClean="0"/>
              <a:t>БД: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python manage.py </a:t>
            </a:r>
            <a:r>
              <a:rPr lang="en-US" sz="2595" dirty="0" smtClean="0">
                <a:solidFill>
                  <a:srgbClr val="008000"/>
                </a:solidFill>
              </a:rPr>
              <a:t>migrate</a:t>
            </a:r>
            <a:endParaRPr lang="en-US" sz="2595" dirty="0" smtClean="0">
              <a:solidFill>
                <a:srgbClr val="008000"/>
              </a:solidFill>
            </a:endParaRPr>
          </a:p>
        </p:txBody>
      </p:sp>
      <p:pic>
        <p:nvPicPr>
          <p:cNvPr id="4" name="Picture 3" descr="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8" y="2706040"/>
            <a:ext cx="7662497" cy="39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4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Запуск </a:t>
            </a:r>
            <a:r>
              <a:rPr lang="ru-RU" dirty="0" smtClean="0">
                <a:solidFill>
                  <a:srgbClr val="984807"/>
                </a:solidFill>
              </a:rPr>
              <a:t>сервера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Запуск </a:t>
            </a:r>
            <a:r>
              <a:rPr lang="ru-RU" dirty="0" smtClean="0"/>
              <a:t>встроенного сервера: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 &gt; python manage.py </a:t>
            </a:r>
            <a:r>
              <a:rPr lang="en-US" sz="2400" dirty="0" err="1" smtClean="0">
                <a:solidFill>
                  <a:srgbClr val="008000"/>
                </a:solidFill>
              </a:rPr>
              <a:t>runserver</a:t>
            </a:r>
            <a:r>
              <a:rPr lang="en-US" sz="2400" dirty="0" smtClean="0">
                <a:solidFill>
                  <a:srgbClr val="008000"/>
                </a:solidFill>
              </a:rPr>
              <a:t> 8000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4" name="Picture 3" descr="C:\WINDOWS\system32\cmd.exe - python  manage.py runserv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" y="2760651"/>
            <a:ext cx="7860323" cy="40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3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Тестирование сервера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Запуск браузера по адресу:</a:t>
            </a:r>
            <a:endParaRPr lang="ru-RU" dirty="0" smtClean="0"/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 </a:t>
            </a:r>
            <a:r>
              <a:rPr lang="en-US" sz="2400" dirty="0" smtClean="0">
                <a:solidFill>
                  <a:srgbClr val="008000"/>
                </a:solidFill>
              </a:rPr>
              <a:t>http://localhost:</a:t>
            </a:r>
            <a:r>
              <a:rPr lang="en-US" sz="2400" dirty="0" smtClean="0">
                <a:solidFill>
                  <a:srgbClr val="008000"/>
                </a:solidFill>
              </a:rPr>
              <a:t>8000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7" name="Picture 6" descr="Welcome to Django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"/>
          <a:stretch/>
        </p:blipFill>
        <p:spPr>
          <a:xfrm>
            <a:off x="615462" y="2567354"/>
            <a:ext cx="8071338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9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MVT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84" y="1417638"/>
            <a:ext cx="7051431" cy="5278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Настройки проекта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Отредактировать файл:</a:t>
            </a:r>
            <a:endParaRPr lang="ru-RU" dirty="0" smtClean="0"/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website/settings.py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4" name="Picture 3" descr="website - [C:\Users\max\Desktop\website] - ...\website\setting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0" t="7741" r="25480" b="59187"/>
          <a:stretch/>
        </p:blipFill>
        <p:spPr>
          <a:xfrm>
            <a:off x="814688" y="2960931"/>
            <a:ext cx="7872112" cy="29190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3100" y="5249008"/>
            <a:ext cx="1169377" cy="2637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49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Маршрутизация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Отредактировать файл:</a:t>
            </a:r>
            <a:endParaRPr lang="ru-RU" dirty="0" smtClean="0"/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website/urls.py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6" name="Picture 5" descr="website - [C:\Users\max\Desktop\website] - ...\website\url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3" t="7199" r="50289" b="63821"/>
          <a:stretch/>
        </p:blipFill>
        <p:spPr>
          <a:xfrm>
            <a:off x="1346322" y="2690005"/>
            <a:ext cx="6574370" cy="34382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2056" y="4343401"/>
            <a:ext cx="3776375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745320" y="5518251"/>
            <a:ext cx="3681858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Представления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Отредактировать файл:</a:t>
            </a:r>
            <a:endParaRPr lang="ru-RU" dirty="0" smtClean="0"/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website/helloweb/views.py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4" name="Picture 3" descr="website - [C:\Users\max\Desktop\website] - ...\helloweb\view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7" t="7428" r="46057" b="71110"/>
          <a:stretch/>
        </p:blipFill>
        <p:spPr>
          <a:xfrm>
            <a:off x="1128638" y="2893968"/>
            <a:ext cx="6886724" cy="23338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5533" y="3519231"/>
            <a:ext cx="4734736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815533" y="4309239"/>
            <a:ext cx="5992036" cy="6847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Маршрутизация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ru-RU" dirty="0" smtClean="0">
                <a:solidFill>
                  <a:srgbClr val="984807"/>
                </a:solidFill>
              </a:rPr>
              <a:t>приложения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Отредактировать файл:</a:t>
            </a:r>
            <a:endParaRPr lang="ru-RU" dirty="0" smtClean="0"/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website/urls.py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4" name="Picture 3" descr="website - [C:\Users\max\Desktop\website] - ...\website\url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3" t="7727" r="44135" b="58321"/>
          <a:stretch/>
        </p:blipFill>
        <p:spPr>
          <a:xfrm>
            <a:off x="975946" y="2769577"/>
            <a:ext cx="6948254" cy="35382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2950" y="5462180"/>
            <a:ext cx="5396357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7322" y="3319318"/>
            <a:ext cx="1321016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1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Маршрутизация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ru-RU" dirty="0" smtClean="0">
                <a:solidFill>
                  <a:srgbClr val="984807"/>
                </a:solidFill>
              </a:rPr>
              <a:t>приложения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Создать файл:</a:t>
            </a:r>
            <a:endParaRPr lang="ru-RU" dirty="0" smtClean="0"/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website/helloweb/urls.py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5" name="Picture 4" descr="website - [C:\Users\max\Desktop\website] - ...\helloweb\url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7" t="7780" r="50961" b="70406"/>
          <a:stretch/>
        </p:blipFill>
        <p:spPr>
          <a:xfrm>
            <a:off x="1573822" y="3092816"/>
            <a:ext cx="6945429" cy="27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 (</a:t>
            </a:r>
            <a:r>
              <a:rPr lang="ru-RU" dirty="0"/>
              <a:t>Джанго, ['</a:t>
            </a:r>
            <a:r>
              <a:rPr lang="en-US" dirty="0" err="1"/>
              <a:t>dʒæŋɡoʊ</a:t>
            </a:r>
            <a:r>
              <a:rPr lang="en-US" dirty="0"/>
              <a:t>]) — </a:t>
            </a:r>
            <a:r>
              <a:rPr lang="ru-RU" dirty="0"/>
              <a:t>свободный фреймворк для веб-приложений </a:t>
            </a:r>
            <a:r>
              <a:rPr lang="ru-RU" dirty="0" smtClean="0"/>
              <a:t>на</a:t>
            </a:r>
            <a:r>
              <a:rPr lang="en-US" dirty="0" smtClean="0"/>
              <a:t> </a:t>
            </a:r>
            <a:r>
              <a:rPr lang="ru-RU" dirty="0" smtClean="0"/>
              <a:t>языке </a:t>
            </a:r>
            <a:r>
              <a:rPr lang="en-US" dirty="0" smtClean="0"/>
              <a:t>Python.</a:t>
            </a:r>
          </a:p>
          <a:p>
            <a:r>
              <a:rPr lang="ru-RU" dirty="0" smtClean="0"/>
              <a:t>Проект </a:t>
            </a:r>
            <a:r>
              <a:rPr lang="ru-RU" dirty="0"/>
              <a:t>поддерживается организацией </a:t>
            </a:r>
            <a:r>
              <a:rPr lang="en-US" dirty="0"/>
              <a:t>Django Software Foundation</a:t>
            </a:r>
            <a:r>
              <a:rPr lang="en-US" dirty="0" smtClean="0"/>
              <a:t>.</a:t>
            </a:r>
          </a:p>
          <a:p>
            <a:r>
              <a:rPr lang="ru-RU" dirty="0" smtClean="0"/>
              <a:t>Актуальная версия </a:t>
            </a:r>
            <a:r>
              <a:rPr lang="en-US" dirty="0" err="1" smtClean="0"/>
              <a:t>django</a:t>
            </a:r>
            <a:r>
              <a:rPr lang="en-US" dirty="0" smtClean="0"/>
              <a:t> 1.10.1 </a:t>
            </a:r>
          </a:p>
          <a:p>
            <a:r>
              <a:rPr lang="ru-RU" dirty="0" smtClean="0"/>
              <a:t>Проект был опубликован в 2005 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Модели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Пример модели:</a:t>
            </a:r>
            <a:endParaRPr lang="en-US" dirty="0" smtClean="0"/>
          </a:p>
          <a:p>
            <a:pPr>
              <a:buNone/>
            </a:pPr>
            <a:endParaRPr lang="ru-RU" sz="1200" dirty="0" smtClean="0"/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</a:rPr>
              <a:t>from </a:t>
            </a:r>
            <a:r>
              <a:rPr lang="en-US" sz="2000" dirty="0" smtClean="0">
                <a:solidFill>
                  <a:srgbClr val="008000"/>
                </a:solidFill>
              </a:rPr>
              <a:t>django.db </a:t>
            </a:r>
            <a:r>
              <a:rPr lang="en-US" sz="2000" b="1" dirty="0" smtClean="0">
                <a:solidFill>
                  <a:srgbClr val="008000"/>
                </a:solidFill>
              </a:rPr>
              <a:t>import </a:t>
            </a:r>
            <a:r>
              <a:rPr lang="en-US" sz="2000" dirty="0" smtClean="0">
                <a:solidFill>
                  <a:srgbClr val="008000"/>
                </a:solidFill>
              </a:rPr>
              <a:t>models</a:t>
            </a:r>
          </a:p>
          <a:p>
            <a:pPr>
              <a:buNone/>
            </a:pPr>
            <a:endParaRPr lang="en-US" sz="10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</a:rPr>
              <a:t>class </a:t>
            </a:r>
            <a:r>
              <a:rPr lang="en-US" sz="2000" dirty="0" smtClean="0">
                <a:solidFill>
                  <a:srgbClr val="008000"/>
                </a:solidFill>
              </a:rPr>
              <a:t>Person</a:t>
            </a:r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models.Model</a:t>
            </a:r>
            <a:r>
              <a:rPr lang="en-US" sz="2000" b="1" dirty="0" smtClean="0">
                <a:solidFill>
                  <a:srgbClr val="008000"/>
                </a:solidFill>
              </a:rPr>
              <a:t>):</a:t>
            </a: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first_name 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 models.CharField</a:t>
            </a:r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dirty="0" smtClean="0">
                <a:solidFill>
                  <a:srgbClr val="3366FF"/>
                </a:solidFill>
              </a:rPr>
              <a:t>‘</a:t>
            </a:r>
            <a:r>
              <a:rPr lang="ru-RU" sz="2000" dirty="0" smtClean="0">
                <a:solidFill>
                  <a:srgbClr val="3366FF"/>
                </a:solidFill>
              </a:rPr>
              <a:t>Имя</a:t>
            </a:r>
            <a:r>
              <a:rPr lang="en-US" sz="2000" dirty="0" smtClean="0">
                <a:solidFill>
                  <a:srgbClr val="3366FF"/>
                </a:solidFill>
              </a:rPr>
              <a:t>’</a:t>
            </a:r>
            <a:r>
              <a:rPr lang="en-US" sz="2000" dirty="0" smtClean="0">
                <a:solidFill>
                  <a:srgbClr val="008000"/>
                </a:solidFill>
              </a:rPr>
              <a:t>, max_length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32</a:t>
            </a:r>
            <a:r>
              <a:rPr lang="en-US" sz="2000" b="1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last_name 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 models.CharField</a:t>
            </a:r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dirty="0" smtClean="0">
                <a:solidFill>
                  <a:srgbClr val="3366FF"/>
                </a:solidFill>
              </a:rPr>
              <a:t>‘</a:t>
            </a:r>
            <a:r>
              <a:rPr lang="ru-RU" sz="2000" dirty="0" smtClean="0">
                <a:solidFill>
                  <a:srgbClr val="3366FF"/>
                </a:solidFill>
              </a:rPr>
              <a:t>Фамилия</a:t>
            </a:r>
            <a:r>
              <a:rPr lang="en-US" sz="2000" dirty="0" smtClean="0">
                <a:solidFill>
                  <a:srgbClr val="3366FF"/>
                </a:solidFill>
              </a:rPr>
              <a:t>’</a:t>
            </a:r>
            <a:r>
              <a:rPr lang="en-US" sz="2000" dirty="0" smtClean="0">
                <a:solidFill>
                  <a:srgbClr val="008000"/>
                </a:solidFill>
              </a:rPr>
              <a:t>, max_length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64</a:t>
            </a:r>
            <a:r>
              <a:rPr lang="en-US" sz="2000" b="1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endParaRPr lang="en-US" sz="10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</a:t>
            </a:r>
            <a:r>
              <a:rPr lang="en-US" sz="2000" b="1" dirty="0" smtClean="0">
                <a:solidFill>
                  <a:srgbClr val="008000"/>
                </a:solidFill>
              </a:rPr>
              <a:t>def </a:t>
            </a:r>
            <a:r>
              <a:rPr lang="en-US" sz="2000" dirty="0" smtClean="0">
                <a:solidFill>
                  <a:srgbClr val="008000"/>
                </a:solidFill>
              </a:rPr>
              <a:t>__unicode__</a:t>
            </a:r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self</a:t>
            </a:r>
            <a:r>
              <a:rPr lang="en-US" sz="2000" b="1" dirty="0" smtClean="0">
                <a:solidFill>
                  <a:srgbClr val="008000"/>
                </a:solidFill>
              </a:rPr>
              <a:t>):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return self.first_name</a:t>
            </a:r>
          </a:p>
          <a:p>
            <a:pPr lvl="1">
              <a:buNone/>
            </a:pPr>
            <a:endParaRPr lang="en-US" sz="1000" dirty="0" smtClean="0">
              <a:solidFill>
                <a:srgbClr val="008000"/>
              </a:solidFill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</a:t>
            </a:r>
            <a:r>
              <a:rPr lang="en-US" sz="2000" b="1" dirty="0" smtClean="0">
                <a:solidFill>
                  <a:srgbClr val="008000"/>
                </a:solidFill>
              </a:rPr>
              <a:t>class </a:t>
            </a:r>
            <a:r>
              <a:rPr lang="en-US" sz="2000" dirty="0" smtClean="0">
                <a:solidFill>
                  <a:srgbClr val="008000"/>
                </a:solidFill>
              </a:rPr>
              <a:t>Meta</a:t>
            </a:r>
            <a:r>
              <a:rPr lang="en-US" sz="2000" b="1" dirty="0" smtClean="0">
                <a:solidFill>
                  <a:srgbClr val="008000"/>
                </a:solidFill>
              </a:rPr>
              <a:t>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verbose_name 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3366FF"/>
                </a:solidFill>
              </a:rPr>
              <a:t>‘</a:t>
            </a:r>
            <a:r>
              <a:rPr lang="ru-RU" sz="2000" dirty="0" smtClean="0">
                <a:solidFill>
                  <a:srgbClr val="3366FF"/>
                </a:solidFill>
              </a:rPr>
              <a:t>Человек</a:t>
            </a:r>
            <a:r>
              <a:rPr lang="en-US" sz="2000" dirty="0" smtClean="0">
                <a:solidFill>
                  <a:srgbClr val="3366FF"/>
                </a:solidFill>
              </a:rPr>
              <a:t>’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verbose_name_plural 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3366FF"/>
                </a:solidFill>
              </a:rPr>
              <a:t>‘</a:t>
            </a:r>
            <a:r>
              <a:rPr lang="ru-RU" sz="2000" dirty="0" smtClean="0">
                <a:solidFill>
                  <a:srgbClr val="3366FF"/>
                </a:solidFill>
              </a:rPr>
              <a:t>Люди</a:t>
            </a:r>
            <a:r>
              <a:rPr lang="en-US" sz="2000" dirty="0" smtClean="0">
                <a:solidFill>
                  <a:srgbClr val="3366FF"/>
                </a:solidFill>
              </a:rPr>
              <a:t>’</a:t>
            </a:r>
            <a:endParaRPr lang="en-US" sz="20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Возможности моделей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Набор типов полей: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char, text, email, xml, integer, date, file </a:t>
            </a:r>
            <a:r>
              <a:rPr lang="ru-RU" sz="2400" dirty="0" smtClean="0"/>
              <a:t>и др.</a:t>
            </a:r>
            <a:endParaRPr lang="en-US" sz="2400" dirty="0" smtClean="0"/>
          </a:p>
          <a:p>
            <a:r>
              <a:rPr lang="ru-RU" dirty="0" smtClean="0"/>
              <a:t>Отношения между моделями: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father = models.ForeignKey(Person)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friends = models.ManyToManyField(Person)</a:t>
            </a:r>
          </a:p>
          <a:p>
            <a:r>
              <a:rPr lang="ru-RU" dirty="0" smtClean="0"/>
              <a:t>Наследование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Мета-параметры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Взаимодействие с </a:t>
            </a:r>
            <a:r>
              <a:rPr lang="en-US" dirty="0" smtClean="0"/>
              <a:t>ORM;</a:t>
            </a:r>
          </a:p>
          <a:p>
            <a:r>
              <a:rPr lang="ru-RU" dirty="0" smtClean="0"/>
              <a:t>Валидация полей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ORM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 примерах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persons = Person.objects.all()</a:t>
            </a:r>
          </a:p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p</a:t>
            </a:r>
            <a:r>
              <a:rPr lang="en-US" dirty="0" smtClean="0">
                <a:solidFill>
                  <a:srgbClr val="008000"/>
                </a:solidFill>
              </a:rPr>
              <a:t>ersons = Person.objects.filter(first_name__contains=</a:t>
            </a:r>
            <a:r>
              <a:rPr lang="en-US" dirty="0" smtClean="0">
                <a:solidFill>
                  <a:srgbClr val="3366FF"/>
                </a:solidFill>
              </a:rPr>
              <a:t>‘</a:t>
            </a:r>
            <a:r>
              <a:rPr lang="ru-RU" dirty="0" smtClean="0">
                <a:solidFill>
                  <a:srgbClr val="3366FF"/>
                </a:solidFill>
              </a:rPr>
              <a:t>ан</a:t>
            </a:r>
            <a:r>
              <a:rPr lang="en-US" dirty="0" smtClean="0">
                <a:solidFill>
                  <a:srgbClr val="3366FF"/>
                </a:solidFill>
              </a:rPr>
              <a:t>’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posts = Post.objects.filter(title__startswith=</a:t>
            </a:r>
            <a:r>
              <a:rPr lang="en-US" dirty="0" smtClean="0">
                <a:solidFill>
                  <a:srgbClr val="3366FF"/>
                </a:solidFill>
              </a:rPr>
              <a:t>‘</a:t>
            </a:r>
            <a:r>
              <a:rPr lang="ru-RU" dirty="0" smtClean="0">
                <a:solidFill>
                  <a:srgbClr val="3366FF"/>
                </a:solidFill>
              </a:rPr>
              <a:t>Как</a:t>
            </a:r>
            <a:r>
              <a:rPr lang="en-US" dirty="0" smtClean="0">
                <a:solidFill>
                  <a:srgbClr val="3366FF"/>
                </a:solidFill>
              </a:rPr>
              <a:t>’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.exclude(pub_date__gte=datetime.now())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OFFSET 5 LIMIT 5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entries = Entry.objects.all().order_by(</a:t>
            </a:r>
            <a:r>
              <a:rPr lang="en-US" dirty="0" smtClean="0">
                <a:solidFill>
                  <a:srgbClr val="3366FF"/>
                </a:solidFill>
              </a:rPr>
              <a:t>‘title’</a:t>
            </a:r>
            <a:r>
              <a:rPr lang="en-US" dirty="0" smtClean="0">
                <a:solidFill>
                  <a:srgbClr val="008000"/>
                </a:solidFill>
              </a:rPr>
              <a:t>)[5:10]</a:t>
            </a:r>
          </a:p>
          <a:p>
            <a:pPr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# AND + OR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posts = Post.objects.get(Q(title__icontains=</a:t>
            </a:r>
            <a:r>
              <a:rPr lang="en-US" dirty="0" smtClean="0">
                <a:solidFill>
                  <a:srgbClr val="3366FF"/>
                </a:solidFill>
              </a:rPr>
              <a:t>‘</a:t>
            </a:r>
            <a:r>
              <a:rPr lang="ru-RU" dirty="0" smtClean="0">
                <a:solidFill>
                  <a:srgbClr val="3366FF"/>
                </a:solidFill>
              </a:rPr>
              <a:t>почему</a:t>
            </a:r>
            <a:r>
              <a:rPr lang="en-US" dirty="0" smtClean="0">
                <a:solidFill>
                  <a:srgbClr val="3366FF"/>
                </a:solidFill>
              </a:rPr>
              <a:t>’</a:t>
            </a:r>
            <a:r>
              <a:rPr lang="en-US" dirty="0" smtClean="0">
                <a:solidFill>
                  <a:srgbClr val="008000"/>
                </a:solidFill>
              </a:rPr>
              <a:t>),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Q(pub_date=date(2011, 7, 5)) | Q(pub_date=date(2011, 7, 6))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Работа с моделями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Создание объекта: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p = Person(first_name=</a:t>
            </a:r>
            <a:r>
              <a:rPr lang="en-US" sz="2595" dirty="0" smtClean="0">
                <a:solidFill>
                  <a:srgbClr val="3366FF"/>
                </a:solidFill>
              </a:rPr>
              <a:t>“</a:t>
            </a:r>
            <a:r>
              <a:rPr lang="ru-RU" sz="2595" dirty="0" smtClean="0">
                <a:solidFill>
                  <a:srgbClr val="3366FF"/>
                </a:solidFill>
              </a:rPr>
              <a:t>Иван</a:t>
            </a:r>
            <a:r>
              <a:rPr lang="en-US" sz="2595" dirty="0" smtClean="0">
                <a:solidFill>
                  <a:srgbClr val="3366FF"/>
                </a:solidFill>
              </a:rPr>
              <a:t>”</a:t>
            </a:r>
            <a:r>
              <a:rPr lang="en-US" sz="2595" dirty="0" smtClean="0">
                <a:solidFill>
                  <a:srgbClr val="008000"/>
                </a:solidFill>
              </a:rPr>
              <a:t>, last_name=</a:t>
            </a:r>
            <a:r>
              <a:rPr lang="en-US" sz="2595" dirty="0" smtClean="0">
                <a:solidFill>
                  <a:srgbClr val="3366FF"/>
                </a:solidFill>
              </a:rPr>
              <a:t>“</a:t>
            </a:r>
            <a:r>
              <a:rPr lang="ru-RU" sz="2595" dirty="0" smtClean="0">
                <a:solidFill>
                  <a:srgbClr val="3366FF"/>
                </a:solidFill>
              </a:rPr>
              <a:t>Иванов</a:t>
            </a:r>
            <a:r>
              <a:rPr lang="en-US" sz="2595" dirty="0" smtClean="0">
                <a:solidFill>
                  <a:srgbClr val="3366FF"/>
                </a:solidFill>
              </a:rPr>
              <a:t>”</a:t>
            </a:r>
            <a:r>
              <a:rPr lang="en-US" sz="2595" dirty="0" smtClean="0">
                <a:solidFill>
                  <a:srgbClr val="008000"/>
                </a:solidFill>
              </a:rPr>
              <a:t>).save()</a:t>
            </a:r>
          </a:p>
          <a:p>
            <a:r>
              <a:rPr lang="ru-RU" dirty="0" smtClean="0"/>
              <a:t>Редактирование: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p.update(first_name=</a:t>
            </a:r>
            <a:r>
              <a:rPr lang="en-US" sz="2595" dirty="0" smtClean="0">
                <a:solidFill>
                  <a:srgbClr val="3366FF"/>
                </a:solidFill>
              </a:rPr>
              <a:t>“</a:t>
            </a:r>
            <a:r>
              <a:rPr lang="ru-RU" sz="2595" dirty="0" smtClean="0">
                <a:solidFill>
                  <a:srgbClr val="3366FF"/>
                </a:solidFill>
              </a:rPr>
              <a:t>Николай</a:t>
            </a:r>
            <a:r>
              <a:rPr lang="en-US" sz="2595" dirty="0" smtClean="0">
                <a:solidFill>
                  <a:srgbClr val="3366FF"/>
                </a:solidFill>
              </a:rPr>
              <a:t>”</a:t>
            </a:r>
            <a:r>
              <a:rPr lang="en-US" sz="2595" dirty="0" smtClean="0">
                <a:solidFill>
                  <a:srgbClr val="008000"/>
                </a:solidFill>
              </a:rPr>
              <a:t>)</a:t>
            </a:r>
          </a:p>
          <a:p>
            <a:r>
              <a:rPr lang="ru-RU" dirty="0" smtClean="0"/>
              <a:t>Удаление: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p.delete()</a:t>
            </a:r>
            <a:endParaRPr lang="ru-RU" sz="2595" dirty="0" smtClean="0">
              <a:solidFill>
                <a:srgbClr val="008000"/>
              </a:solidFill>
            </a:endParaRPr>
          </a:p>
          <a:p>
            <a:r>
              <a:rPr lang="ru-RU" dirty="0" smtClean="0"/>
              <a:t>Выборка связанных: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group.members.all()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</a:t>
            </a:r>
            <a:r>
              <a:rPr lang="en-US" sz="2595" dirty="0" err="1" smtClean="0">
                <a:solidFill>
                  <a:srgbClr val="008000"/>
                </a:solidFill>
              </a:rPr>
              <a:t>group.album_set.all</a:t>
            </a:r>
            <a:r>
              <a:rPr lang="en-US" sz="2595" dirty="0" smtClean="0">
                <a:solidFill>
                  <a:srgbClr val="008000"/>
                </a:solidFill>
              </a:rPr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Шаблоны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Специальные теги</a:t>
            </a:r>
          </a:p>
          <a:p>
            <a:r>
              <a:rPr lang="ru-RU" sz="3000" dirty="0" smtClean="0"/>
              <a:t>Наследование шаблонов</a:t>
            </a:r>
          </a:p>
          <a:p>
            <a:r>
              <a:rPr lang="ru-RU" sz="3000" dirty="0" smtClean="0"/>
              <a:t>Блоки, переопределение блоков</a:t>
            </a:r>
          </a:p>
          <a:p>
            <a:r>
              <a:rPr lang="ru-RU" sz="3000" dirty="0" smtClean="0"/>
              <a:t>Фильтры</a:t>
            </a:r>
            <a:endParaRPr lang="en-US" sz="3000" dirty="0" smtClean="0"/>
          </a:p>
          <a:p>
            <a:r>
              <a:rPr lang="ru-RU" sz="3000" dirty="0" smtClean="0"/>
              <a:t>Поддержка интернационализации</a:t>
            </a:r>
            <a:endParaRPr lang="en-US" sz="3000" dirty="0" smtClean="0"/>
          </a:p>
          <a:p>
            <a:r>
              <a:rPr lang="ru-RU" sz="3000" dirty="0" smtClean="0"/>
              <a:t>Поддержка базовых операторов</a:t>
            </a:r>
            <a:r>
              <a:rPr lang="en-US" sz="3000" dirty="0" smtClean="0"/>
              <a:t> (for, if)</a:t>
            </a:r>
            <a:endParaRPr lang="ru-RU" sz="3000" dirty="0" smtClean="0"/>
          </a:p>
          <a:p>
            <a:r>
              <a:rPr lang="ru-RU" sz="3000" dirty="0" smtClean="0"/>
              <a:t>Возможность создания собственных тегов</a:t>
            </a:r>
            <a:r>
              <a:rPr lang="en-US" sz="3000" dirty="0" smtClean="0"/>
              <a:t> </a:t>
            </a:r>
            <a:r>
              <a:rPr lang="ru-RU" sz="3000" dirty="0" smtClean="0"/>
              <a:t>и фильтров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Пример шаблона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base.html: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&lt;html&gt;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&lt;head&gt;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	&lt;title&gt;</a:t>
            </a:r>
            <a:r>
              <a:rPr lang="en-US" b="1" dirty="0" smtClean="0">
                <a:solidFill>
                  <a:srgbClr val="008000"/>
                </a:solidFill>
              </a:rPr>
              <a:t>{% block </a:t>
            </a:r>
            <a:r>
              <a:rPr lang="en-US" dirty="0" smtClean="0">
                <a:solidFill>
                  <a:srgbClr val="008000"/>
                </a:solidFill>
              </a:rPr>
              <a:t>title </a:t>
            </a:r>
            <a:r>
              <a:rPr lang="en-US" b="1" dirty="0" smtClean="0">
                <a:solidFill>
                  <a:srgbClr val="008000"/>
                </a:solidFill>
              </a:rPr>
              <a:t>%}</a:t>
            </a:r>
            <a:r>
              <a:rPr lang="en-US" dirty="0" smtClean="0">
                <a:solidFill>
                  <a:srgbClr val="008000"/>
                </a:solidFill>
              </a:rPr>
              <a:t>My Site</a:t>
            </a:r>
            <a:r>
              <a:rPr lang="en-US" b="1" dirty="0" smtClean="0">
                <a:solidFill>
                  <a:srgbClr val="008000"/>
                </a:solidFill>
              </a:rPr>
              <a:t>{% endblock %}</a:t>
            </a:r>
            <a:r>
              <a:rPr lang="en-US" dirty="0" smtClean="0">
                <a:solidFill>
                  <a:srgbClr val="008000"/>
                </a:solidFill>
              </a:rPr>
              <a:t>&lt;/title&gt;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&lt;/head&gt;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&lt;body&gt;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	</a:t>
            </a:r>
            <a:r>
              <a:rPr lang="en-US" b="1" dirty="0" smtClean="0">
                <a:solidFill>
                  <a:srgbClr val="008000"/>
                </a:solidFill>
              </a:rPr>
              <a:t>{% block </a:t>
            </a:r>
            <a:r>
              <a:rPr lang="en-US" dirty="0" smtClean="0">
                <a:solidFill>
                  <a:srgbClr val="008000"/>
                </a:solidFill>
              </a:rPr>
              <a:t>content </a:t>
            </a:r>
            <a:r>
              <a:rPr lang="en-US" b="1" dirty="0" smtClean="0">
                <a:solidFill>
                  <a:srgbClr val="008000"/>
                </a:solidFill>
              </a:rPr>
              <a:t>%}{% endblock %}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&lt;/body&gt;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&lt;/html&gt;</a:t>
            </a:r>
          </a:p>
          <a:p>
            <a:pPr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/>
              <a:t>page.html: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{% extends “</a:t>
            </a:r>
            <a:r>
              <a:rPr lang="en-US" dirty="0" smtClean="0">
                <a:solidFill>
                  <a:srgbClr val="008000"/>
                </a:solidFill>
              </a:rPr>
              <a:t>base.html</a:t>
            </a:r>
            <a:r>
              <a:rPr lang="en-US" b="1" dirty="0" smtClean="0">
                <a:solidFill>
                  <a:srgbClr val="008000"/>
                </a:solidFill>
              </a:rPr>
              <a:t>” %}</a:t>
            </a:r>
          </a:p>
          <a:p>
            <a:pPr>
              <a:buNone/>
            </a:pPr>
            <a:r>
              <a:rPr lang="en-US" b="1" dirty="0" smtClean="0">
                <a:solidFill>
                  <a:srgbClr val="008000"/>
                </a:solidFill>
              </a:rPr>
              <a:t>	{% load </a:t>
            </a:r>
            <a:r>
              <a:rPr lang="en-US" dirty="0" smtClean="0">
                <a:solidFill>
                  <a:srgbClr val="008000"/>
                </a:solidFill>
              </a:rPr>
              <a:t>i18n </a:t>
            </a:r>
            <a:r>
              <a:rPr lang="en-US" b="1" dirty="0" smtClean="0">
                <a:solidFill>
                  <a:srgbClr val="008000"/>
                </a:solidFill>
              </a:rPr>
              <a:t>%}</a:t>
            </a:r>
          </a:p>
          <a:p>
            <a:pPr>
              <a:buNone/>
            </a:pPr>
            <a:r>
              <a:rPr lang="en-US" b="1" dirty="0" smtClean="0">
                <a:solidFill>
                  <a:srgbClr val="008000"/>
                </a:solidFill>
              </a:rPr>
              <a:t>	{% block </a:t>
            </a:r>
            <a:r>
              <a:rPr lang="en-US" dirty="0" smtClean="0">
                <a:solidFill>
                  <a:srgbClr val="008000"/>
                </a:solidFill>
              </a:rPr>
              <a:t>content </a:t>
            </a:r>
            <a:r>
              <a:rPr lang="en-US" b="1" dirty="0" smtClean="0">
                <a:solidFill>
                  <a:srgbClr val="008000"/>
                </a:solidFill>
              </a:rPr>
              <a:t>%}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&lt;p&gt;</a:t>
            </a:r>
            <a:r>
              <a:rPr lang="en-US" b="1" dirty="0" smtClean="0">
                <a:solidFill>
                  <a:srgbClr val="008000"/>
                </a:solidFill>
              </a:rPr>
              <a:t>{% trans </a:t>
            </a:r>
            <a:r>
              <a:rPr lang="en-US" b="1" dirty="0" smtClean="0">
                <a:solidFill>
                  <a:srgbClr val="3366FF"/>
                </a:solidFill>
              </a:rPr>
              <a:t>“</a:t>
            </a:r>
            <a:r>
              <a:rPr lang="ru-RU" dirty="0" smtClean="0">
                <a:solidFill>
                  <a:srgbClr val="3366FF"/>
                </a:solidFill>
              </a:rPr>
              <a:t>Содержимое блока</a:t>
            </a:r>
            <a:r>
              <a:rPr lang="en-US" b="1" dirty="0" smtClean="0">
                <a:solidFill>
                  <a:srgbClr val="3366FF"/>
                </a:solidFill>
              </a:rPr>
              <a:t>”</a:t>
            </a:r>
            <a:r>
              <a:rPr lang="en-US" b="1" dirty="0" smtClean="0">
                <a:solidFill>
                  <a:srgbClr val="008000"/>
                </a:solidFill>
              </a:rPr>
              <a:t> %}</a:t>
            </a:r>
            <a:r>
              <a:rPr lang="en-US" dirty="0" smtClean="0">
                <a:solidFill>
                  <a:srgbClr val="008000"/>
                </a:solidFill>
              </a:rPr>
              <a:t>&lt;/p&gt;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{% endblock %}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URLs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Пример</a:t>
            </a:r>
            <a:r>
              <a:rPr lang="en-US" dirty="0" smtClean="0"/>
              <a:t> urls.py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urlpatterns = patterns(</a:t>
            </a:r>
            <a:r>
              <a:rPr lang="en-US" sz="2400" dirty="0" smtClean="0">
                <a:solidFill>
                  <a:srgbClr val="3366FF"/>
                </a:solidFill>
              </a:rPr>
              <a:t>‘’</a:t>
            </a:r>
            <a:r>
              <a:rPr lang="en-US" sz="2400" dirty="0" smtClean="0">
                <a:solidFill>
                  <a:srgbClr val="008000"/>
                </a:solidFill>
              </a:rPr>
              <a:t>,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(r</a:t>
            </a:r>
            <a:r>
              <a:rPr lang="en-US" sz="2400" dirty="0" smtClean="0">
                <a:solidFill>
                  <a:srgbClr val="3366FF"/>
                </a:solidFill>
              </a:rPr>
              <a:t>’^admin/’</a:t>
            </a:r>
            <a:r>
              <a:rPr lang="en-US" sz="2400" dirty="0" smtClean="0">
                <a:solidFill>
                  <a:srgbClr val="008000"/>
                </a:solidFill>
              </a:rPr>
              <a:t>, include(admin.site.urls)),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(r</a:t>
            </a:r>
            <a:r>
              <a:rPr lang="en-US" sz="2400" dirty="0" smtClean="0">
                <a:solidFill>
                  <a:srgbClr val="3366FF"/>
                </a:solidFill>
              </a:rPr>
              <a:t>’^blog/$’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smtClean="0">
                <a:solidFill>
                  <a:srgbClr val="3366FF"/>
                </a:solidFill>
              </a:rPr>
              <a:t>‘blog.views.view_all_entries’</a:t>
            </a:r>
            <a:r>
              <a:rPr lang="en-US" sz="2400" dirty="0" smtClean="0">
                <a:solidFill>
                  <a:srgbClr val="008000"/>
                </a:solidFill>
              </a:rPr>
              <a:t>),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(r</a:t>
            </a:r>
            <a:r>
              <a:rPr lang="en-US" sz="2400" dirty="0" smtClean="0">
                <a:solidFill>
                  <a:srgbClr val="3366FF"/>
                </a:solidFill>
              </a:rPr>
              <a:t>’^blog/entry/(\d+)/$’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smtClean="0">
                <a:solidFill>
                  <a:srgbClr val="3366FF"/>
                </a:solidFill>
              </a:rPr>
              <a:t>‘blog.view.view_entry’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)</a:t>
            </a:r>
            <a:endParaRPr lang="ru-RU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Виды (</a:t>
            </a:r>
            <a:r>
              <a:rPr lang="en-US" dirty="0" smtClean="0">
                <a:solidFill>
                  <a:srgbClr val="984807"/>
                </a:solidFill>
              </a:rPr>
              <a:t>views)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Обычно представляют собой функции, которые возвращают </a:t>
            </a:r>
            <a:r>
              <a:rPr lang="en-US" sz="2400" dirty="0" smtClean="0"/>
              <a:t>HttpResponse. </a:t>
            </a:r>
            <a:r>
              <a:rPr lang="ru-RU" sz="2400" dirty="0" smtClean="0"/>
              <a:t>В версии </a:t>
            </a:r>
            <a:r>
              <a:rPr lang="en-US" sz="2400" dirty="0" smtClean="0"/>
              <a:t>django</a:t>
            </a:r>
            <a:r>
              <a:rPr lang="ru-RU" sz="2400" dirty="0" smtClean="0"/>
              <a:t> 1.3 появилась возможность </a:t>
            </a:r>
            <a:r>
              <a:rPr lang="en-US" sz="2400" dirty="0" smtClean="0"/>
              <a:t>class-based views.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r>
              <a:rPr lang="ru-RU" sz="2400" dirty="0" smtClean="0"/>
              <a:t>Пример </a:t>
            </a:r>
            <a:r>
              <a:rPr lang="en-US" sz="2400" dirty="0" smtClean="0"/>
              <a:t>view:</a:t>
            </a:r>
          </a:p>
          <a:p>
            <a:pPr>
              <a:buNone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urls.py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было: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# (r’^blog/entry/(\d+)/$’, ‘blog.view.view_entry’)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941" dirty="0" smtClean="0">
                <a:solidFill>
                  <a:srgbClr val="008000"/>
                </a:solidFill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from </a:t>
            </a:r>
            <a:r>
              <a:rPr lang="en-US" sz="2400" dirty="0" smtClean="0">
                <a:solidFill>
                  <a:srgbClr val="008000"/>
                </a:solidFill>
              </a:rPr>
              <a:t>django.http </a:t>
            </a:r>
            <a:r>
              <a:rPr lang="en-US" sz="2400" b="1" dirty="0" smtClean="0">
                <a:solidFill>
                  <a:srgbClr val="008000"/>
                </a:solidFill>
              </a:rPr>
              <a:t>import </a:t>
            </a:r>
            <a:r>
              <a:rPr lang="en-US" sz="2400" dirty="0" smtClean="0">
                <a:solidFill>
                  <a:srgbClr val="008000"/>
                </a:solidFill>
              </a:rPr>
              <a:t>Http404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from </a:t>
            </a:r>
            <a:r>
              <a:rPr lang="en-US" sz="2400" dirty="0" smtClean="0">
                <a:solidFill>
                  <a:srgbClr val="008000"/>
                </a:solidFill>
              </a:rPr>
              <a:t>myproject.myapp.models </a:t>
            </a:r>
            <a:r>
              <a:rPr lang="en-US" sz="2400" b="1" dirty="0" smtClean="0">
                <a:solidFill>
                  <a:srgbClr val="008000"/>
                </a:solidFill>
              </a:rPr>
              <a:t>import </a:t>
            </a:r>
            <a:r>
              <a:rPr lang="en-US" sz="2400" dirty="0" smtClean="0">
                <a:solidFill>
                  <a:srgbClr val="008000"/>
                </a:solidFill>
              </a:rPr>
              <a:t>Entry</a:t>
            </a:r>
          </a:p>
          <a:p>
            <a:pPr>
              <a:buNone/>
            </a:pPr>
            <a:endParaRPr lang="en-US" sz="1032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def </a:t>
            </a:r>
            <a:r>
              <a:rPr lang="en-US" sz="2400" dirty="0" smtClean="0">
                <a:solidFill>
                  <a:srgbClr val="008000"/>
                </a:solidFill>
              </a:rPr>
              <a:t>view_entry</a:t>
            </a:r>
            <a:r>
              <a:rPr lang="en-US" sz="2400" b="1" dirty="0" smtClean="0">
                <a:solidFill>
                  <a:srgbClr val="008000"/>
                </a:solidFill>
              </a:rPr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request, entry_id</a:t>
            </a:r>
            <a:r>
              <a:rPr lang="en-US" sz="2400" b="1" dirty="0" smtClean="0">
                <a:solidFill>
                  <a:srgbClr val="008000"/>
                </a:solidFill>
              </a:rPr>
              <a:t>):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</a:t>
            </a:r>
            <a:r>
              <a:rPr lang="en-US" sz="2400" b="1" dirty="0" smtClean="0">
                <a:solidFill>
                  <a:srgbClr val="008000"/>
                </a:solidFill>
              </a:rPr>
              <a:t>try</a:t>
            </a:r>
            <a:r>
              <a:rPr lang="en-US" sz="2400" dirty="0" smtClean="0">
                <a:solidFill>
                  <a:srgbClr val="00800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	entry </a:t>
            </a:r>
            <a:r>
              <a:rPr lang="en-US" sz="2400" b="1" dirty="0" smtClean="0">
                <a:solidFill>
                  <a:srgbClr val="008000"/>
                </a:solidFill>
              </a:rPr>
              <a:t>=</a:t>
            </a:r>
            <a:r>
              <a:rPr lang="en-US" sz="2400" dirty="0" smtClean="0">
                <a:solidFill>
                  <a:srgbClr val="008000"/>
                </a:solidFill>
              </a:rPr>
              <a:t> Entry.objects.get</a:t>
            </a:r>
            <a:r>
              <a:rPr lang="en-US" sz="2400" b="1" dirty="0" smtClean="0">
                <a:solidFill>
                  <a:srgbClr val="008000"/>
                </a:solidFill>
              </a:rPr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id</a:t>
            </a:r>
            <a:r>
              <a:rPr lang="en-US" sz="2400" b="1" dirty="0" smtClean="0">
                <a:solidFill>
                  <a:srgbClr val="008000"/>
                </a:solidFill>
              </a:rPr>
              <a:t>=</a:t>
            </a:r>
            <a:r>
              <a:rPr lang="en-US" sz="2400" dirty="0" smtClean="0">
                <a:solidFill>
                  <a:srgbClr val="008000"/>
                </a:solidFill>
              </a:rPr>
              <a:t>entry_id</a:t>
            </a:r>
            <a:r>
              <a:rPr lang="en-US" sz="2400" b="1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</a:t>
            </a:r>
            <a:r>
              <a:rPr lang="en-US" sz="2400" b="1" dirty="0" smtClean="0">
                <a:solidFill>
                  <a:srgbClr val="008000"/>
                </a:solidFill>
              </a:rPr>
              <a:t>except </a:t>
            </a:r>
            <a:r>
              <a:rPr lang="en-US" sz="2400" dirty="0" smtClean="0">
                <a:solidFill>
                  <a:srgbClr val="008000"/>
                </a:solidFill>
              </a:rPr>
              <a:t>Entry.DoesNotExists</a:t>
            </a:r>
            <a:r>
              <a:rPr lang="en-US" sz="2400" b="1" dirty="0" smtClean="0">
                <a:solidFill>
                  <a:srgbClr val="00800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	</a:t>
            </a:r>
            <a:r>
              <a:rPr lang="en-US" sz="2400" b="1" dirty="0" smtClean="0">
                <a:solidFill>
                  <a:srgbClr val="008000"/>
                </a:solidFill>
              </a:rPr>
              <a:t>raise </a:t>
            </a:r>
            <a:r>
              <a:rPr lang="en-US" sz="2400" dirty="0" smtClean="0">
                <a:solidFill>
                  <a:srgbClr val="008000"/>
                </a:solidFill>
              </a:rPr>
              <a:t>Http404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</a:t>
            </a:r>
            <a:r>
              <a:rPr lang="en-US" sz="2400" b="1" dirty="0" smtClean="0">
                <a:solidFill>
                  <a:srgbClr val="008000"/>
                </a:solidFill>
              </a:rPr>
              <a:t>return </a:t>
            </a:r>
            <a:r>
              <a:rPr lang="en-US" sz="2400" dirty="0" smtClean="0">
                <a:solidFill>
                  <a:srgbClr val="008000"/>
                </a:solidFill>
              </a:rPr>
              <a:t>render_to_response</a:t>
            </a:r>
            <a:r>
              <a:rPr lang="en-US" sz="2400" b="1" dirty="0" smtClean="0">
                <a:solidFill>
                  <a:srgbClr val="008000"/>
                </a:solidFill>
              </a:rPr>
              <a:t>(</a:t>
            </a:r>
            <a:r>
              <a:rPr lang="en-US" sz="2400" dirty="0" smtClean="0">
                <a:solidFill>
                  <a:srgbClr val="3366FF"/>
                </a:solidFill>
              </a:rPr>
              <a:t>‘blog/entry.html’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b="1" dirty="0" smtClean="0">
                <a:solidFill>
                  <a:srgbClr val="008000"/>
                </a:solidFill>
              </a:rPr>
              <a:t>{</a:t>
            </a:r>
            <a:r>
              <a:rPr lang="en-US" sz="2400" dirty="0" smtClean="0">
                <a:solidFill>
                  <a:srgbClr val="3366FF"/>
                </a:solidFill>
              </a:rPr>
              <a:t>‘entry’</a:t>
            </a:r>
            <a:r>
              <a:rPr lang="en-US" sz="2400" b="1" dirty="0" smtClean="0">
                <a:solidFill>
                  <a:srgbClr val="008000"/>
                </a:solidFill>
              </a:rPr>
              <a:t>:</a:t>
            </a:r>
            <a:r>
              <a:rPr lang="en-US" sz="2400" dirty="0" smtClean="0">
                <a:solidFill>
                  <a:srgbClr val="008000"/>
                </a:solidFill>
              </a:rPr>
              <a:t> entry</a:t>
            </a:r>
            <a:r>
              <a:rPr lang="en-US" sz="2400" b="1" dirty="0" smtClean="0">
                <a:solidFill>
                  <a:srgbClr val="008000"/>
                </a:solidFill>
              </a:rPr>
              <a:t>})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Формы в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Создание формы: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class ContactForm(forms.Form):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subject = forms.CharField(max_length=32)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message = forms.TextField()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sender = forms.EmailField()</a:t>
            </a:r>
          </a:p>
          <a:p>
            <a:pPr>
              <a:buNone/>
            </a:pPr>
            <a:endParaRPr lang="en-US" sz="1684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ru-RU" dirty="0" smtClean="0"/>
              <a:t>Форма из модели: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class EntryForm(ModelForm):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class Meta: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	model = Entry</a:t>
            </a:r>
          </a:p>
          <a:p>
            <a:pPr>
              <a:buNone/>
            </a:pPr>
            <a:endParaRPr lang="en-US" sz="1684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ru-RU" dirty="0" smtClean="0"/>
              <a:t>Работа с формой: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form = ContactForm(request.POST)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if form.is_valid():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8000"/>
                </a:solidFill>
              </a:rPr>
              <a:t>…</a:t>
            </a:r>
          </a:p>
          <a:p>
            <a:pPr>
              <a:buNone/>
            </a:pPr>
            <a:r>
              <a:rPr lang="ru-RU" dirty="0" smtClean="0"/>
              <a:t>Вывод формы в шаблоне: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 }}</a:t>
            </a:r>
            <a:endParaRPr lang="ru-RU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form.as_table }}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form.as_ul }}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form.as_p 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Аутентификация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request.user.is_authenticated()</a:t>
            </a:r>
          </a:p>
          <a:p>
            <a:pPr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logout(request)</a:t>
            </a:r>
          </a:p>
          <a:p>
            <a:pPr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@login_required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8000"/>
                </a:solidFill>
              </a:rPr>
              <a:t>def </a:t>
            </a:r>
            <a:r>
              <a:rPr lang="en-US" sz="2400" dirty="0" smtClean="0">
                <a:solidFill>
                  <a:srgbClr val="008000"/>
                </a:solidFill>
              </a:rPr>
              <a:t>my_view(request):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…</a:t>
            </a:r>
          </a:p>
          <a:p>
            <a:pPr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(r</a:t>
            </a:r>
            <a:r>
              <a:rPr lang="en-US" sz="2400" dirty="0" smtClean="0">
                <a:solidFill>
                  <a:srgbClr val="3366FF"/>
                </a:solidFill>
              </a:rPr>
              <a:t>’^accounts/login/$’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smtClean="0">
                <a:solidFill>
                  <a:srgbClr val="3366FF"/>
                </a:solidFill>
              </a:rPr>
              <a:t>‘django.contrib.auto.views.login’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Один из основных принципов фреймворка —DRY (англ. Don't repeat yourself, </a:t>
            </a:r>
            <a:r>
              <a:rPr lang="ru-RU" dirty="0" smtClean="0"/>
              <a:t>Не</a:t>
            </a:r>
            <a:r>
              <a:rPr lang="en-US" dirty="0" smtClean="0"/>
              <a:t> </a:t>
            </a:r>
            <a:r>
              <a:rPr lang="ru-RU" dirty="0" smtClean="0"/>
              <a:t>Повторяйся!)</a:t>
            </a:r>
            <a:endParaRPr lang="en-US" dirty="0" smtClean="0"/>
          </a:p>
          <a:p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90" y="3183914"/>
            <a:ext cx="5698148" cy="36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Кеширование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15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Настройка кеша: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CACHE_BACKEND = </a:t>
            </a:r>
            <a:r>
              <a:rPr lang="en-US" dirty="0" smtClean="0">
                <a:solidFill>
                  <a:srgbClr val="3366FF"/>
                </a:solidFill>
              </a:rPr>
              <a:t>‘memcached://127.0.0.1:11211/’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Использование: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3789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@cache_page(60*15)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</a:t>
            </a:r>
            <a:r>
              <a:rPr lang="en-US" sz="3789" b="1" dirty="0" smtClean="0">
                <a:solidFill>
                  <a:srgbClr val="008000"/>
                </a:solidFill>
              </a:rPr>
              <a:t>def </a:t>
            </a:r>
            <a:r>
              <a:rPr lang="en-US" sz="3789" dirty="0" smtClean="0">
                <a:solidFill>
                  <a:srgbClr val="008000"/>
                </a:solidFill>
              </a:rPr>
              <a:t>my_view(request):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		…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</a:t>
            </a:r>
          </a:p>
          <a:p>
            <a:pPr>
              <a:buNone/>
            </a:pPr>
            <a:r>
              <a:rPr lang="en-US" sz="3789" dirty="0">
                <a:solidFill>
                  <a:srgbClr val="595959"/>
                </a:solidFill>
              </a:rPr>
              <a:t>	</a:t>
            </a:r>
            <a:r>
              <a:rPr lang="en-US" sz="3789" dirty="0" smtClean="0">
                <a:solidFill>
                  <a:srgbClr val="595959"/>
                </a:solidFill>
              </a:rPr>
              <a:t>@never_cache</a:t>
            </a:r>
          </a:p>
          <a:p>
            <a:pPr>
              <a:buNone/>
            </a:pPr>
            <a:endParaRPr lang="en-US" sz="3789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3789" b="1" dirty="0" smtClean="0">
                <a:solidFill>
                  <a:srgbClr val="008000"/>
                </a:solidFill>
              </a:rPr>
              <a:t>	{% load </a:t>
            </a:r>
            <a:r>
              <a:rPr lang="en-US" sz="3789" dirty="0" smtClean="0">
                <a:solidFill>
                  <a:srgbClr val="008000"/>
                </a:solidFill>
              </a:rPr>
              <a:t>cache</a:t>
            </a:r>
            <a:r>
              <a:rPr lang="en-US" sz="3789" b="1" dirty="0" smtClean="0">
                <a:solidFill>
                  <a:srgbClr val="008000"/>
                </a:solidFill>
              </a:rPr>
              <a:t> %}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</a:t>
            </a:r>
            <a:r>
              <a:rPr lang="en-US" sz="3789" b="1" dirty="0" smtClean="0">
                <a:solidFill>
                  <a:srgbClr val="008000"/>
                </a:solidFill>
              </a:rPr>
              <a:t>{% cache </a:t>
            </a:r>
            <a:r>
              <a:rPr lang="en-US" sz="3789" dirty="0" smtClean="0">
                <a:solidFill>
                  <a:srgbClr val="008000"/>
                </a:solidFill>
              </a:rPr>
              <a:t>500 sidebar </a:t>
            </a:r>
            <a:r>
              <a:rPr lang="en-US" sz="3789" b="1" dirty="0" smtClean="0">
                <a:solidFill>
                  <a:srgbClr val="008000"/>
                </a:solidFill>
              </a:rPr>
              <a:t>%}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		…</a:t>
            </a:r>
          </a:p>
          <a:p>
            <a:pPr>
              <a:buNone/>
            </a:pPr>
            <a:r>
              <a:rPr lang="en-US" sz="3789" b="1" dirty="0" smtClean="0">
                <a:solidFill>
                  <a:srgbClr val="008000"/>
                </a:solidFill>
              </a:rPr>
              <a:t>	{% endcache %}</a:t>
            </a:r>
          </a:p>
          <a:p>
            <a:pPr>
              <a:buNone/>
            </a:pPr>
            <a:endParaRPr lang="en-US" sz="3789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cache.set(</a:t>
            </a:r>
            <a:r>
              <a:rPr lang="en-US" sz="3789" dirty="0" smtClean="0">
                <a:solidFill>
                  <a:srgbClr val="3366FF"/>
                </a:solidFill>
              </a:rPr>
              <a:t>‘a’</a:t>
            </a:r>
            <a:r>
              <a:rPr lang="en-US" sz="3789" dirty="0" smtClean="0">
                <a:solidFill>
                  <a:srgbClr val="008000"/>
                </a:solidFill>
              </a:rPr>
              <a:t>, 1)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cache.get(</a:t>
            </a:r>
            <a:r>
              <a:rPr lang="en-US" sz="3789" dirty="0" smtClean="0">
                <a:solidFill>
                  <a:srgbClr val="3366FF"/>
                </a:solidFill>
              </a:rPr>
              <a:t>‘a’</a:t>
            </a:r>
            <a:r>
              <a:rPr lang="en-US" sz="3789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cache.delete(</a:t>
            </a:r>
            <a:r>
              <a:rPr lang="en-US" sz="3789" dirty="0" smtClean="0">
                <a:solidFill>
                  <a:srgbClr val="3366FF"/>
                </a:solidFill>
              </a:rPr>
              <a:t>‘a’</a:t>
            </a:r>
            <a:r>
              <a:rPr lang="en-US" sz="3789" dirty="0" smtClean="0">
                <a:solidFill>
                  <a:srgbClr val="008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Дополнительные возможности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Сессии</a:t>
            </a:r>
          </a:p>
          <a:p>
            <a:r>
              <a:rPr lang="ru-RU" sz="2400" dirty="0" smtClean="0"/>
              <a:t>Локализация</a:t>
            </a:r>
          </a:p>
          <a:p>
            <a:r>
              <a:rPr lang="ru-RU" sz="2400" dirty="0" smtClean="0"/>
              <a:t>Пагинация (</a:t>
            </a:r>
            <a:r>
              <a:rPr lang="en-US" sz="2400" dirty="0" smtClean="0">
                <a:solidFill>
                  <a:srgbClr val="008000"/>
                </a:solidFill>
              </a:rPr>
              <a:t>p = Paginator(objects, 10)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Sitemap</a:t>
            </a:r>
          </a:p>
          <a:p>
            <a:r>
              <a:rPr lang="ru-RU" sz="2400" dirty="0" smtClean="0"/>
              <a:t>Генерация </a:t>
            </a:r>
            <a:r>
              <a:rPr lang="en-US" sz="2400" dirty="0" smtClean="0"/>
              <a:t>RSS</a:t>
            </a:r>
          </a:p>
          <a:p>
            <a:r>
              <a:rPr lang="ru-RU" sz="2400" dirty="0" smtClean="0"/>
              <a:t>Поддержка </a:t>
            </a:r>
            <a:r>
              <a:rPr lang="en-US" sz="2400" dirty="0" smtClean="0"/>
              <a:t>JSON</a:t>
            </a:r>
          </a:p>
          <a:p>
            <a:r>
              <a:rPr lang="ru-RU" sz="2400" dirty="0" smtClean="0"/>
              <a:t>И многое другое</a:t>
            </a:r>
            <a:r>
              <a:rPr lang="en-US" sz="2400" dirty="0" smtClean="0"/>
              <a:t>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Конец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При подготовке презентации были использованы материалы: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http://docs.djangoproject.com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	http://www.slideshare.net/Coagulant/django-3919346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Где используется </a:t>
            </a:r>
            <a:r>
              <a:rPr lang="en-US" dirty="0" err="1" smtClean="0">
                <a:solidFill>
                  <a:srgbClr val="984807"/>
                </a:solidFill>
              </a:rPr>
              <a:t>django</a:t>
            </a:r>
            <a:r>
              <a:rPr lang="ru-RU" dirty="0" smtClean="0">
                <a:solidFill>
                  <a:srgbClr val="984807"/>
                </a:solidFill>
              </a:rPr>
              <a:t>?</a:t>
            </a:r>
            <a:endParaRPr lang="en-US" dirty="0">
              <a:solidFill>
                <a:srgbClr val="984807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755" y="1790620"/>
            <a:ext cx="3810348" cy="1346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501" y="3661012"/>
            <a:ext cx="1346323" cy="1346323"/>
          </a:xfrm>
          <a:prstGeom prst="rect">
            <a:avLst/>
          </a:prstGeom>
        </p:spPr>
      </p:pic>
      <p:pic>
        <p:nvPicPr>
          <p:cNvPr id="1026" name="Picture 2" descr="&amp;Kcy;&amp;acy;&amp;rcy;&amp;tcy;&amp;icy;&amp;ncy;&amp;kcy;&amp;icy; &amp;pcy;&amp;ocy; &amp;zcy;&amp;acy;&amp;pcy;&amp;rcy;&amp;ocy;&amp;scy;&amp;ucy; Mozilla,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01" y="3509926"/>
            <a:ext cx="1675179" cy="167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2629" y="3417370"/>
            <a:ext cx="2790440" cy="1860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6826" y="5520314"/>
            <a:ext cx="4257675" cy="107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8070" y="1790620"/>
            <a:ext cx="4478936" cy="13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Преимущества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Встроенный </a:t>
            </a:r>
            <a:r>
              <a:rPr lang="en-US" dirty="0" smtClean="0"/>
              <a:t>ORM</a:t>
            </a:r>
            <a:r>
              <a:rPr lang="ru-RU" dirty="0" smtClean="0"/>
              <a:t> (</a:t>
            </a:r>
            <a:r>
              <a:rPr lang="en-US" dirty="0" smtClean="0"/>
              <a:t>sqlite, MySQL, PostgreSQL,</a:t>
            </a:r>
            <a:r>
              <a:rPr lang="ru-RU" dirty="0" smtClean="0"/>
              <a:t> </a:t>
            </a:r>
            <a:r>
              <a:rPr lang="en-US" dirty="0" smtClean="0"/>
              <a:t>Oracle </a:t>
            </a:r>
            <a:r>
              <a:rPr lang="ru-RU" dirty="0" smtClean="0"/>
              <a:t>и др.)</a:t>
            </a:r>
          </a:p>
          <a:p>
            <a:r>
              <a:rPr lang="ru-RU" dirty="0" smtClean="0"/>
              <a:t>Шаблонная система</a:t>
            </a:r>
          </a:p>
          <a:p>
            <a:r>
              <a:rPr lang="ru-RU" dirty="0" smtClean="0"/>
              <a:t>Удобная работа с формами</a:t>
            </a:r>
          </a:p>
          <a:p>
            <a:r>
              <a:rPr lang="ru-RU" dirty="0" smtClean="0"/>
              <a:t>Система роутинга на регулярных выражениях</a:t>
            </a:r>
          </a:p>
          <a:p>
            <a:r>
              <a:rPr lang="ru-RU" dirty="0" smtClean="0"/>
              <a:t>Кеширование, интернационализация</a:t>
            </a:r>
          </a:p>
          <a:p>
            <a:r>
              <a:rPr lang="ru-RU" dirty="0" smtClean="0"/>
              <a:t>Система аутентификации и авторизации</a:t>
            </a:r>
          </a:p>
          <a:p>
            <a:r>
              <a:rPr lang="ru-RU" dirty="0" smtClean="0"/>
              <a:t>Автоматически генерируемая админ-панель</a:t>
            </a:r>
          </a:p>
          <a:p>
            <a:r>
              <a:rPr lang="ru-RU" dirty="0" smtClean="0"/>
              <a:t>Веб-сервер для разработки</a:t>
            </a:r>
          </a:p>
          <a:p>
            <a:r>
              <a:rPr lang="ru-RU" dirty="0" smtClean="0"/>
              <a:t>Система промежуточных слоёв (</a:t>
            </a:r>
            <a:r>
              <a:rPr lang="en-US" dirty="0" smtClean="0"/>
              <a:t>Middleware)</a:t>
            </a:r>
            <a:r>
              <a:rPr lang="ru-RU" dirty="0" smtClean="0"/>
              <a:t> для построения дополнительных обработчиков запросов (например, кеширование, сжатие ответов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Структура проекта </a:t>
            </a:r>
            <a:r>
              <a:rPr lang="en-US" dirty="0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>
            <a:normAutofit fontScale="92500"/>
          </a:bodyPr>
          <a:lstStyle/>
          <a:p>
            <a:pPr>
              <a:buNone/>
            </a:pPr>
            <a:r>
              <a:rPr lang="ru-RU" dirty="0" smtClean="0"/>
              <a:t>Проект состоит из:</a:t>
            </a:r>
          </a:p>
          <a:p>
            <a:r>
              <a:rPr lang="ru-RU" b="1" dirty="0" smtClean="0"/>
              <a:t>приложений </a:t>
            </a:r>
            <a:r>
              <a:rPr lang="ru-RU" dirty="0" smtClean="0"/>
              <a:t>(</a:t>
            </a:r>
            <a:r>
              <a:rPr lang="en-US" dirty="0" smtClean="0"/>
              <a:t>applications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шаблонов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файла настроек проекта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файла настройки </a:t>
            </a:r>
            <a:r>
              <a:rPr lang="en-US" b="1" dirty="0" smtClean="0"/>
              <a:t>URLs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Каждое приложение может иметь такую же </a:t>
            </a:r>
          </a:p>
          <a:p>
            <a:pPr>
              <a:buNone/>
            </a:pPr>
            <a:r>
              <a:rPr lang="ru-RU" dirty="0" smtClean="0"/>
              <a:t>структуру, содержать внутри себя другие </a:t>
            </a:r>
          </a:p>
          <a:p>
            <a:pPr>
              <a:buNone/>
            </a:pPr>
            <a:r>
              <a:rPr lang="ru-RU" dirty="0" smtClean="0"/>
              <a:t>приложения, быть частью другого проекта.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Установка </a:t>
            </a:r>
            <a:r>
              <a:rPr lang="en-US" dirty="0" err="1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окне консоли: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pip install </a:t>
            </a:r>
            <a:r>
              <a:rPr lang="en-US" sz="2595" dirty="0" err="1" smtClean="0">
                <a:solidFill>
                  <a:srgbClr val="008000"/>
                </a:solidFill>
              </a:rPr>
              <a:t>django</a:t>
            </a:r>
            <a:endParaRPr lang="en-US" sz="2595" dirty="0" smtClean="0">
              <a:solidFill>
                <a:srgbClr val="008000"/>
              </a:solidFill>
            </a:endParaRPr>
          </a:p>
        </p:txBody>
      </p:sp>
      <p:pic>
        <p:nvPicPr>
          <p:cNvPr id="4" name="Picture 3" descr="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0" y="2743200"/>
            <a:ext cx="7658679" cy="3992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Создание проекта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проекта: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</a:t>
            </a:r>
            <a:r>
              <a:rPr lang="en-US" sz="2595" dirty="0" err="1" smtClean="0">
                <a:solidFill>
                  <a:srgbClr val="008000"/>
                </a:solidFill>
              </a:rPr>
              <a:t>django</a:t>
            </a:r>
            <a:r>
              <a:rPr lang="en-US" sz="2595" dirty="0" smtClean="0">
                <a:solidFill>
                  <a:srgbClr val="008000"/>
                </a:solidFill>
              </a:rPr>
              <a:t>-admin </a:t>
            </a:r>
            <a:r>
              <a:rPr lang="en-US" sz="2595" dirty="0" err="1" smtClean="0">
                <a:solidFill>
                  <a:srgbClr val="008000"/>
                </a:solidFill>
              </a:rPr>
              <a:t>startproject</a:t>
            </a:r>
            <a:r>
              <a:rPr lang="en-US" sz="2595" dirty="0" smtClean="0">
                <a:solidFill>
                  <a:srgbClr val="008000"/>
                </a:solidFill>
              </a:rPr>
              <a:t> </a:t>
            </a:r>
            <a:r>
              <a:rPr lang="en-US" sz="2595" dirty="0" err="1" smtClean="0">
                <a:solidFill>
                  <a:srgbClr val="00B0F0"/>
                </a:solidFill>
              </a:rPr>
              <a:t>myproject</a:t>
            </a:r>
            <a:endParaRPr lang="en-US" sz="2595" dirty="0" smtClean="0">
              <a:solidFill>
                <a:srgbClr val="00B0F0"/>
              </a:solidFill>
            </a:endParaRPr>
          </a:p>
        </p:txBody>
      </p:sp>
      <p:pic>
        <p:nvPicPr>
          <p:cNvPr id="4" name="Picture 3" descr="Open File or Projec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9" t="53343" r="67436" b="32718"/>
          <a:stretch/>
        </p:blipFill>
        <p:spPr>
          <a:xfrm>
            <a:off x="2935428" y="3432963"/>
            <a:ext cx="3273144" cy="22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Создание приложения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846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</a:t>
            </a:r>
            <a:r>
              <a:rPr lang="ru-RU" dirty="0" smtClean="0"/>
              <a:t>приложения: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cd </a:t>
            </a:r>
            <a:r>
              <a:rPr lang="en-US" sz="2595" dirty="0" err="1" smtClean="0">
                <a:solidFill>
                  <a:srgbClr val="00B0F0"/>
                </a:solidFill>
              </a:rPr>
              <a:t>myproject</a:t>
            </a:r>
            <a:endParaRPr lang="en-US" sz="2595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python manage.py </a:t>
            </a:r>
            <a:r>
              <a:rPr lang="en-US" sz="2595" dirty="0" err="1" smtClean="0">
                <a:solidFill>
                  <a:srgbClr val="008000"/>
                </a:solidFill>
              </a:rPr>
              <a:t>startapp</a:t>
            </a:r>
            <a:r>
              <a:rPr lang="en-US" sz="2595" dirty="0" smtClean="0">
                <a:solidFill>
                  <a:srgbClr val="008000"/>
                </a:solidFill>
              </a:rPr>
              <a:t> </a:t>
            </a:r>
            <a:r>
              <a:rPr lang="en-US" sz="2595" dirty="0" err="1" smtClean="0">
                <a:solidFill>
                  <a:srgbClr val="00B0F0"/>
                </a:solidFill>
              </a:rPr>
              <a:t>myapp</a:t>
            </a:r>
            <a:endParaRPr lang="en-US" sz="2595" dirty="0" smtClean="0">
              <a:solidFill>
                <a:srgbClr val="00B0F0"/>
              </a:solidFill>
            </a:endParaRPr>
          </a:p>
        </p:txBody>
      </p:sp>
      <p:pic>
        <p:nvPicPr>
          <p:cNvPr id="4" name="Picture 3" descr="Open File or Projec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1" t="43333" r="64359" b="22821"/>
          <a:stretch/>
        </p:blipFill>
        <p:spPr>
          <a:xfrm>
            <a:off x="3314699" y="3174406"/>
            <a:ext cx="2567354" cy="3683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69677" y="3393830"/>
            <a:ext cx="1995853" cy="195189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3565280" y="5345723"/>
            <a:ext cx="2000250" cy="1450731"/>
          </a:xfrm>
          <a:prstGeom prst="rect">
            <a:avLst/>
          </a:prstGeom>
          <a:solidFill>
            <a:srgbClr val="000000">
              <a:alpha val="27059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1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424</Words>
  <Application>Microsoft Office PowerPoint</Application>
  <PresentationFormat>On-screen Show (4:3)</PresentationFormat>
  <Paragraphs>245</Paragraphs>
  <Slides>32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Georgia</vt:lpstr>
      <vt:lpstr>Office Theme</vt:lpstr>
      <vt:lpstr>Введение в django</vt:lpstr>
      <vt:lpstr>django</vt:lpstr>
      <vt:lpstr>django</vt:lpstr>
      <vt:lpstr>Где используется django?</vt:lpstr>
      <vt:lpstr>Преимущества</vt:lpstr>
      <vt:lpstr>Структура проекта django</vt:lpstr>
      <vt:lpstr>Установка django</vt:lpstr>
      <vt:lpstr>Создание проекта</vt:lpstr>
      <vt:lpstr>Создание приложения</vt:lpstr>
      <vt:lpstr>Структура django приложения</vt:lpstr>
      <vt:lpstr>Миграция БД</vt:lpstr>
      <vt:lpstr>Запуск сервера</vt:lpstr>
      <vt:lpstr>Тестирование сервера</vt:lpstr>
      <vt:lpstr>MVT</vt:lpstr>
      <vt:lpstr>Настройки проекта</vt:lpstr>
      <vt:lpstr>Маршрутизация</vt:lpstr>
      <vt:lpstr>Представления</vt:lpstr>
      <vt:lpstr>Маршрутизация приложения</vt:lpstr>
      <vt:lpstr>Маршрутизация приложения</vt:lpstr>
      <vt:lpstr>Модели</vt:lpstr>
      <vt:lpstr>Возможности моделей</vt:lpstr>
      <vt:lpstr>ORM в примерах</vt:lpstr>
      <vt:lpstr>Работа с моделями</vt:lpstr>
      <vt:lpstr>Шаблоны</vt:lpstr>
      <vt:lpstr>Пример шаблона</vt:lpstr>
      <vt:lpstr>URLs</vt:lpstr>
      <vt:lpstr>Виды (views)</vt:lpstr>
      <vt:lpstr>Формы в django</vt:lpstr>
      <vt:lpstr>Аутентификация</vt:lpstr>
      <vt:lpstr>Кеширование</vt:lpstr>
      <vt:lpstr>Дополнительные возможности</vt:lpstr>
      <vt:lpstr>Конец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X Y</dc:creator>
  <cp:lastModifiedBy>max</cp:lastModifiedBy>
  <cp:revision>138</cp:revision>
  <dcterms:created xsi:type="dcterms:W3CDTF">2011-05-06T12:09:52Z</dcterms:created>
  <dcterms:modified xsi:type="dcterms:W3CDTF">2016-10-28T00:23:53Z</dcterms:modified>
</cp:coreProperties>
</file>