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0"/>
  </p:notesMasterIdLst>
  <p:sldIdLst>
    <p:sldId id="285" r:id="rId4"/>
    <p:sldId id="283" r:id="rId5"/>
    <p:sldId id="311" r:id="rId6"/>
    <p:sldId id="330" r:id="rId7"/>
    <p:sldId id="331" r:id="rId8"/>
    <p:sldId id="332" r:id="rId9"/>
    <p:sldId id="333" r:id="rId10"/>
    <p:sldId id="334" r:id="rId11"/>
    <p:sldId id="336" r:id="rId12"/>
    <p:sldId id="335" r:id="rId13"/>
    <p:sldId id="338" r:id="rId14"/>
    <p:sldId id="341" r:id="rId15"/>
    <p:sldId id="339" r:id="rId16"/>
    <p:sldId id="340" r:id="rId17"/>
    <p:sldId id="337" r:id="rId18"/>
    <p:sldId id="342" r:id="rId19"/>
  </p:sldIdLst>
  <p:sldSz cx="16256000" cy="9144000"/>
  <p:notesSz cx="6858000" cy="9144000"/>
  <p:embeddedFontLst>
    <p:embeddedFont>
      <p:font typeface="Cabin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4660"/>
  </p:normalViewPr>
  <p:slideViewPr>
    <p:cSldViewPr snapToGrid="0">
      <p:cViewPr varScale="1">
        <p:scale>
          <a:sx n="65" d="100"/>
          <a:sy n="65" d="100"/>
        </p:scale>
        <p:origin x="-234" y="-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7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20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66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54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73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60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79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49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49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1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30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7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01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70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04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9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894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Ошибки и исключения </a:t>
            </a:r>
            <a:r>
              <a:rPr lang="ru-RU" sz="3200" dirty="0" smtClean="0">
                <a:solidFill>
                  <a:schemeClr val="tx1"/>
                </a:solidFill>
              </a:rPr>
              <a:t>(</a:t>
            </a:r>
            <a:r>
              <a:rPr lang="en-US" sz="3200" dirty="0" smtClean="0">
                <a:solidFill>
                  <a:schemeClr val="tx1"/>
                </a:solidFill>
              </a:rPr>
              <a:t>exceptions)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Различные типы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 работе программы возможны исключения различных типов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43"/>
          <a:stretch/>
        </p:blipFill>
        <p:spPr bwMode="auto">
          <a:xfrm>
            <a:off x="8658808" y="2671877"/>
            <a:ext cx="6888954" cy="5648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" b="86270"/>
          <a:stretch/>
        </p:blipFill>
        <p:spPr bwMode="auto">
          <a:xfrm>
            <a:off x="691128" y="3491615"/>
            <a:ext cx="14856634" cy="37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лако 2"/>
          <p:cNvSpPr/>
          <p:nvPr/>
        </p:nvSpPr>
        <p:spPr>
          <a:xfrm>
            <a:off x="4105469" y="2852412"/>
            <a:ext cx="4180114" cy="10517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Нажимаем </a:t>
            </a:r>
            <a:r>
              <a:rPr lang="en-US" sz="2000" dirty="0" smtClean="0">
                <a:solidFill>
                  <a:schemeClr val="bg2"/>
                </a:solidFill>
              </a:rPr>
              <a:t>Ctrl-D</a:t>
            </a:r>
            <a:endParaRPr lang="ru-RU" sz="2000" dirty="0">
              <a:solidFill>
                <a:schemeClr val="bg2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5" r="2188" b="809"/>
          <a:stretch/>
        </p:blipFill>
        <p:spPr bwMode="auto">
          <a:xfrm>
            <a:off x="691128" y="4017472"/>
            <a:ext cx="14856634" cy="235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9" b="78833"/>
          <a:stretch/>
        </p:blipFill>
        <p:spPr bwMode="auto">
          <a:xfrm>
            <a:off x="691128" y="6596612"/>
            <a:ext cx="11783496" cy="25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8" b="-1903"/>
          <a:stretch/>
        </p:blipFill>
        <p:spPr bwMode="auto">
          <a:xfrm>
            <a:off x="691128" y="6850743"/>
            <a:ext cx="11783496" cy="13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91128" y="4017472"/>
            <a:ext cx="14856634" cy="2020471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1128" y="6850743"/>
            <a:ext cx="14856634" cy="1010235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1128" y="6037943"/>
            <a:ext cx="3414341" cy="33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1128" y="7860978"/>
            <a:ext cx="2320587" cy="378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503851" y="6323567"/>
            <a:ext cx="236289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Типы исключений</a:t>
            </a:r>
            <a:endParaRPr lang="ru-RU" sz="20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4105469" y="6204468"/>
            <a:ext cx="1398382" cy="11909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011715" y="6723677"/>
            <a:ext cx="2492136" cy="13267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2" grpId="0" animBg="1"/>
      <p:bldP spid="5" grpId="0" animBg="1"/>
      <p:bldP spid="1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Перехват исключений заданного типа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Для перехватывания исключений определенного типа можно использовать несколько блоков </a:t>
            </a:r>
            <a:r>
              <a:rPr lang="en-US" sz="3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r>
              <a:rPr lang="en-US" sz="3600" dirty="0" smtClean="0"/>
              <a:t>:</a:t>
            </a:r>
            <a:endParaRPr lang="ru-RU" sz="3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6"/>
          <a:stretch/>
        </p:blipFill>
        <p:spPr bwMode="auto">
          <a:xfrm>
            <a:off x="8285583" y="2891641"/>
            <a:ext cx="7501369" cy="2173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0"/>
          <a:stretch/>
        </p:blipFill>
        <p:spPr bwMode="auto">
          <a:xfrm>
            <a:off x="945040" y="5196115"/>
            <a:ext cx="8155417" cy="44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2" b="60396"/>
          <a:stretch/>
        </p:blipFill>
        <p:spPr bwMode="auto">
          <a:xfrm>
            <a:off x="945039" y="5646057"/>
            <a:ext cx="8155417" cy="41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Облако 19"/>
          <p:cNvSpPr/>
          <p:nvPr/>
        </p:nvSpPr>
        <p:spPr>
          <a:xfrm>
            <a:off x="3863737" y="4326735"/>
            <a:ext cx="4180114" cy="10517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Нажимаем </a:t>
            </a:r>
            <a:r>
              <a:rPr lang="en-US" sz="2000" dirty="0" smtClean="0">
                <a:solidFill>
                  <a:schemeClr val="bg2"/>
                </a:solidFill>
              </a:rPr>
              <a:t>Ctrl-D</a:t>
            </a:r>
            <a:endParaRPr lang="ru-RU" sz="2000" dirty="0">
              <a:solidFill>
                <a:schemeClr val="bg2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5965371" y="4542971"/>
            <a:ext cx="3672115" cy="13081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427560">
            <a:off x="6074776" y="5396190"/>
            <a:ext cx="301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endParaRPr lang="en-US" sz="1800" dirty="0" smtClean="0"/>
          </a:p>
          <a:p>
            <a:pPr algn="ctr"/>
            <a:r>
              <a:rPr lang="ru-RU" sz="1800" dirty="0" smtClean="0"/>
              <a:t> типа </a:t>
            </a:r>
            <a:r>
              <a:rPr lang="en-US" sz="1800" dirty="0" err="1" smtClean="0"/>
              <a:t>KeyboardInterrupt</a:t>
            </a:r>
            <a:endParaRPr lang="ru-RU" sz="1800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b="18841"/>
          <a:stretch/>
        </p:blipFill>
        <p:spPr bwMode="auto">
          <a:xfrm>
            <a:off x="955218" y="6814456"/>
            <a:ext cx="8155417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9" b="-3390"/>
          <a:stretch/>
        </p:blipFill>
        <p:spPr bwMode="auto">
          <a:xfrm>
            <a:off x="945037" y="7300684"/>
            <a:ext cx="8155417" cy="47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Прямая со стрелкой 26"/>
          <p:cNvCxnSpPr/>
          <p:nvPr/>
        </p:nvCxnSpPr>
        <p:spPr>
          <a:xfrm flipV="1">
            <a:off x="6320970" y="3978563"/>
            <a:ext cx="4898573" cy="351317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464590">
            <a:off x="5267625" y="6116217"/>
            <a:ext cx="626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r>
              <a:rPr lang="en-US" sz="1800" dirty="0" smtClean="0"/>
              <a:t> </a:t>
            </a:r>
            <a:r>
              <a:rPr lang="ru-RU" sz="1800" dirty="0" smtClean="0"/>
              <a:t>типа </a:t>
            </a:r>
            <a:r>
              <a:rPr lang="en-US" sz="1800" dirty="0" err="1" smtClean="0"/>
              <a:t>ValueError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148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11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0149" t="52716" r="40576" b="36628"/>
          <a:stretch/>
        </p:blipFill>
        <p:spPr>
          <a:xfrm>
            <a:off x="8877300" y="3032197"/>
            <a:ext cx="6704773" cy="1372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Перехват</a:t>
            </a:r>
            <a:r>
              <a:rPr lang="en-US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нескольких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Блок </a:t>
            </a:r>
            <a:r>
              <a:rPr lang="ru-RU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ru-RU" sz="3600" dirty="0"/>
              <a:t> может </a:t>
            </a:r>
            <a:r>
              <a:rPr lang="ru-RU" sz="3600" dirty="0" smtClean="0"/>
              <a:t>содержать </a:t>
            </a:r>
            <a:r>
              <a:rPr lang="ru-RU" sz="3600" dirty="0"/>
              <a:t>несколько исключений в виде заключённого в скобки </a:t>
            </a:r>
            <a:r>
              <a:rPr lang="ru-RU" sz="3600" dirty="0" smtClean="0"/>
              <a:t>кортежа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0"/>
          <a:stretch/>
        </p:blipFill>
        <p:spPr bwMode="auto">
          <a:xfrm>
            <a:off x="945040" y="5196115"/>
            <a:ext cx="8155417" cy="44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Облако 19"/>
          <p:cNvSpPr/>
          <p:nvPr/>
        </p:nvSpPr>
        <p:spPr>
          <a:xfrm>
            <a:off x="3863737" y="4326735"/>
            <a:ext cx="4180114" cy="10517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Нажимаем </a:t>
            </a:r>
            <a:r>
              <a:rPr lang="en-US" sz="2000" dirty="0" smtClean="0">
                <a:solidFill>
                  <a:schemeClr val="bg2"/>
                </a:solidFill>
              </a:rPr>
              <a:t>Ctrl-D</a:t>
            </a:r>
            <a:endParaRPr lang="ru-RU" sz="2000" dirty="0">
              <a:solidFill>
                <a:schemeClr val="bg2"/>
              </a:solidFill>
            </a:endParaRPr>
          </a:p>
        </p:txBody>
      </p:sp>
      <p:cxnSp>
        <p:nvCxnSpPr>
          <p:cNvPr id="21" name="Прямая со стрелкой 20"/>
          <p:cNvCxnSpPr>
            <a:stCxn id="5" idx="3"/>
          </p:cNvCxnSpPr>
          <p:nvPr/>
        </p:nvCxnSpPr>
        <p:spPr>
          <a:xfrm flipV="1">
            <a:off x="4640610" y="3946977"/>
            <a:ext cx="7716490" cy="19760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732567">
            <a:off x="5320295" y="5266117"/>
            <a:ext cx="393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endParaRPr lang="en-US" sz="1800" dirty="0" smtClean="0"/>
          </a:p>
          <a:p>
            <a:pPr algn="ctr"/>
            <a:r>
              <a:rPr lang="ru-RU" sz="1800" dirty="0" smtClean="0"/>
              <a:t> типа </a:t>
            </a:r>
            <a:r>
              <a:rPr lang="en-US" sz="1800" dirty="0" err="1" smtClean="0"/>
              <a:t>KeyboardInterrupt</a:t>
            </a:r>
            <a:endParaRPr lang="ru-RU" sz="1800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b="18841"/>
          <a:stretch/>
        </p:blipFill>
        <p:spPr bwMode="auto">
          <a:xfrm>
            <a:off x="955218" y="6814456"/>
            <a:ext cx="8155417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Прямая со стрелкой 26"/>
          <p:cNvCxnSpPr>
            <a:stCxn id="17" idx="3"/>
          </p:cNvCxnSpPr>
          <p:nvPr/>
        </p:nvCxnSpPr>
        <p:spPr>
          <a:xfrm flipV="1">
            <a:off x="4755642" y="3978563"/>
            <a:ext cx="6463901" cy="36233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839005">
            <a:off x="4759556" y="5705005"/>
            <a:ext cx="689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r>
              <a:rPr lang="en-US" sz="1800" dirty="0" smtClean="0"/>
              <a:t> </a:t>
            </a:r>
            <a:r>
              <a:rPr lang="ru-RU" sz="1800" dirty="0" smtClean="0"/>
              <a:t>типа </a:t>
            </a:r>
            <a:r>
              <a:rPr lang="en-US" sz="1800" dirty="0" err="1" smtClean="0"/>
              <a:t>ValueError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70" t="89068" r="87430" b="7694"/>
          <a:stretch/>
        </p:blipFill>
        <p:spPr>
          <a:xfrm>
            <a:off x="840186" y="5646057"/>
            <a:ext cx="3800424" cy="55392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l="70" t="89068" r="87430" b="7694"/>
          <a:stretch/>
        </p:blipFill>
        <p:spPr>
          <a:xfrm>
            <a:off x="955218" y="7324940"/>
            <a:ext cx="3800424" cy="5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3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11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Блок 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bin"/>
                <a:cs typeface="Courier New" pitchFamily="49" charset="0"/>
                <a:sym typeface="Cabin"/>
              </a:rPr>
              <a:t>else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Cabin"/>
              <a:cs typeface="Courier New" pitchFamily="49" charset="0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427" y="1400804"/>
            <a:ext cx="1516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Можно также добавить пункт 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3600" dirty="0">
                <a:solidFill>
                  <a:srgbClr val="00B050"/>
                </a:solidFill>
              </a:rPr>
              <a:t> </a:t>
            </a:r>
            <a:r>
              <a:rPr lang="ru-RU" sz="3600" dirty="0"/>
              <a:t>к соответствующему блоку 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3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r>
              <a:rPr lang="ru-RU" sz="3600" dirty="0" smtClean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93025" y="2601133"/>
            <a:ext cx="12922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Этот пункт будет выполнен тогда, когда исключений не возникает.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92" y="3403621"/>
            <a:ext cx="7832079" cy="3165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859744" y="6540910"/>
            <a:ext cx="4122803" cy="38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53" b="-11705"/>
          <a:stretch/>
        </p:blipFill>
        <p:spPr bwMode="auto">
          <a:xfrm>
            <a:off x="859742" y="7076016"/>
            <a:ext cx="4122803" cy="42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Прямая со стрелкой 17"/>
          <p:cNvCxnSpPr/>
          <p:nvPr/>
        </p:nvCxnSpPr>
        <p:spPr>
          <a:xfrm flipV="1">
            <a:off x="4907381" y="6083559"/>
            <a:ext cx="3220618" cy="120620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344704">
            <a:off x="3718743" y="6692784"/>
            <a:ext cx="626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/>
                </a:solidFill>
              </a:rPr>
              <a:t>Все </a:t>
            </a:r>
            <a:r>
              <a:rPr lang="en-US" sz="2400" dirty="0" smtClean="0">
                <a:solidFill>
                  <a:schemeClr val="bg2"/>
                </a:solidFill>
              </a:rPr>
              <a:t>OK</a:t>
            </a:r>
            <a:endParaRPr lang="ru-RU" sz="2400" dirty="0">
              <a:solidFill>
                <a:schemeClr val="bg2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r="49078" b="18841"/>
          <a:stretch/>
        </p:blipFill>
        <p:spPr bwMode="auto">
          <a:xfrm>
            <a:off x="829672" y="5411754"/>
            <a:ext cx="4152873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9" r="32249" b="-3390"/>
          <a:stretch/>
        </p:blipFill>
        <p:spPr bwMode="auto">
          <a:xfrm>
            <a:off x="819491" y="5897982"/>
            <a:ext cx="5525325" cy="47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Прямая со стрелкой 28"/>
          <p:cNvCxnSpPr/>
          <p:nvPr/>
        </p:nvCxnSpPr>
        <p:spPr>
          <a:xfrm flipV="1">
            <a:off x="6064898" y="4553339"/>
            <a:ext cx="3191069" cy="15841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Блок 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bin"/>
                <a:cs typeface="Courier New" pitchFamily="49" charset="0"/>
                <a:sym typeface="Cabin"/>
              </a:rPr>
              <a:t>finally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Cabin"/>
              <a:cs typeface="Courier New" pitchFamily="49" charset="0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010" y="1607813"/>
            <a:ext cx="15163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Если </a:t>
            </a:r>
            <a:r>
              <a:rPr lang="ru-RU" sz="3600" dirty="0"/>
              <a:t>необходимо гарантированное выполнение </a:t>
            </a:r>
            <a:r>
              <a:rPr lang="ru-RU" sz="3600" dirty="0" smtClean="0"/>
              <a:t>кода вне </a:t>
            </a:r>
            <a:r>
              <a:rPr lang="ru-RU" sz="3600" dirty="0"/>
              <a:t>зависимости от то </a:t>
            </a:r>
            <a:r>
              <a:rPr lang="ru-RU" sz="3600" dirty="0">
                <a:solidFill>
                  <a:srgbClr val="FF0000"/>
                </a:solidFill>
              </a:rPr>
              <a:t>возникло</a:t>
            </a:r>
            <a:r>
              <a:rPr lang="ru-RU" sz="3600" dirty="0"/>
              <a:t> ли исключение или </a:t>
            </a:r>
            <a:r>
              <a:rPr lang="ru-RU" sz="3600" dirty="0" smtClean="0">
                <a:solidFill>
                  <a:srgbClr val="00B050"/>
                </a:solidFill>
              </a:rPr>
              <a:t>нет</a:t>
            </a:r>
            <a:r>
              <a:rPr lang="ru-RU" sz="3600" dirty="0" smtClean="0"/>
              <a:t>, то нужно добавить </a:t>
            </a:r>
            <a:r>
              <a:rPr lang="ru-RU" sz="3600" dirty="0"/>
              <a:t>пункт </a:t>
            </a:r>
            <a:r>
              <a:rPr lang="en-US" sz="3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ru-RU" sz="3600" dirty="0" smtClean="0"/>
              <a:t>к </a:t>
            </a:r>
            <a:r>
              <a:rPr lang="ru-RU" sz="3600" dirty="0"/>
              <a:t>соответствующему блоку 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3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ru-RU" sz="3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endParaRPr lang="ru-RU" sz="36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79510" y="6536470"/>
            <a:ext cx="4122803" cy="38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53" b="-11705"/>
          <a:stretch/>
        </p:blipFill>
        <p:spPr bwMode="auto">
          <a:xfrm>
            <a:off x="479508" y="7071576"/>
            <a:ext cx="4122803" cy="42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99" y="3405187"/>
            <a:ext cx="8681770" cy="4098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r="49078" b="18841"/>
          <a:stretch/>
        </p:blipFill>
        <p:spPr bwMode="auto">
          <a:xfrm>
            <a:off x="449440" y="4771842"/>
            <a:ext cx="4152873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9" r="32249" b="-3390"/>
          <a:stretch/>
        </p:blipFill>
        <p:spPr bwMode="auto">
          <a:xfrm>
            <a:off x="449440" y="5258070"/>
            <a:ext cx="5525325" cy="47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6385069" y="4534678"/>
            <a:ext cx="2143111" cy="9196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7" y="5737041"/>
            <a:ext cx="6449303" cy="37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0" y="7539137"/>
            <a:ext cx="6449303" cy="37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Прямая со стрелкой 19"/>
          <p:cNvCxnSpPr/>
          <p:nvPr/>
        </p:nvCxnSpPr>
        <p:spPr>
          <a:xfrm flipV="1">
            <a:off x="4602311" y="6108759"/>
            <a:ext cx="3284389" cy="107890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998162" y="6127569"/>
            <a:ext cx="2710738" cy="5206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814429" y="6727823"/>
            <a:ext cx="1894471" cy="887549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Порождение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Оператор </a:t>
            </a:r>
            <a:r>
              <a:rPr lang="ru-RU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ru-RU" sz="3600" dirty="0"/>
              <a:t> позволяет программисту принудительно породить исключение. </a:t>
            </a:r>
            <a:endParaRPr lang="ru-RU" sz="36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945040" y="2771782"/>
            <a:ext cx="1427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Единственный аргумент оператора </a:t>
            </a:r>
            <a:r>
              <a:rPr lang="ru-RU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ru-RU" sz="3200" dirty="0"/>
              <a:t> определяет исключение, которое нужно возбудить. Им может быть либо экземпляр исключения, либо класс исключения (класс, дочерний к классу </a:t>
            </a:r>
            <a:r>
              <a:rPr lang="en-US" sz="4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BaseE</a:t>
            </a:r>
            <a:r>
              <a:rPr lang="ru-RU" sz="4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xception</a:t>
            </a:r>
            <a:r>
              <a:rPr lang="ru-RU" sz="3200" dirty="0"/>
              <a:t>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5276"/>
          <a:stretch/>
        </p:blipFill>
        <p:spPr>
          <a:xfrm>
            <a:off x="6236949" y="4575941"/>
            <a:ext cx="9436832" cy="2035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023" y="7268309"/>
            <a:ext cx="8529762" cy="34874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300023" y="7162800"/>
            <a:ext cx="3307146" cy="5392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15" idx="1"/>
          </p:cNvCxnSpPr>
          <p:nvPr/>
        </p:nvCxnSpPr>
        <p:spPr>
          <a:xfrm flipH="1">
            <a:off x="4607170" y="6447693"/>
            <a:ext cx="3779453" cy="735609"/>
          </a:xfrm>
          <a:prstGeom prst="straightConnector1">
            <a:avLst/>
          </a:prstGeom>
          <a:ln w="60325">
            <a:solidFill>
              <a:srgbClr val="00B050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8386623" y="6178062"/>
            <a:ext cx="3307146" cy="5392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444022" y="4978416"/>
            <a:ext cx="4775817" cy="5392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10756900" y="5517678"/>
            <a:ext cx="1701800" cy="400522"/>
          </a:xfrm>
          <a:prstGeom prst="straightConnector1">
            <a:avLst/>
          </a:prstGeom>
          <a:ln w="5715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0845800" y="6056940"/>
            <a:ext cx="1612900" cy="216860"/>
          </a:xfrm>
          <a:prstGeom prst="straightConnector1">
            <a:avLst/>
          </a:prstGeom>
          <a:ln w="5715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9677400" y="6604986"/>
            <a:ext cx="2679700" cy="854312"/>
          </a:xfrm>
          <a:prstGeom prst="straightConnector1">
            <a:avLst/>
          </a:prstGeom>
          <a:ln w="5715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795944" y="7162800"/>
            <a:ext cx="4894156" cy="5392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15" grpId="0" animBg="1"/>
      <p:bldP spid="17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276600" y="641139"/>
            <a:ext cx="9918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Перечень стандартных </a:t>
            </a: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713" y="2019300"/>
            <a:ext cx="10080488" cy="426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24" y="2019300"/>
            <a:ext cx="4663876" cy="97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получить несколько значений возвращаемых функцией? 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глобальная область видимости?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локальная?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изменить внутри функции значение глобальной переменной?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Возможно ли отказаться от практики изменения глобальных переменных в функциях?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все переменные в глобальной области видимости?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в локальной?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переменное количество позиционных аргументов в функцию?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как на счет переменного количества именованных аргументов?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рекурсия?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755058" y="342900"/>
            <a:ext cx="13317794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ru-RU" sz="3800" b="0" i="0" u="none" strike="noStrike" kern="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Упражнение</a:t>
            </a:r>
            <a:r>
              <a:rPr kumimoji="0" lang="en-US" sz="3800" b="0" i="0" u="none" strike="noStrike" kern="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ru-RU" sz="3800" b="0" i="0" u="none" strike="noStrike" kern="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 повторение</a:t>
            </a:r>
            <a:endParaRPr kumimoji="0" lang="ru-RU" sz="3800" b="0" i="0" u="none" strike="noStrike" kern="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086841" y="1391263"/>
            <a:ext cx="14422789" cy="7061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800" dirty="0">
                <a:latin typeface="+mn-lt"/>
                <a:ea typeface="Cabin"/>
                <a:cs typeface="Cabin"/>
                <a:sym typeface="Cabin"/>
              </a:rPr>
              <a:t>Н</a:t>
            </a:r>
            <a:r>
              <a:rPr lang="ru-RU" sz="2800" dirty="0" smtClean="0">
                <a:latin typeface="+mn-lt"/>
                <a:ea typeface="Cabin"/>
                <a:cs typeface="Cabin"/>
                <a:sym typeface="Cabin"/>
              </a:rPr>
              <a:t>аписать функцию </a:t>
            </a:r>
            <a:r>
              <a:rPr lang="ru-RU" sz="2800" dirty="0" err="1" smtClean="0">
                <a:latin typeface="+mn-lt"/>
                <a:ea typeface="Cabin"/>
                <a:cs typeface="Cabin"/>
                <a:sym typeface="Cabin"/>
              </a:rPr>
              <a:t>min</a:t>
            </a:r>
            <a:r>
              <a:rPr lang="en-US" sz="2800" dirty="0" smtClean="0">
                <a:latin typeface="+mn-lt"/>
                <a:ea typeface="Cabin"/>
                <a:cs typeface="Cabin"/>
                <a:sym typeface="Cabin"/>
              </a:rPr>
              <a:t>_</a:t>
            </a:r>
            <a:r>
              <a:rPr lang="ru-RU" sz="2800" dirty="0" smtClean="0">
                <a:latin typeface="+mn-lt"/>
                <a:ea typeface="Cabin"/>
                <a:cs typeface="Cabin"/>
                <a:sym typeface="Cabin"/>
              </a:rPr>
              <a:t>max, которая возвращает минимальное и максимальное значение (одновременно) из</a:t>
            </a:r>
            <a:r>
              <a:rPr lang="en-US" sz="2800" dirty="0" smtClean="0">
                <a:latin typeface="+mn-lt"/>
                <a:ea typeface="Cabin"/>
                <a:cs typeface="Cabin"/>
                <a:sym typeface="Cabin"/>
              </a:rPr>
              <a:t> </a:t>
            </a:r>
            <a:r>
              <a:rPr lang="ru-RU" sz="2800" dirty="0" smtClean="0">
                <a:latin typeface="+mn-lt"/>
                <a:ea typeface="Cabin"/>
                <a:cs typeface="Cabin"/>
                <a:sym typeface="Cabin"/>
              </a:rPr>
              <a:t>позиционных аргументов.</a:t>
            </a:r>
            <a:endParaRPr lang="ru-RU" sz="2800" dirty="0">
              <a:latin typeface="+mn-lt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2800" dirty="0">
              <a:latin typeface="+mn-lt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min_</a:t>
            </a:r>
            <a:r>
              <a:rPr lang="ru-RU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max(</a:t>
            </a: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</a:t>
            </a:r>
            <a:r>
              <a:rPr lang="ru-RU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 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(1, 1)</a:t>
            </a:r>
            <a:endParaRPr lang="ru-RU" sz="2800" dirty="0"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min_</a:t>
            </a:r>
            <a:r>
              <a:rPr lang="ru-RU" sz="2800" dirty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max(</a:t>
            </a: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1, 2, 0, 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-5</a:t>
            </a: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3</a:t>
            </a:r>
            <a:r>
              <a:rPr lang="ru-RU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 </a:t>
            </a:r>
            <a:endParaRPr lang="ru-RU" sz="2800" dirty="0"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-5</a:t>
            </a: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3</a:t>
            </a: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</a:t>
            </a:r>
            <a:endParaRPr lang="ru-RU" sz="2800" dirty="0"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2800" dirty="0">
              <a:latin typeface="+mn-lt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2800" dirty="0">
              <a:latin typeface="+mn-lt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52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4660490" y="640962"/>
            <a:ext cx="5928852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ru-RU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Виды</a:t>
            </a:r>
            <a:r>
              <a:rPr kumimoji="0" lang="ru-RU" sz="48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ru-RU" sz="48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ошибок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8223" y="3329354"/>
            <a:ext cx="14197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Существует </a:t>
            </a:r>
            <a:r>
              <a:rPr lang="ru-RU" sz="3600" dirty="0" smtClean="0"/>
              <a:t>два вида </a:t>
            </a:r>
            <a:r>
              <a:rPr lang="ru-RU" sz="3600" dirty="0">
                <a:solidFill>
                  <a:srgbClr val="FF0000"/>
                </a:solidFill>
              </a:rPr>
              <a:t>ошибок</a:t>
            </a:r>
            <a:r>
              <a:rPr lang="ru-RU" sz="3600" dirty="0" smtClean="0"/>
              <a:t>:</a:t>
            </a:r>
          </a:p>
          <a:p>
            <a:r>
              <a:rPr lang="ru-RU" sz="3600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	</a:t>
            </a:r>
            <a:r>
              <a:rPr lang="ru-RU" sz="3600" dirty="0" smtClean="0"/>
              <a:t>синтаксические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 (</a:t>
            </a:r>
            <a:r>
              <a:rPr lang="ru-RU" sz="3600" dirty="0" err="1"/>
              <a:t>syntax</a:t>
            </a:r>
            <a:r>
              <a:rPr lang="ru-RU" sz="3600" dirty="0"/>
              <a:t> </a:t>
            </a:r>
            <a:r>
              <a:rPr lang="ru-RU" sz="3600" dirty="0" err="1"/>
              <a:t>errors</a:t>
            </a:r>
            <a:r>
              <a:rPr lang="ru-RU" sz="3600" dirty="0"/>
              <a:t>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	</a:t>
            </a:r>
            <a:r>
              <a:rPr lang="ru-RU" sz="3600" dirty="0" smtClean="0">
                <a:solidFill>
                  <a:srgbClr val="00B0F0"/>
                </a:solidFill>
              </a:rPr>
              <a:t>исключения</a:t>
            </a:r>
            <a:r>
              <a:rPr lang="ru-RU" sz="3600" dirty="0" smtClean="0"/>
              <a:t> </a:t>
            </a:r>
            <a:r>
              <a:rPr lang="ru-RU" sz="3600" dirty="0"/>
              <a:t>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155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Синтаксические </a:t>
            </a:r>
            <a:r>
              <a:rPr lang="ru-RU" sz="48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ошибки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300" y="1758462"/>
            <a:ext cx="14197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Синтаксические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, также известные как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 разбора кода (</a:t>
            </a:r>
            <a:r>
              <a:rPr lang="ru-RU" sz="3600" dirty="0" err="1"/>
              <a:t>парсинга</a:t>
            </a:r>
            <a:r>
              <a:rPr lang="ru-RU" sz="3600" dirty="0"/>
              <a:t>, </a:t>
            </a:r>
            <a:r>
              <a:rPr lang="ru-RU" sz="3600" dirty="0" err="1"/>
              <a:t>parsing</a:t>
            </a:r>
            <a:r>
              <a:rPr lang="ru-RU" sz="3600" dirty="0"/>
              <a:t>) —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, которые допускает программист при наборе кода: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300" y="7764811"/>
            <a:ext cx="141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Такие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 </a:t>
            </a:r>
            <a:r>
              <a:rPr lang="ru-RU" sz="3600" dirty="0" smtClean="0">
                <a:solidFill>
                  <a:srgbClr val="00B050"/>
                </a:solidFill>
              </a:rPr>
              <a:t>выявляются</a:t>
            </a:r>
            <a:r>
              <a:rPr lang="ru-RU" sz="3600" dirty="0" smtClean="0"/>
              <a:t> </a:t>
            </a:r>
            <a:r>
              <a:rPr lang="ru-RU" sz="3600" u="sng" dirty="0" smtClean="0"/>
              <a:t>до выполнения </a:t>
            </a:r>
            <a:r>
              <a:rPr lang="ru-RU" sz="3600" dirty="0" smtClean="0"/>
              <a:t>скрипта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274" t="41452" r="49188" b="39516"/>
          <a:stretch/>
        </p:blipFill>
        <p:spPr>
          <a:xfrm>
            <a:off x="3657600" y="4149969"/>
            <a:ext cx="8772505" cy="29776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481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Исключения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Даже если выражение или оператор синтаксически верны, они могут вызвать </a:t>
            </a:r>
            <a:r>
              <a:rPr lang="ru-RU" sz="3600" dirty="0">
                <a:solidFill>
                  <a:srgbClr val="FF0000"/>
                </a:solidFill>
              </a:rPr>
              <a:t>ошибку</a:t>
            </a:r>
            <a:r>
              <a:rPr lang="ru-RU" sz="3600" dirty="0"/>
              <a:t> при попытке их исполнения.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, обнаруженные при исполнении, называются </a:t>
            </a:r>
            <a:r>
              <a:rPr lang="ru-RU" sz="3600" dirty="0">
                <a:solidFill>
                  <a:srgbClr val="00B0F0"/>
                </a:solidFill>
              </a:rPr>
              <a:t>исключениями</a:t>
            </a:r>
            <a:r>
              <a:rPr lang="ru-RU" sz="3600" dirty="0"/>
              <a:t> 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/>
              <a:t>)</a:t>
            </a:r>
            <a:endParaRPr lang="ru-RU" sz="36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9465" t="35983" r="27842" b="24815"/>
          <a:stretch/>
        </p:blipFill>
        <p:spPr>
          <a:xfrm>
            <a:off x="3202220" y="4046361"/>
            <a:ext cx="11065022" cy="46306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3329354" y="5380892"/>
            <a:ext cx="8358554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29354" y="6858950"/>
            <a:ext cx="6370700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331343" y="8287580"/>
            <a:ext cx="10782062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840308" y="5311648"/>
            <a:ext cx="303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Деление на ноль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827188" y="6773388"/>
            <a:ext cx="549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Переменная </a:t>
            </a:r>
            <a:r>
              <a:rPr lang="en-US" sz="2400" dirty="0" smtClean="0"/>
              <a:t>spam </a:t>
            </a:r>
            <a:r>
              <a:rPr lang="ru-RU" sz="2400" dirty="0" smtClean="0"/>
              <a:t>не определена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03156" y="8705443"/>
            <a:ext cx="549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Конкатенация строки и числа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282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  <p:bldP spid="9" grpId="0" animBg="1"/>
      <p:bldP spid="7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Исключение</a:t>
            </a: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– тип данных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7783" y="2238925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B0F0"/>
                </a:solidFill>
              </a:rPr>
              <a:t>Исключения</a:t>
            </a:r>
            <a:r>
              <a:rPr lang="ru-RU" sz="3600" dirty="0"/>
              <a:t> 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/>
              <a:t>) - </a:t>
            </a:r>
            <a:r>
              <a:rPr lang="ru-RU" sz="3600" dirty="0" smtClean="0"/>
              <a:t>это </a:t>
            </a:r>
            <a:r>
              <a:rPr lang="ru-RU" sz="3600" dirty="0"/>
              <a:t>тип данных в </a:t>
            </a:r>
            <a:r>
              <a:rPr lang="en-US" sz="3600" dirty="0" smtClean="0"/>
              <a:t>P</a:t>
            </a:r>
            <a:r>
              <a:rPr lang="ru-RU" sz="3600" dirty="0" err="1" smtClean="0"/>
              <a:t>ython</a:t>
            </a:r>
            <a:r>
              <a:rPr lang="ru-RU" sz="3600" dirty="0" smtClean="0"/>
              <a:t> (как </a:t>
            </a:r>
            <a:r>
              <a:rPr lang="en-US" sz="3600" dirty="0" err="1" smtClean="0">
                <a:solidFill>
                  <a:srgbClr val="FFC000"/>
                </a:solidFill>
              </a:rPr>
              <a:t>int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C000"/>
                </a:solidFill>
              </a:rPr>
              <a:t>bool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C000"/>
                </a:solidFill>
              </a:rPr>
              <a:t>float</a:t>
            </a:r>
            <a:r>
              <a:rPr lang="en-US" sz="3600" dirty="0" smtClean="0"/>
              <a:t> </a:t>
            </a:r>
            <a:r>
              <a:rPr lang="ru-RU" sz="3600" dirty="0" smtClean="0"/>
              <a:t>и т.д.). </a:t>
            </a:r>
            <a:endParaRPr lang="en-US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7783" y="6293804"/>
            <a:ext cx="123819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Если </a:t>
            </a:r>
            <a:r>
              <a:rPr lang="ru-RU" sz="3600" dirty="0" smtClean="0">
                <a:solidFill>
                  <a:srgbClr val="00B0F0"/>
                </a:solidFill>
              </a:rPr>
              <a:t>исключения</a:t>
            </a:r>
            <a:r>
              <a:rPr lang="ru-RU" sz="3600" dirty="0" smtClean="0"/>
              <a:t> помогают выявить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, </a:t>
            </a:r>
            <a:r>
              <a:rPr lang="ru-RU" sz="3600" dirty="0"/>
              <a:t>то должен </a:t>
            </a:r>
            <a:endParaRPr lang="ru-RU" sz="3600" dirty="0" smtClean="0"/>
          </a:p>
          <a:p>
            <a:r>
              <a:rPr lang="ru-RU" sz="3600" dirty="0" smtClean="0"/>
              <a:t>существовать </a:t>
            </a:r>
            <a:r>
              <a:rPr lang="ru-RU" sz="3600" dirty="0"/>
              <a:t>и способ их </a:t>
            </a:r>
            <a:r>
              <a:rPr lang="ru-RU" sz="3600" dirty="0" smtClean="0"/>
              <a:t>отлавливания.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97783" y="4140315"/>
            <a:ext cx="13762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dirty="0">
                <a:solidFill>
                  <a:srgbClr val="00B0F0"/>
                </a:solidFill>
              </a:rPr>
              <a:t>Исключения</a:t>
            </a:r>
            <a:r>
              <a:rPr lang="ru-RU" sz="3600" dirty="0"/>
              <a:t> необходимы для того, чтобы сообщать программисту об </a:t>
            </a:r>
            <a:r>
              <a:rPr lang="ru-RU" sz="3600" dirty="0">
                <a:solidFill>
                  <a:srgbClr val="FF0000"/>
                </a:solidFill>
              </a:rPr>
              <a:t>ошибках</a:t>
            </a:r>
            <a:r>
              <a:rPr lang="ru-RU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59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796936" y="628781"/>
            <a:ext cx="1049382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Перехватывание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38" y="1894618"/>
            <a:ext cx="141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Существует </a:t>
            </a:r>
            <a:r>
              <a:rPr lang="ru-RU" sz="3600" dirty="0" smtClean="0"/>
              <a:t>необходимость </a:t>
            </a:r>
            <a:r>
              <a:rPr lang="ru-RU" sz="3600" dirty="0" smtClean="0">
                <a:solidFill>
                  <a:srgbClr val="00B0F0"/>
                </a:solidFill>
              </a:rPr>
              <a:t>перехватывать</a:t>
            </a:r>
            <a:r>
              <a:rPr lang="ru-RU" sz="3600" dirty="0" smtClean="0"/>
              <a:t> исключения</a:t>
            </a:r>
            <a:endParaRPr lang="ru-RU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216" y="3328470"/>
            <a:ext cx="4319036" cy="1059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r="27414" b="80171"/>
          <a:stretch/>
        </p:blipFill>
        <p:spPr bwMode="auto">
          <a:xfrm>
            <a:off x="1348488" y="4257675"/>
            <a:ext cx="8873198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63347"/>
          <a:stretch/>
        </p:blipFill>
        <p:spPr bwMode="auto">
          <a:xfrm>
            <a:off x="1348488" y="4992914"/>
            <a:ext cx="12224346" cy="7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24" b="54397"/>
          <a:stretch/>
        </p:blipFill>
        <p:spPr bwMode="auto">
          <a:xfrm>
            <a:off x="1348488" y="5736772"/>
            <a:ext cx="12224346" cy="37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0" b="356"/>
          <a:stretch/>
        </p:blipFill>
        <p:spPr bwMode="auto">
          <a:xfrm>
            <a:off x="1348488" y="6110514"/>
            <a:ext cx="12224346" cy="224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11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Обработка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Для </a:t>
            </a:r>
            <a:r>
              <a:rPr lang="ru-RU" sz="3600" dirty="0" smtClean="0">
                <a:solidFill>
                  <a:srgbClr val="00B0F0"/>
                </a:solidFill>
              </a:rPr>
              <a:t>перехватывания</a:t>
            </a:r>
            <a:r>
              <a:rPr lang="ru-RU" sz="3600" dirty="0" smtClean="0"/>
              <a:t> исключений используется конструкция </a:t>
            </a:r>
            <a:r>
              <a:rPr lang="en-US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b="81023"/>
          <a:stretch/>
        </p:blipFill>
        <p:spPr bwMode="auto">
          <a:xfrm>
            <a:off x="1348488" y="4257675"/>
            <a:ext cx="12224346" cy="73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63347"/>
          <a:stretch/>
        </p:blipFill>
        <p:spPr bwMode="auto">
          <a:xfrm>
            <a:off x="1348488" y="4992914"/>
            <a:ext cx="12224346" cy="7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748954" y="3105988"/>
            <a:ext cx="7708760" cy="2606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/>
          <a:stretch/>
        </p:blipFill>
        <p:spPr bwMode="auto">
          <a:xfrm>
            <a:off x="1348488" y="5712698"/>
            <a:ext cx="4442712" cy="80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220" y="3350140"/>
            <a:ext cx="7350227" cy="2118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Прямоугольник 2"/>
          <p:cNvSpPr/>
          <p:nvPr/>
        </p:nvSpPr>
        <p:spPr>
          <a:xfrm>
            <a:off x="2679042" y="2975429"/>
            <a:ext cx="4781619" cy="8273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2"/>
                </a:solidFill>
              </a:rPr>
              <a:t>В блок 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try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ru-RU" sz="2400" dirty="0" smtClean="0">
                <a:solidFill>
                  <a:schemeClr val="bg2"/>
                </a:solidFill>
              </a:rPr>
              <a:t>помещается потенциально </a:t>
            </a:r>
            <a:r>
              <a:rPr lang="ru-RU" sz="2400" dirty="0" smtClean="0">
                <a:solidFill>
                  <a:srgbClr val="FF0000"/>
                </a:solidFill>
              </a:rPr>
              <a:t>опасный</a:t>
            </a:r>
            <a:r>
              <a:rPr lang="ru-RU" sz="2400" dirty="0" smtClean="0">
                <a:solidFill>
                  <a:schemeClr val="bg2"/>
                </a:solidFill>
              </a:rPr>
              <a:t> код</a:t>
            </a:r>
            <a:endParaRPr lang="ru-RU" sz="2400" dirty="0">
              <a:solidFill>
                <a:schemeClr val="bg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7460661" y="3802742"/>
            <a:ext cx="2147796" cy="4549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821715" y="6698343"/>
            <a:ext cx="6751119" cy="8273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2"/>
                </a:solidFill>
              </a:rPr>
              <a:t>В блок </a:t>
            </a:r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except </a:t>
            </a:r>
            <a:r>
              <a:rPr lang="ru-RU" sz="2400" dirty="0" smtClean="0">
                <a:solidFill>
                  <a:schemeClr val="bg2"/>
                </a:solidFill>
              </a:rPr>
              <a:t>отрабатывает только при возникновении </a:t>
            </a:r>
            <a:r>
              <a:rPr lang="ru-RU" sz="2400" dirty="0" smtClean="0">
                <a:solidFill>
                  <a:srgbClr val="FF0000"/>
                </a:solidFill>
              </a:rPr>
              <a:t>исключения</a:t>
            </a:r>
            <a:endParaRPr lang="ru-RU" sz="2400" dirty="0">
              <a:solidFill>
                <a:srgbClr val="FF0000"/>
              </a:solidFill>
            </a:endParaRPr>
          </a:p>
        </p:txBody>
      </p:sp>
      <p:cxnSp>
        <p:nvCxnSpPr>
          <p:cNvPr id="22" name="Прямая со стрелкой 21"/>
          <p:cNvCxnSpPr>
            <a:stCxn id="21" idx="0"/>
          </p:cNvCxnSpPr>
          <p:nvPr/>
        </p:nvCxnSpPr>
        <p:spPr>
          <a:xfrm flipH="1" flipV="1">
            <a:off x="9724573" y="5167087"/>
            <a:ext cx="472702" cy="153125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0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3" grpId="0" animBg="1"/>
      <p:bldP spid="21" grpId="0" animBg="1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462</Words>
  <Application>Microsoft Office PowerPoint</Application>
  <PresentationFormat>Произвольный</PresentationFormat>
  <Paragraphs>71</Paragraphs>
  <Slides>16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Cabin</vt:lpstr>
      <vt:lpstr>1_Title &amp; Bullets</vt:lpstr>
      <vt:lpstr>1_Title &amp; Subtitle</vt:lpstr>
      <vt:lpstr>3_Title &amp; Bullets</vt:lpstr>
      <vt:lpstr>Программирование на Python </vt:lpstr>
      <vt:lpstr>Вопросы на повторение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 Шаптала</cp:lastModifiedBy>
  <cp:revision>311</cp:revision>
  <dcterms:modified xsi:type="dcterms:W3CDTF">2016-09-09T18:16:42Z</dcterms:modified>
</cp:coreProperties>
</file>