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0" r:id="rId3"/>
    <p:sldMasterId id="2147483680" r:id="rId4"/>
  </p:sldMasterIdLst>
  <p:notesMasterIdLst>
    <p:notesMasterId r:id="rId24"/>
  </p:notesMasterIdLst>
  <p:sldIdLst>
    <p:sldId id="256" r:id="rId5"/>
    <p:sldId id="299" r:id="rId6"/>
    <p:sldId id="300" r:id="rId7"/>
    <p:sldId id="302" r:id="rId8"/>
    <p:sldId id="301" r:id="rId9"/>
    <p:sldId id="303" r:id="rId10"/>
    <p:sldId id="305" r:id="rId11"/>
    <p:sldId id="306" r:id="rId12"/>
    <p:sldId id="307" r:id="rId13"/>
    <p:sldId id="308" r:id="rId14"/>
    <p:sldId id="309" r:id="rId15"/>
    <p:sldId id="310" r:id="rId16"/>
    <p:sldId id="304" r:id="rId17"/>
    <p:sldId id="311" r:id="rId18"/>
    <p:sldId id="312" r:id="rId19"/>
    <p:sldId id="313" r:id="rId20"/>
    <p:sldId id="314" r:id="rId21"/>
    <p:sldId id="315" r:id="rId22"/>
    <p:sldId id="31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FADE"/>
    <a:srgbClr val="166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78" autoAdjust="0"/>
  </p:normalViewPr>
  <p:slideViewPr>
    <p:cSldViewPr snapToGrid="0" snapToObjects="1">
      <p:cViewPr varScale="1">
        <p:scale>
          <a:sx n="64" d="100"/>
          <a:sy n="64" d="100"/>
        </p:scale>
        <p:origin x="-151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53691-2568-724D-8AC3-0B4EBB217FA1}" type="datetimeFigureOut">
              <a:rPr lang="en-US" smtClean="0"/>
              <a:t>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A6817-5B0F-ED4C-8B30-03A1A1081BF2}" type="slidenum">
              <a:rPr lang="en-US" smtClean="0"/>
              <a:t>‹#›</a:t>
            </a:fld>
            <a:endParaRPr lang="en-US"/>
          </a:p>
        </p:txBody>
      </p:sp>
    </p:spTree>
    <p:extLst>
      <p:ext uri="{BB962C8B-B14F-4D97-AF65-F5344CB8AC3E}">
        <p14:creationId xmlns:p14="http://schemas.microsoft.com/office/powerpoint/2010/main" val="27040536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425612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Create a new Django project in Visual Studio. Name the project </a:t>
            </a:r>
            <a:r>
              <a:rPr lang="en-US" dirty="0" err="1" smtClean="0"/>
              <a:t>MusicStore</a:t>
            </a:r>
            <a:r>
              <a:rPr lang="en-US" dirty="0" smtClean="0"/>
              <a:t>, and the solution MVA Demos</a:t>
            </a:r>
          </a:p>
          <a:p>
            <a:r>
              <a:rPr lang="en-US" dirty="0" smtClean="0"/>
              <a:t>Open models.py</a:t>
            </a:r>
            <a:r>
              <a:rPr lang="en-US" baseline="0" dirty="0" smtClean="0"/>
              <a:t> under App</a:t>
            </a:r>
          </a:p>
          <a:p>
            <a:r>
              <a:rPr lang="en-US" baseline="0" dirty="0" smtClean="0"/>
              <a:t>Add the following code:</a:t>
            </a:r>
          </a:p>
          <a:p>
            <a:r>
              <a:rPr lang="en-US" sz="1200" kern="1200" dirty="0" smtClean="0">
                <a:solidFill>
                  <a:schemeClr val="tx1"/>
                </a:solidFill>
                <a:latin typeface="+mn-lt"/>
                <a:ea typeface="+mn-ea"/>
                <a:cs typeface="+mn-cs"/>
              </a:rPr>
              <a:t>class Artist(</a:t>
            </a:r>
            <a:r>
              <a:rPr lang="en-US" sz="1200" kern="1200" dirty="0" err="1" smtClean="0">
                <a:solidFill>
                  <a:schemeClr val="tx1"/>
                </a:solidFill>
                <a:latin typeface="+mn-lt"/>
                <a:ea typeface="+mn-ea"/>
                <a:cs typeface="+mn-cs"/>
              </a:rPr>
              <a:t>models.Model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year_formed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models.PositiveIntegerField</a:t>
            </a:r>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713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5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8" y="5132448"/>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8" y="2415645"/>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5691473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6"/>
            <a:ext cx="1680918"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44955" y="3376361"/>
            <a:ext cx="6307400"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6512095"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7" y="3466407"/>
            <a:ext cx="6161847"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5" y="5132448"/>
            <a:ext cx="6307400"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32199707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34" y="4468764"/>
            <a:ext cx="8574733"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1725613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2997773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5" y="1371603"/>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4706812" y="1371603"/>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04292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5"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4635"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9361"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9361"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75361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26729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7" y="5960748"/>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3065957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6" y="5132444"/>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6" y="2415645"/>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24968924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6"/>
            <a:ext cx="1680918"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44955" y="3376357"/>
            <a:ext cx="6307400"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6512095"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7" y="3466407"/>
            <a:ext cx="6161847"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5" y="5132444"/>
            <a:ext cx="6307400"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0946616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32" y="4468764"/>
            <a:ext cx="8574733"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0011683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02639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5" y="1371603"/>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4706810" y="1371603"/>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60360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5"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4635"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9359"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9359"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813701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943648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56167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7" y="5960746"/>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1512612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ACF698-560B-A546-A4FA-6B15CCA392CB}"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3" y="5132438"/>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3" y="2415642"/>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3" y="16417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15360676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44954" y="3376351"/>
            <a:ext cx="6307400"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44953" y="16417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75398399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29" y="4468764"/>
            <a:ext cx="8574733"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44953" y="16417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0716043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639553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4" y="1371602"/>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4706807" y="1371602"/>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013940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4"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4634"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9356"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9356"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375268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66277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03343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5" y="5960743"/>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4126909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ACF698-560B-A546-A4FA-6B15CCA392CB}"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ACF698-560B-A546-A4FA-6B15CCA392CB}" type="datetimeFigureOut">
              <a:rPr lang="en-US" smtClean="0"/>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ACF698-560B-A546-A4FA-6B15CCA392CB}" type="datetimeFigureOut">
              <a:rPr lang="en-US" smtClean="0"/>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CF698-560B-A546-A4FA-6B15CCA392CB}" type="datetimeFigureOut">
              <a:rPr lang="en-US" smtClean="0"/>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ACF698-560B-A546-A4FA-6B15CCA392CB}"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ACF698-560B-A546-A4FA-6B15CCA392CB}"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endParaRPr lang="en-US"/>
          </a:p>
        </p:txBody>
      </p:sp>
      <p:sp>
        <p:nvSpPr>
          <p:cNvPr id="4" name="Date Placeholder 3"/>
          <p:cNvSpPr>
            <a:spLocks noGrp="1"/>
          </p:cNvSpPr>
          <p:nvPr>
            <p:ph type="dt" sz="half" idx="2"/>
          </p:nvPr>
        </p:nvSpPr>
        <p:spPr>
          <a:xfrm>
            <a:off x="457200" y="635636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CF698-560B-A546-A4FA-6B15CCA392CB}" type="datetimeFigureOut">
              <a:rPr lang="en-US" smtClean="0"/>
              <a:t>11/3/2016</a:t>
            </a:fld>
            <a:endParaRPr lang="en-US"/>
          </a:p>
        </p:txBody>
      </p:sp>
      <p:sp>
        <p:nvSpPr>
          <p:cNvPr id="5" name="Footer Placeholder 4"/>
          <p:cNvSpPr>
            <a:spLocks noGrp="1"/>
          </p:cNvSpPr>
          <p:nvPr>
            <p:ph type="ftr" sz="quarter" idx="3"/>
          </p:nvPr>
        </p:nvSpPr>
        <p:spPr>
          <a:xfrm>
            <a:off x="3124200" y="635636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6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E1B84-CDE7-4A45-9B2E-D4B4B46EFC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26"/>
            <a:ext cx="8643324"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541935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22"/>
            <a:ext cx="8643324"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5655580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16"/>
            <a:ext cx="8643324"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3585146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solidFill>
                  <a:schemeClr val="accent6">
                    <a:lumMod val="50000"/>
                  </a:schemeClr>
                </a:solidFill>
              </a:rPr>
              <a:t>Модели</a:t>
            </a:r>
            <a:endParaRPr lang="en-US" b="1" dirty="0">
              <a:solidFill>
                <a:schemeClr val="accent6">
                  <a:lumMod val="50000"/>
                </a:schemeClr>
              </a:solidFill>
            </a:endParaRPr>
          </a:p>
        </p:txBody>
      </p:sp>
      <p:sp>
        <p:nvSpPr>
          <p:cNvPr id="4" name="Subtitle 3"/>
          <p:cNvSpPr>
            <a:spLocks noGrp="1"/>
          </p:cNvSpPr>
          <p:nvPr>
            <p:ph type="subTitle" idx="1"/>
          </p:nvPr>
        </p:nvSpPr>
        <p:spPr/>
        <p:txBody>
          <a:bodyPr/>
          <a:lstStyle/>
          <a:p>
            <a:r>
              <a:rPr lang="ru-RU" b="1" dirty="0" smtClean="0"/>
              <a:t>Базы данных и язык </a:t>
            </a:r>
            <a:r>
              <a:rPr lang="en-US" b="1" dirty="0" smtClean="0"/>
              <a:t>SQL</a:t>
            </a:r>
          </a:p>
          <a:p>
            <a:r>
              <a:rPr lang="ru-RU" b="1" dirty="0" smtClean="0"/>
              <a:t>СУБД </a:t>
            </a:r>
            <a:r>
              <a:rPr lang="en-US" b="1" dirty="0" smtClean="0"/>
              <a:t>SQLite</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ORM</a:t>
            </a:r>
            <a:r>
              <a:rPr lang="en-US" dirty="0" smtClean="0"/>
              <a:t>?</a:t>
            </a:r>
            <a:endParaRPr lang="en-US" dirty="0"/>
          </a:p>
        </p:txBody>
      </p:sp>
      <p:sp>
        <p:nvSpPr>
          <p:cNvPr id="5" name="Can 4"/>
          <p:cNvSpPr/>
          <p:nvPr/>
        </p:nvSpPr>
        <p:spPr>
          <a:xfrm>
            <a:off x="6400693" y="2412275"/>
            <a:ext cx="2163452" cy="1979629"/>
          </a:xfrm>
          <a:prstGeom prst="can">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ru-RU" dirty="0" smtClean="0">
                <a:solidFill>
                  <a:prstClr val="white"/>
                </a:solidFill>
              </a:rPr>
              <a:t>База данных</a:t>
            </a:r>
            <a:endParaRPr lang="en-US" dirty="0">
              <a:solidFill>
                <a:prstClr val="white"/>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542074784"/>
              </p:ext>
            </p:extLst>
          </p:nvPr>
        </p:nvGraphicFramePr>
        <p:xfrm>
          <a:off x="613597" y="3036880"/>
          <a:ext cx="1905000" cy="1148022"/>
        </p:xfrm>
        <a:graphic>
          <a:graphicData uri="http://schemas.openxmlformats.org/drawingml/2006/table">
            <a:tbl>
              <a:tblPr firstRow="1" bandRow="1">
                <a:tableStyleId>{7DF18680-E054-41AD-8BC1-D1AEF772440D}</a:tableStyleId>
              </a:tblPr>
              <a:tblGrid>
                <a:gridCol w="1905000"/>
              </a:tblGrid>
              <a:tr h="574011">
                <a:tc>
                  <a:txBody>
                    <a:bodyPr/>
                    <a:lstStyle/>
                    <a:p>
                      <a:r>
                        <a:rPr lang="en-CA" dirty="0" smtClean="0"/>
                        <a:t>Post</a:t>
                      </a:r>
                      <a:endParaRPr lang="en-US" dirty="0"/>
                    </a:p>
                  </a:txBody>
                  <a:tcPr marL="68580" marR="68580"/>
                </a:tc>
              </a:tr>
              <a:tr h="574011">
                <a:tc>
                  <a:txBody>
                    <a:bodyPr/>
                    <a:lstStyle/>
                    <a:p>
                      <a:endParaRPr lang="en-US" dirty="0"/>
                    </a:p>
                  </a:txBody>
                  <a:tcPr marL="68580" marR="68580"/>
                </a:tc>
              </a:tr>
            </a:tbl>
          </a:graphicData>
        </a:graphic>
      </p:graphicFrame>
      <p:sp>
        <p:nvSpPr>
          <p:cNvPr id="12" name="Rounded Rectangle 11"/>
          <p:cNvSpPr/>
          <p:nvPr/>
        </p:nvSpPr>
        <p:spPr>
          <a:xfrm>
            <a:off x="3241965" y="2592371"/>
            <a:ext cx="2369128" cy="179952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914400"/>
            <a:r>
              <a:rPr lang="en-CA" dirty="0" smtClean="0">
                <a:solidFill>
                  <a:prstClr val="white"/>
                </a:solidFill>
              </a:rPr>
              <a:t>ORM</a:t>
            </a:r>
            <a:endParaRPr lang="en-US" dirty="0">
              <a:solidFill>
                <a:prstClr val="white"/>
              </a:solidFill>
            </a:endParaRPr>
          </a:p>
        </p:txBody>
      </p:sp>
      <p:sp>
        <p:nvSpPr>
          <p:cNvPr id="13" name="Right Arrow 12"/>
          <p:cNvSpPr/>
          <p:nvPr/>
        </p:nvSpPr>
        <p:spPr>
          <a:xfrm>
            <a:off x="2590210" y="3018245"/>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4" name="Right Arrow 13"/>
          <p:cNvSpPr/>
          <p:nvPr/>
        </p:nvSpPr>
        <p:spPr>
          <a:xfrm rot="10800000">
            <a:off x="2527591" y="3653052"/>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5" name="Right Arrow 14"/>
          <p:cNvSpPr/>
          <p:nvPr/>
        </p:nvSpPr>
        <p:spPr>
          <a:xfrm rot="10800000">
            <a:off x="5696434" y="3609630"/>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6" name="Right Arrow 15"/>
          <p:cNvSpPr/>
          <p:nvPr/>
        </p:nvSpPr>
        <p:spPr>
          <a:xfrm>
            <a:off x="5696434" y="2896488"/>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7" name="TextBox 16"/>
          <p:cNvSpPr txBox="1"/>
          <p:nvPr/>
        </p:nvSpPr>
        <p:spPr>
          <a:xfrm>
            <a:off x="5801998" y="2626692"/>
            <a:ext cx="543739" cy="369332"/>
          </a:xfrm>
          <a:prstGeom prst="rect">
            <a:avLst/>
          </a:prstGeom>
          <a:noFill/>
        </p:spPr>
        <p:txBody>
          <a:bodyPr wrap="none" rtlCol="0">
            <a:spAutoFit/>
          </a:bodyPr>
          <a:lstStyle/>
          <a:p>
            <a:pPr defTabSz="914400"/>
            <a:r>
              <a:rPr lang="en-CA" dirty="0" smtClean="0">
                <a:solidFill>
                  <a:prstClr val="black"/>
                </a:solidFill>
              </a:rPr>
              <a:t>SQL</a:t>
            </a:r>
            <a:endParaRPr lang="en-US" dirty="0">
              <a:solidFill>
                <a:prstClr val="black"/>
              </a:solidFill>
            </a:endParaRPr>
          </a:p>
        </p:txBody>
      </p:sp>
      <p:sp>
        <p:nvSpPr>
          <p:cNvPr id="18" name="Flowchart: Document 17"/>
          <p:cNvSpPr/>
          <p:nvPr/>
        </p:nvSpPr>
        <p:spPr>
          <a:xfrm>
            <a:off x="5696428" y="4251522"/>
            <a:ext cx="1029836" cy="639145"/>
          </a:xfrm>
          <a:prstGeom prst="flowChartDocument">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914400"/>
            <a:r>
              <a:rPr lang="ru-RU" dirty="0" smtClean="0">
                <a:solidFill>
                  <a:prstClr val="white"/>
                </a:solidFill>
              </a:rPr>
              <a:t>Данные</a:t>
            </a:r>
            <a:endParaRPr lang="en-US" dirty="0">
              <a:solidFill>
                <a:prstClr val="white"/>
              </a:solidFill>
            </a:endParaRPr>
          </a:p>
        </p:txBody>
      </p:sp>
      <p:sp>
        <p:nvSpPr>
          <p:cNvPr id="19" name="TextBox 18"/>
          <p:cNvSpPr txBox="1"/>
          <p:nvPr/>
        </p:nvSpPr>
        <p:spPr>
          <a:xfrm>
            <a:off x="2434498" y="2761774"/>
            <a:ext cx="865943" cy="369332"/>
          </a:xfrm>
          <a:prstGeom prst="rect">
            <a:avLst/>
          </a:prstGeom>
          <a:noFill/>
        </p:spPr>
        <p:txBody>
          <a:bodyPr wrap="none" rtlCol="0">
            <a:spAutoFit/>
          </a:bodyPr>
          <a:lstStyle/>
          <a:p>
            <a:pPr defTabSz="914400"/>
            <a:r>
              <a:rPr lang="ru-RU" dirty="0" smtClean="0">
                <a:solidFill>
                  <a:prstClr val="black"/>
                </a:solidFill>
              </a:rPr>
              <a:t>Запрос</a:t>
            </a:r>
            <a:endParaRPr lang="en-US" dirty="0">
              <a:solidFill>
                <a:prstClr val="black"/>
              </a:solidFill>
            </a:endParaRPr>
          </a:p>
        </p:txBody>
      </p:sp>
    </p:spTree>
    <p:extLst>
      <p:ext uri="{BB962C8B-B14F-4D97-AF65-F5344CB8AC3E}">
        <p14:creationId xmlns:p14="http://schemas.microsoft.com/office/powerpoint/2010/main" val="337517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p:bldP spid="18"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Для чего использовать </a:t>
            </a:r>
            <a:r>
              <a:rPr lang="en-US" dirty="0" smtClean="0"/>
              <a:t>ORM</a:t>
            </a:r>
            <a:r>
              <a:rPr lang="en-US" dirty="0" smtClean="0"/>
              <a:t>?</a:t>
            </a:r>
            <a:endParaRPr lang="en-US" dirty="0"/>
          </a:p>
        </p:txBody>
      </p:sp>
      <p:sp>
        <p:nvSpPr>
          <p:cNvPr id="3" name="Content Placeholder 2"/>
          <p:cNvSpPr>
            <a:spLocks noGrp="1"/>
          </p:cNvSpPr>
          <p:nvPr>
            <p:ph sz="quarter" idx="10"/>
          </p:nvPr>
        </p:nvSpPr>
        <p:spPr/>
        <p:txBody>
          <a:bodyPr/>
          <a:lstStyle/>
          <a:p>
            <a:r>
              <a:rPr lang="ru-RU" dirty="0" smtClean="0"/>
              <a:t>Упрощает создание приложений</a:t>
            </a:r>
            <a:r>
              <a:rPr lang="en-US" dirty="0" smtClean="0"/>
              <a:t>, </a:t>
            </a:r>
            <a:r>
              <a:rPr lang="ru-RU" dirty="0" smtClean="0"/>
              <a:t>позволяя фокусироваться на коде и объектах, а не на используемой базе данных</a:t>
            </a:r>
            <a:endParaRPr lang="en-US" dirty="0" smtClean="0"/>
          </a:p>
          <a:p>
            <a:r>
              <a:rPr lang="ru-RU" dirty="0" smtClean="0"/>
              <a:t>Можно мигрировать с одной базы данных на другую без необходимости переписывания тонны кода</a:t>
            </a:r>
            <a:endParaRPr lang="en-US" dirty="0"/>
          </a:p>
        </p:txBody>
      </p:sp>
    </p:spTree>
    <p:extLst>
      <p:ext uri="{BB962C8B-B14F-4D97-AF65-F5344CB8AC3E}">
        <p14:creationId xmlns:p14="http://schemas.microsoft.com/office/powerpoint/2010/main" val="447918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Где</a:t>
            </a:r>
            <a:r>
              <a:rPr lang="en-US" dirty="0" smtClean="0"/>
              <a:t> ORM </a:t>
            </a:r>
            <a:r>
              <a:rPr lang="ru-RU" dirty="0" smtClean="0"/>
              <a:t>доступны</a:t>
            </a:r>
            <a:r>
              <a:rPr lang="en-US" dirty="0" smtClean="0"/>
              <a:t>?</a:t>
            </a:r>
            <a:endParaRPr lang="en-US" dirty="0"/>
          </a:p>
        </p:txBody>
      </p:sp>
      <p:sp>
        <p:nvSpPr>
          <p:cNvPr id="3" name="Content Placeholder 2"/>
          <p:cNvSpPr>
            <a:spLocks noGrp="1"/>
          </p:cNvSpPr>
          <p:nvPr>
            <p:ph sz="quarter" idx="10"/>
          </p:nvPr>
        </p:nvSpPr>
        <p:spPr/>
        <p:txBody>
          <a:bodyPr/>
          <a:lstStyle/>
          <a:p>
            <a:r>
              <a:rPr lang="ru-RU" dirty="0" smtClean="0"/>
              <a:t>Практически каждая программная среда имеет реализацию </a:t>
            </a:r>
            <a:r>
              <a:rPr lang="en-US" dirty="0" smtClean="0"/>
              <a:t>ORM</a:t>
            </a:r>
            <a:endParaRPr lang="ru-RU" dirty="0" smtClean="0"/>
          </a:p>
          <a:p>
            <a:r>
              <a:rPr lang="ru-RU" dirty="0" smtClean="0"/>
              <a:t>Популярными являются</a:t>
            </a:r>
            <a:endParaRPr lang="en-US" dirty="0" smtClean="0"/>
          </a:p>
          <a:p>
            <a:pPr lvl="1"/>
            <a:r>
              <a:rPr lang="en-US" dirty="0" smtClean="0"/>
              <a:t>Hibernate</a:t>
            </a:r>
          </a:p>
          <a:p>
            <a:pPr lvl="1"/>
            <a:r>
              <a:rPr lang="en-US" dirty="0" smtClean="0"/>
              <a:t>Entity Framework &amp; </a:t>
            </a:r>
            <a:r>
              <a:rPr lang="en-US" dirty="0" smtClean="0"/>
              <a:t>LINQ</a:t>
            </a:r>
          </a:p>
          <a:p>
            <a:pPr lvl="1"/>
            <a:r>
              <a:rPr lang="en-US" dirty="0" err="1"/>
              <a:t>SQLAlchemy</a:t>
            </a:r>
            <a:endParaRPr lang="en-US" dirty="0" smtClean="0"/>
          </a:p>
          <a:p>
            <a:pPr lvl="1"/>
            <a:r>
              <a:rPr lang="en-US" dirty="0" smtClean="0"/>
              <a:t>ORM</a:t>
            </a:r>
            <a:r>
              <a:rPr lang="en-US" dirty="0" smtClean="0"/>
              <a:t> </a:t>
            </a:r>
            <a:r>
              <a:rPr lang="en-US" dirty="0" err="1" smtClean="0"/>
              <a:t>Django</a:t>
            </a:r>
            <a:endParaRPr lang="en-US" dirty="0" smtClean="0"/>
          </a:p>
          <a:p>
            <a:pPr lvl="1"/>
            <a:endParaRPr lang="en-US" dirty="0"/>
          </a:p>
        </p:txBody>
      </p:sp>
    </p:spTree>
    <p:extLst>
      <p:ext uri="{BB962C8B-B14F-4D97-AF65-F5344CB8AC3E}">
        <p14:creationId xmlns:p14="http://schemas.microsoft.com/office/powerpoint/2010/main" val="1275364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ru-RU" dirty="0" smtClean="0"/>
              <a:t>Как создать модель в </a:t>
            </a:r>
            <a:r>
              <a:rPr lang="en-US" dirty="0" err="1" smtClean="0"/>
              <a:t>Django</a:t>
            </a:r>
            <a:endParaRPr lang="ru-RU" dirty="0"/>
          </a:p>
        </p:txBody>
      </p:sp>
      <p:sp>
        <p:nvSpPr>
          <p:cNvPr id="4" name="Подзаголовок 3"/>
          <p:cNvSpPr>
            <a:spLocks noGrp="1"/>
          </p:cNvSpPr>
          <p:nvPr>
            <p:ph type="subTitle" idx="1"/>
          </p:nvPr>
        </p:nvSpPr>
        <p:spPr/>
        <p:txBody>
          <a:bodyPr/>
          <a:lstStyle/>
          <a:p>
            <a:endParaRPr lang="ru-RU"/>
          </a:p>
        </p:txBody>
      </p:sp>
    </p:spTree>
    <p:extLst>
      <p:ext uri="{BB962C8B-B14F-4D97-AF65-F5344CB8AC3E}">
        <p14:creationId xmlns:p14="http://schemas.microsoft.com/office/powerpoint/2010/main" val="237330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Добавить классы</a:t>
            </a:r>
            <a:endParaRPr lang="en-US" dirty="0"/>
          </a:p>
        </p:txBody>
      </p:sp>
      <p:sp>
        <p:nvSpPr>
          <p:cNvPr id="3" name="Content Placeholder 2"/>
          <p:cNvSpPr>
            <a:spLocks noGrp="1"/>
          </p:cNvSpPr>
          <p:nvPr>
            <p:ph sz="quarter" idx="10"/>
          </p:nvPr>
        </p:nvSpPr>
        <p:spPr/>
        <p:txBody>
          <a:bodyPr/>
          <a:lstStyle/>
          <a:p>
            <a:r>
              <a:rPr lang="ru-RU" dirty="0" smtClean="0"/>
              <a:t>Каждый класс представляет таблицу в базе данных</a:t>
            </a:r>
            <a:endParaRPr lang="en-US" dirty="0" smtClean="0"/>
          </a:p>
          <a:p>
            <a:r>
              <a:rPr lang="ru-RU" dirty="0" smtClean="0"/>
              <a:t>Каждый объект имеет метод для взаимодействия с базой данных</a:t>
            </a:r>
            <a:endParaRPr lang="en-US" dirty="0" smtClean="0"/>
          </a:p>
          <a:p>
            <a:pPr lvl="1"/>
            <a:r>
              <a:rPr lang="en-US" b="1" dirty="0"/>
              <a:t>s</a:t>
            </a:r>
            <a:r>
              <a:rPr lang="en-US" b="1" dirty="0" smtClean="0"/>
              <a:t>ave</a:t>
            </a:r>
            <a:r>
              <a:rPr lang="en-US" dirty="0" smtClean="0"/>
              <a:t> </a:t>
            </a:r>
            <a:r>
              <a:rPr lang="ru-RU" dirty="0" smtClean="0"/>
              <a:t>для добавления и обновления</a:t>
            </a:r>
            <a:endParaRPr lang="en-US" dirty="0" smtClean="0"/>
          </a:p>
          <a:p>
            <a:pPr lvl="1"/>
            <a:r>
              <a:rPr lang="en-US" b="1" dirty="0"/>
              <a:t>d</a:t>
            </a:r>
            <a:r>
              <a:rPr lang="en-US" b="1" dirty="0" smtClean="0"/>
              <a:t>elete</a:t>
            </a:r>
            <a:r>
              <a:rPr lang="en-US" dirty="0" smtClean="0"/>
              <a:t> </a:t>
            </a:r>
            <a:r>
              <a:rPr lang="ru-RU" dirty="0" smtClean="0"/>
              <a:t>для удаления</a:t>
            </a:r>
            <a:endParaRPr lang="en-US" dirty="0" smtClean="0"/>
          </a:p>
          <a:p>
            <a:pPr lvl="1"/>
            <a:r>
              <a:rPr lang="ru-RU" dirty="0" smtClean="0"/>
              <a:t>Запросы для загрузки данных</a:t>
            </a:r>
            <a:endParaRPr lang="en-US" dirty="0" smtClean="0"/>
          </a:p>
        </p:txBody>
      </p:sp>
    </p:spTree>
    <p:extLst>
      <p:ext uri="{BB962C8B-B14F-4D97-AF65-F5344CB8AC3E}">
        <p14:creationId xmlns:p14="http://schemas.microsoft.com/office/powerpoint/2010/main" val="367291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класса модели в </a:t>
            </a:r>
            <a:r>
              <a:rPr lang="en-US" dirty="0" err="1" smtClean="0"/>
              <a:t>Django</a:t>
            </a:r>
            <a:r>
              <a:rPr lang="en-US" dirty="0" smtClean="0"/>
              <a:t> </a:t>
            </a:r>
            <a:r>
              <a:rPr lang="en-US" dirty="0" smtClean="0"/>
              <a:t>ORM</a:t>
            </a:r>
            <a:endParaRPr lang="en-US" dirty="0"/>
          </a:p>
        </p:txBody>
      </p:sp>
      <p:sp>
        <p:nvSpPr>
          <p:cNvPr id="3" name="Content Placeholder 2"/>
          <p:cNvSpPr>
            <a:spLocks noGrp="1"/>
          </p:cNvSpPr>
          <p:nvPr>
            <p:ph sz="quarter" idx="10"/>
          </p:nvPr>
        </p:nvSpPr>
        <p:spPr/>
        <p:txBody>
          <a:bodyPr/>
          <a:lstStyle/>
          <a:p>
            <a:r>
              <a:rPr lang="ru-RU" dirty="0" smtClean="0"/>
              <a:t>Каждый класс должен быть наследником класса </a:t>
            </a:r>
            <a:r>
              <a:rPr lang="en-US" dirty="0" smtClean="0"/>
              <a:t>Model class</a:t>
            </a:r>
            <a:r>
              <a:rPr lang="ru-RU" dirty="0" smtClean="0"/>
              <a:t> в модуле</a:t>
            </a:r>
            <a:r>
              <a:rPr lang="en-US" dirty="0" smtClean="0"/>
              <a:t> models.py</a:t>
            </a:r>
            <a:endParaRPr lang="en-US" dirty="0" smtClean="0"/>
          </a:p>
          <a:p>
            <a:pPr lvl="1"/>
            <a:r>
              <a:rPr lang="en-US" dirty="0" smtClean="0"/>
              <a:t>Model </a:t>
            </a:r>
            <a:r>
              <a:rPr lang="ru-RU" dirty="0" smtClean="0"/>
              <a:t>добавляет</a:t>
            </a:r>
            <a:r>
              <a:rPr lang="en-US" dirty="0" smtClean="0"/>
              <a:t> </a:t>
            </a:r>
            <a:r>
              <a:rPr lang="en-US" dirty="0" smtClean="0"/>
              <a:t>ORM </a:t>
            </a:r>
            <a:r>
              <a:rPr lang="ru-RU" dirty="0" smtClean="0"/>
              <a:t>методы</a:t>
            </a:r>
            <a:r>
              <a:rPr lang="en-US" dirty="0" smtClean="0"/>
              <a:t>, </a:t>
            </a:r>
            <a:r>
              <a:rPr lang="ru-RU" dirty="0" smtClean="0"/>
              <a:t>такие как</a:t>
            </a:r>
            <a:r>
              <a:rPr lang="en-US" dirty="0" smtClean="0"/>
              <a:t> </a:t>
            </a:r>
            <a:r>
              <a:rPr lang="en-US" b="1" dirty="0" smtClean="0">
                <a:latin typeface="Consolas" panose="020B0609020204030204" pitchFamily="49" charset="0"/>
                <a:cs typeface="Consolas" panose="020B0609020204030204" pitchFamily="49" charset="0"/>
              </a:rPr>
              <a:t>save()</a:t>
            </a:r>
            <a:r>
              <a:rPr lang="en-US" dirty="0" smtClean="0"/>
              <a:t> </a:t>
            </a:r>
            <a:r>
              <a:rPr lang="ru-RU" dirty="0" smtClean="0"/>
              <a:t>и</a:t>
            </a:r>
            <a:r>
              <a:rPr lang="en-US" dirty="0" smtClean="0"/>
              <a:t> </a:t>
            </a:r>
            <a:r>
              <a:rPr lang="en-US" b="1" dirty="0" smtClean="0">
                <a:latin typeface="Consolas" panose="020B0609020204030204" pitchFamily="49" charset="0"/>
                <a:cs typeface="Consolas" panose="020B0609020204030204" pitchFamily="49" charset="0"/>
              </a:rPr>
              <a:t>delete()</a:t>
            </a:r>
          </a:p>
          <a:p>
            <a:pPr lvl="1"/>
            <a:r>
              <a:rPr lang="en-US" dirty="0" smtClean="0"/>
              <a:t>Model </a:t>
            </a:r>
            <a:r>
              <a:rPr lang="ru-RU" dirty="0" smtClean="0"/>
              <a:t>добавляет коллекцию</a:t>
            </a:r>
            <a:r>
              <a:rPr lang="en-US" dirty="0" smtClean="0"/>
              <a:t> </a:t>
            </a:r>
            <a:r>
              <a:rPr lang="en-US" b="1" dirty="0" smtClean="0">
                <a:latin typeface="Consolas" panose="020B0609020204030204" pitchFamily="49" charset="0"/>
                <a:cs typeface="Consolas" panose="020B0609020204030204" pitchFamily="49" charset="0"/>
              </a:rPr>
              <a:t>objects</a:t>
            </a:r>
            <a:r>
              <a:rPr lang="en-US" dirty="0" smtClean="0"/>
              <a:t> </a:t>
            </a:r>
            <a:r>
              <a:rPr lang="ru-RU" dirty="0" smtClean="0"/>
              <a:t>как атрибут для запрашиваемых данных</a:t>
            </a:r>
            <a:endParaRPr lang="en-US" dirty="0"/>
          </a:p>
          <a:p>
            <a:pPr marL="0" indent="0">
              <a:buNone/>
            </a:pPr>
            <a:endParaRPr lang="ru-RU"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class</a:t>
            </a:r>
            <a:r>
              <a:rPr lang="en-US" dirty="0" smtClean="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Post</a:t>
            </a:r>
            <a:r>
              <a:rPr lang="en-US" dirty="0" smtClean="0">
                <a:solidFill>
                  <a:srgbClr val="000000"/>
                </a:solidFill>
                <a:highlight>
                  <a:srgbClr val="FFFFFF"/>
                </a:highlight>
                <a:latin typeface="Consolas" panose="020B0609020204030204" pitchFamily="49" charset="0"/>
              </a:rPr>
              <a:t>(</a:t>
            </a:r>
            <a:r>
              <a:rPr lang="en-US" dirty="0" err="1" smtClean="0">
                <a:solidFill>
                  <a:srgbClr val="6F008A"/>
                </a:solidFill>
                <a:highlight>
                  <a:srgbClr val="FFFFFF"/>
                </a:highlight>
                <a:latin typeface="Consolas" panose="020B0609020204030204" pitchFamily="49" charset="0"/>
              </a:rPr>
              <a:t>models</a:t>
            </a:r>
            <a:r>
              <a:rPr lang="en-US" dirty="0" err="1" smtClean="0">
                <a:solidFill>
                  <a:srgbClr val="000000"/>
                </a:solidFill>
                <a:highlight>
                  <a:srgbClr val="FFFFFF"/>
                </a:highlight>
                <a:latin typeface="Consolas" panose="020B0609020204030204" pitchFamily="49" charset="0"/>
              </a:rPr>
              <a:t>.</a:t>
            </a:r>
            <a:r>
              <a:rPr lang="en-US" dirty="0" err="1" smtClean="0">
                <a:solidFill>
                  <a:srgbClr val="2B91AF"/>
                </a:solidFill>
                <a:highlight>
                  <a:srgbClr val="FFFFFF"/>
                </a:highlight>
                <a:latin typeface="Consolas" panose="020B0609020204030204" pitchFamily="49" charset="0"/>
              </a:rPr>
              <a:t>Model</a:t>
            </a:r>
            <a:r>
              <a:rPr lang="en-US" dirty="0">
                <a:solidFill>
                  <a:srgbClr val="000000"/>
                </a:solidFill>
                <a:highlight>
                  <a:srgbClr val="FFFFFF"/>
                </a:highlight>
                <a:latin typeface="Consolas" panose="020B0609020204030204" pitchFamily="49" charset="0"/>
              </a:rPr>
              <a:t>):</a:t>
            </a:r>
            <a:endParaRPr lang="en-US" b="1" dirty="0" smtClean="0"/>
          </a:p>
        </p:txBody>
      </p:sp>
    </p:spTree>
    <p:extLst>
      <p:ext uri="{BB962C8B-B14F-4D97-AF65-F5344CB8AC3E}">
        <p14:creationId xmlns:p14="http://schemas.microsoft.com/office/powerpoint/2010/main" val="3028323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Добавление атрибутов</a:t>
            </a:r>
            <a:endParaRPr lang="en-US" dirty="0"/>
          </a:p>
        </p:txBody>
      </p:sp>
      <p:sp>
        <p:nvSpPr>
          <p:cNvPr id="3" name="Content Placeholder 2"/>
          <p:cNvSpPr>
            <a:spLocks noGrp="1"/>
          </p:cNvSpPr>
          <p:nvPr>
            <p:ph sz="quarter" idx="10"/>
          </p:nvPr>
        </p:nvSpPr>
        <p:spPr>
          <a:xfrm>
            <a:off x="114081" y="1023009"/>
            <a:ext cx="9029920" cy="5469773"/>
          </a:xfrm>
        </p:spPr>
        <p:txBody>
          <a:bodyPr/>
          <a:lstStyle/>
          <a:p>
            <a:r>
              <a:rPr lang="ru-RU" dirty="0" smtClean="0"/>
              <a:t>Атрибуты становятся колонками в базе данных</a:t>
            </a:r>
            <a:endParaRPr lang="en-US" dirty="0" smtClean="0"/>
          </a:p>
          <a:p>
            <a:r>
              <a:rPr lang="ru-RU" dirty="0" smtClean="0"/>
              <a:t>Каждая колонка характеризуется</a:t>
            </a:r>
            <a:r>
              <a:rPr lang="en-US" dirty="0" smtClean="0"/>
              <a:t>:</a:t>
            </a:r>
            <a:endParaRPr lang="en-US" dirty="0" smtClean="0"/>
          </a:p>
          <a:p>
            <a:pPr lvl="1"/>
            <a:r>
              <a:rPr lang="ru-RU" dirty="0" smtClean="0"/>
              <a:t>Типом данных</a:t>
            </a:r>
            <a:endParaRPr lang="en-US" dirty="0" smtClean="0"/>
          </a:p>
          <a:p>
            <a:pPr lvl="1"/>
            <a:r>
              <a:rPr lang="ru-RU" dirty="0" smtClean="0"/>
              <a:t>Размером</a:t>
            </a:r>
            <a:endParaRPr lang="en-US" dirty="0" smtClean="0"/>
          </a:p>
          <a:p>
            <a:pPr lvl="1"/>
            <a:r>
              <a:rPr lang="ru-RU" dirty="0" smtClean="0"/>
              <a:t>Может ли быть пустыми значения</a:t>
            </a:r>
            <a:endParaRPr lang="en-US" dirty="0"/>
          </a:p>
          <a:p>
            <a:r>
              <a:rPr lang="ru-RU" dirty="0" smtClean="0"/>
              <a:t>Синтаксис</a:t>
            </a:r>
            <a:r>
              <a:rPr lang="en-US" dirty="0" smtClean="0"/>
              <a:t>:</a:t>
            </a:r>
            <a:endParaRPr lang="en-US" dirty="0" smtClean="0"/>
          </a:p>
          <a:p>
            <a:pPr marL="0" indent="0">
              <a:buNone/>
            </a:pP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attr_name</a:t>
            </a:r>
            <a:r>
              <a:rPr lang="en-US" b="1"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models.</a:t>
            </a:r>
            <a:r>
              <a:rPr lang="en-US" b="1" i="1" dirty="0" err="1" smtClean="0">
                <a:solidFill>
                  <a:srgbClr val="FF0000"/>
                </a:solidFill>
                <a:latin typeface="Consolas" panose="020B0609020204030204" pitchFamily="49" charset="0"/>
                <a:cs typeface="Consolas" panose="020B0609020204030204" pitchFamily="49" charset="0"/>
              </a:rPr>
              <a:t>Type</a:t>
            </a:r>
            <a:r>
              <a:rPr lang="en-US" b="1" dirty="0" smtClean="0">
                <a:latin typeface="Consolas" panose="020B0609020204030204" pitchFamily="49" charset="0"/>
                <a:cs typeface="Consolas" panose="020B0609020204030204" pitchFamily="49" charset="0"/>
              </a:rPr>
              <a:t>(parameters)</a:t>
            </a:r>
          </a:p>
        </p:txBody>
      </p:sp>
      <p:sp>
        <p:nvSpPr>
          <p:cNvPr id="4" name="Up Arrow 3"/>
          <p:cNvSpPr/>
          <p:nvPr/>
        </p:nvSpPr>
        <p:spPr>
          <a:xfrm>
            <a:off x="5604154" y="5199025"/>
            <a:ext cx="323306" cy="6008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 name="Up Arrow 4"/>
          <p:cNvSpPr/>
          <p:nvPr/>
        </p:nvSpPr>
        <p:spPr>
          <a:xfrm>
            <a:off x="7465003" y="5199024"/>
            <a:ext cx="323306" cy="6008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6" name="TextBox 5"/>
          <p:cNvSpPr txBox="1"/>
          <p:nvPr/>
        </p:nvSpPr>
        <p:spPr>
          <a:xfrm>
            <a:off x="5107068" y="6007667"/>
            <a:ext cx="1317477" cy="369332"/>
          </a:xfrm>
          <a:prstGeom prst="rect">
            <a:avLst/>
          </a:prstGeom>
          <a:noFill/>
        </p:spPr>
        <p:txBody>
          <a:bodyPr wrap="none" rtlCol="0">
            <a:spAutoFit/>
          </a:bodyPr>
          <a:lstStyle/>
          <a:p>
            <a:pPr defTabSz="914400"/>
            <a:r>
              <a:rPr lang="ru-RU" dirty="0" smtClean="0">
                <a:solidFill>
                  <a:prstClr val="black"/>
                </a:solidFill>
              </a:rPr>
              <a:t>Тип данных</a:t>
            </a:r>
            <a:endParaRPr lang="en-US" dirty="0">
              <a:solidFill>
                <a:prstClr val="black"/>
              </a:solidFill>
            </a:endParaRPr>
          </a:p>
        </p:txBody>
      </p:sp>
      <p:sp>
        <p:nvSpPr>
          <p:cNvPr id="7" name="TextBox 6"/>
          <p:cNvSpPr txBox="1"/>
          <p:nvPr/>
        </p:nvSpPr>
        <p:spPr>
          <a:xfrm>
            <a:off x="6725736" y="6007667"/>
            <a:ext cx="1801840" cy="369332"/>
          </a:xfrm>
          <a:prstGeom prst="rect">
            <a:avLst/>
          </a:prstGeom>
          <a:noFill/>
        </p:spPr>
        <p:txBody>
          <a:bodyPr wrap="none" rtlCol="0">
            <a:spAutoFit/>
          </a:bodyPr>
          <a:lstStyle/>
          <a:p>
            <a:pPr defTabSz="914400"/>
            <a:r>
              <a:rPr lang="ru-RU" dirty="0" smtClean="0">
                <a:solidFill>
                  <a:prstClr val="black"/>
                </a:solidFill>
              </a:rPr>
              <a:t>Размер</a:t>
            </a:r>
            <a:r>
              <a:rPr lang="en-CA" dirty="0" smtClean="0">
                <a:solidFill>
                  <a:prstClr val="black"/>
                </a:solidFill>
              </a:rPr>
              <a:t>, </a:t>
            </a:r>
            <a:r>
              <a:rPr lang="ru-RU" dirty="0" smtClean="0">
                <a:solidFill>
                  <a:prstClr val="black"/>
                </a:solidFill>
              </a:rPr>
              <a:t>Пустой?</a:t>
            </a:r>
            <a:endParaRPr lang="en-US" dirty="0">
              <a:solidFill>
                <a:prstClr val="black"/>
              </a:solidFill>
            </a:endParaRPr>
          </a:p>
        </p:txBody>
      </p:sp>
    </p:spTree>
    <p:extLst>
      <p:ext uri="{BB962C8B-B14F-4D97-AF65-F5344CB8AC3E}">
        <p14:creationId xmlns:p14="http://schemas.microsoft.com/office/powerpoint/2010/main" val="134974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Создание строковых полей</a:t>
            </a:r>
            <a:endParaRPr lang="en-US" dirty="0"/>
          </a:p>
        </p:txBody>
      </p:sp>
      <p:sp>
        <p:nvSpPr>
          <p:cNvPr id="3" name="Content Placeholder 2"/>
          <p:cNvSpPr>
            <a:spLocks noGrp="1"/>
          </p:cNvSpPr>
          <p:nvPr>
            <p:ph sz="quarter" idx="10"/>
          </p:nvPr>
        </p:nvSpPr>
        <p:spPr/>
        <p:txBody>
          <a:bodyPr>
            <a:normAutofit fontScale="92500" lnSpcReduction="20000"/>
          </a:bodyPr>
          <a:lstStyle/>
          <a:p>
            <a:r>
              <a:rPr lang="ru-RU" dirty="0" smtClean="0"/>
              <a:t>Синтаксис</a:t>
            </a:r>
            <a:endParaRPr lang="en-US" dirty="0" smtClean="0"/>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models.CharField</a:t>
            </a:r>
            <a:r>
              <a:rPr lang="en-US" dirty="0" smtClean="0">
                <a:latin typeface="Consolas" panose="020B0609020204030204" pitchFamily="49" charset="0"/>
                <a:cs typeface="Consolas" panose="020B0609020204030204" pitchFamily="49" charset="0"/>
              </a:rPr>
              <a:t>(parameters)</a:t>
            </a:r>
            <a:endParaRPr lang="en-US" dirty="0">
              <a:latin typeface="Consolas" panose="020B0609020204030204" pitchFamily="49" charset="0"/>
              <a:cs typeface="Consolas" panose="020B0609020204030204" pitchFamily="49" charset="0"/>
            </a:endParaRPr>
          </a:p>
          <a:p>
            <a:r>
              <a:rPr lang="ru-RU" dirty="0" smtClean="0"/>
              <a:t>Параметры</a:t>
            </a:r>
            <a:endParaRPr lang="en-US" dirty="0" smtClean="0"/>
          </a:p>
          <a:p>
            <a:pPr lvl="1"/>
            <a:r>
              <a:rPr lang="en-US" dirty="0" err="1" smtClean="0"/>
              <a:t>max_length</a:t>
            </a:r>
            <a:endParaRPr lang="en-US" dirty="0" smtClean="0"/>
          </a:p>
          <a:p>
            <a:pPr lvl="2"/>
            <a:r>
              <a:rPr lang="ru-RU" dirty="0" smtClean="0"/>
              <a:t>Целое число для представления максимального количества </a:t>
            </a:r>
            <a:r>
              <a:rPr lang="ru-RU" dirty="0" err="1" smtClean="0"/>
              <a:t>симоволв</a:t>
            </a:r>
            <a:endParaRPr lang="en-US" dirty="0" smtClean="0"/>
          </a:p>
          <a:p>
            <a:pPr lvl="1"/>
            <a:r>
              <a:rPr lang="en-US" dirty="0" smtClean="0"/>
              <a:t>null</a:t>
            </a:r>
          </a:p>
          <a:p>
            <a:pPr lvl="2"/>
            <a:r>
              <a:rPr lang="ru-RU" dirty="0" err="1" smtClean="0"/>
              <a:t>Булевое</a:t>
            </a:r>
            <a:r>
              <a:rPr lang="ru-RU" dirty="0" smtClean="0"/>
              <a:t> если поле допускает пустые</a:t>
            </a:r>
            <a:r>
              <a:rPr lang="en-US" dirty="0" smtClean="0"/>
              <a:t> </a:t>
            </a:r>
            <a:r>
              <a:rPr lang="ru-RU" dirty="0" smtClean="0"/>
              <a:t>(</a:t>
            </a:r>
            <a:r>
              <a:rPr lang="en-US" dirty="0" smtClean="0"/>
              <a:t>null</a:t>
            </a:r>
            <a:r>
              <a:rPr lang="ru-RU" dirty="0" smtClean="0"/>
              <a:t>)</a:t>
            </a:r>
            <a:r>
              <a:rPr lang="en-US" dirty="0" smtClean="0"/>
              <a:t> </a:t>
            </a:r>
            <a:r>
              <a:rPr lang="ru-RU" dirty="0" smtClean="0"/>
              <a:t>значения</a:t>
            </a:r>
            <a:r>
              <a:rPr lang="en-US" dirty="0" smtClean="0"/>
              <a:t>. </a:t>
            </a:r>
            <a:r>
              <a:rPr lang="en-US" b="1" dirty="0" smtClean="0"/>
              <a:t>False </a:t>
            </a:r>
            <a:r>
              <a:rPr lang="ru-RU" b="1" dirty="0" smtClean="0"/>
              <a:t>по умолчанию</a:t>
            </a:r>
            <a:r>
              <a:rPr lang="en-US" dirty="0" smtClean="0"/>
              <a:t>.</a:t>
            </a:r>
            <a:endParaRPr lang="en-US" dirty="0" smtClean="0"/>
          </a:p>
          <a:p>
            <a:pPr lvl="1"/>
            <a:r>
              <a:rPr lang="en-US" dirty="0" smtClean="0"/>
              <a:t>blank</a:t>
            </a:r>
          </a:p>
          <a:p>
            <a:pPr lvl="2"/>
            <a:r>
              <a:rPr lang="ru-RU" dirty="0" err="1" smtClean="0"/>
              <a:t>Булевое</a:t>
            </a:r>
            <a:r>
              <a:rPr lang="ru-RU" dirty="0" smtClean="0"/>
              <a:t> для индикации, что возможна пустая строка</a:t>
            </a:r>
            <a:r>
              <a:rPr lang="en-US" dirty="0" smtClean="0"/>
              <a:t>. </a:t>
            </a:r>
            <a:r>
              <a:rPr lang="en-US" b="1" dirty="0" smtClean="0"/>
              <a:t>False </a:t>
            </a:r>
            <a:r>
              <a:rPr lang="ru-RU" b="1" dirty="0" smtClean="0"/>
              <a:t>по умолчанию</a:t>
            </a:r>
            <a:r>
              <a:rPr lang="en-US" dirty="0" smtClean="0"/>
              <a:t>.</a:t>
            </a:r>
            <a:endParaRPr lang="en-US" dirty="0" smtClean="0"/>
          </a:p>
          <a:p>
            <a:pPr lvl="1"/>
            <a:r>
              <a:rPr lang="en-US" dirty="0" smtClean="0"/>
              <a:t>default</a:t>
            </a:r>
          </a:p>
          <a:p>
            <a:pPr lvl="2"/>
            <a:r>
              <a:rPr lang="ru-RU" dirty="0" smtClean="0"/>
              <a:t>Значение по умолчанию, если другого не задано</a:t>
            </a:r>
            <a:endParaRPr lang="en-US" dirty="0" smtClean="0"/>
          </a:p>
          <a:p>
            <a:pPr lvl="1"/>
            <a:endParaRPr lang="en-US" dirty="0"/>
          </a:p>
        </p:txBody>
      </p:sp>
    </p:spTree>
    <p:extLst>
      <p:ext uri="{BB962C8B-B14F-4D97-AF65-F5344CB8AC3E}">
        <p14:creationId xmlns:p14="http://schemas.microsoft.com/office/powerpoint/2010/main" val="1677417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целочисленных полей</a:t>
            </a:r>
            <a:endParaRPr lang="en-US" dirty="0"/>
          </a:p>
        </p:txBody>
      </p:sp>
      <p:sp>
        <p:nvSpPr>
          <p:cNvPr id="3" name="Content Placeholder 2"/>
          <p:cNvSpPr>
            <a:spLocks noGrp="1"/>
          </p:cNvSpPr>
          <p:nvPr>
            <p:ph sz="quarter" idx="10"/>
          </p:nvPr>
        </p:nvSpPr>
        <p:spPr/>
        <p:txBody>
          <a:bodyPr/>
          <a:lstStyle/>
          <a:p>
            <a:r>
              <a:rPr lang="ru-RU" dirty="0" smtClean="0"/>
              <a:t>Синтаксис</a:t>
            </a:r>
            <a:endParaRPr lang="en-US" dirty="0" smtClean="0"/>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models.IntegerField</a:t>
            </a:r>
            <a:r>
              <a:rPr lang="en-US" dirty="0" smtClean="0">
                <a:latin typeface="Consolas" panose="020B0609020204030204" pitchFamily="49" charset="0"/>
                <a:cs typeface="Consolas" panose="020B0609020204030204" pitchFamily="49" charset="0"/>
              </a:rPr>
              <a:t>(parameters)</a:t>
            </a:r>
          </a:p>
          <a:p>
            <a:r>
              <a:rPr lang="ru-RU" dirty="0" smtClean="0"/>
              <a:t>Параметры</a:t>
            </a:r>
            <a:endParaRPr lang="en-US" dirty="0" smtClean="0"/>
          </a:p>
          <a:p>
            <a:pPr lvl="1"/>
            <a:r>
              <a:rPr lang="en-US" dirty="0" smtClean="0"/>
              <a:t>null</a:t>
            </a:r>
            <a:endParaRPr lang="en-US" dirty="0"/>
          </a:p>
          <a:p>
            <a:pPr lvl="2"/>
            <a:r>
              <a:rPr lang="ru-RU" dirty="0" err="1" smtClean="0"/>
              <a:t>Булевое</a:t>
            </a:r>
            <a:r>
              <a:rPr lang="ru-RU" dirty="0" smtClean="0"/>
              <a:t> если поле допускает пустое (</a:t>
            </a:r>
            <a:r>
              <a:rPr lang="en-US" dirty="0" smtClean="0"/>
              <a:t>null)</a:t>
            </a:r>
            <a:r>
              <a:rPr lang="ru-RU" dirty="0" smtClean="0"/>
              <a:t> значение</a:t>
            </a:r>
            <a:r>
              <a:rPr lang="en-US" dirty="0" smtClean="0"/>
              <a:t>. </a:t>
            </a:r>
            <a:r>
              <a:rPr lang="en-US" b="1" dirty="0"/>
              <a:t>False </a:t>
            </a:r>
            <a:r>
              <a:rPr lang="ru-RU" b="1" dirty="0" smtClean="0"/>
              <a:t>по умолчанию</a:t>
            </a:r>
            <a:r>
              <a:rPr lang="en-US" dirty="0" smtClean="0"/>
              <a:t>.</a:t>
            </a:r>
            <a:endParaRPr lang="en-US" dirty="0"/>
          </a:p>
          <a:p>
            <a:pPr lvl="1"/>
            <a:r>
              <a:rPr lang="en-US" dirty="0" smtClean="0"/>
              <a:t>default</a:t>
            </a:r>
            <a:endParaRPr lang="en-US" dirty="0"/>
          </a:p>
          <a:p>
            <a:pPr lvl="2"/>
            <a:r>
              <a:rPr lang="ru-RU" dirty="0"/>
              <a:t>Значение по умолчанию, если другого не задано</a:t>
            </a:r>
            <a:endParaRPr lang="en-US" dirty="0"/>
          </a:p>
          <a:p>
            <a:pPr lvl="2"/>
            <a:endParaRPr lang="en-US" dirty="0"/>
          </a:p>
        </p:txBody>
      </p:sp>
    </p:spTree>
    <p:extLst>
      <p:ext uri="{BB962C8B-B14F-4D97-AF65-F5344CB8AC3E}">
        <p14:creationId xmlns:p14="http://schemas.microsoft.com/office/powerpoint/2010/main" val="1406629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Creating a class and adding fields</a:t>
            </a:r>
            <a:endParaRPr lang="en-US" dirty="0"/>
          </a:p>
        </p:txBody>
      </p:sp>
    </p:spTree>
    <p:extLst>
      <p:ext uri="{BB962C8B-B14F-4D97-AF65-F5344CB8AC3E}">
        <p14:creationId xmlns:p14="http://schemas.microsoft.com/office/powerpoint/2010/main" val="1417484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модель</a:t>
            </a:r>
            <a:r>
              <a:rPr lang="en-US" dirty="0" smtClean="0"/>
              <a:t>?</a:t>
            </a:r>
            <a:endParaRPr lang="en-US" dirty="0"/>
          </a:p>
        </p:txBody>
      </p:sp>
      <p:sp>
        <p:nvSpPr>
          <p:cNvPr id="3" name="Content Placeholder 2"/>
          <p:cNvSpPr>
            <a:spLocks noGrp="1"/>
          </p:cNvSpPr>
          <p:nvPr>
            <p:ph sz="quarter" idx="10"/>
          </p:nvPr>
        </p:nvSpPr>
        <p:spPr>
          <a:xfrm>
            <a:off x="457202" y="1923835"/>
            <a:ext cx="7648413" cy="3934524"/>
          </a:xfrm>
        </p:spPr>
        <p:txBody>
          <a:bodyPr/>
          <a:lstStyle/>
          <a:p>
            <a:r>
              <a:rPr lang="ru-RU" sz="2800" dirty="0" smtClean="0"/>
              <a:t>В </a:t>
            </a:r>
            <a:r>
              <a:rPr lang="en-US" sz="2800" dirty="0" err="1" smtClean="0"/>
              <a:t>Django</a:t>
            </a:r>
            <a:r>
              <a:rPr lang="en-US" sz="2800" dirty="0" smtClean="0"/>
              <a:t> </a:t>
            </a:r>
            <a:r>
              <a:rPr lang="ru-RU" sz="2800" dirty="0" smtClean="0"/>
              <a:t>используется модель </a:t>
            </a:r>
            <a:r>
              <a:rPr lang="en-US" sz="2800" dirty="0" smtClean="0"/>
              <a:t>MVT </a:t>
            </a:r>
            <a:r>
              <a:rPr lang="en-US" sz="2800" dirty="0" smtClean="0"/>
              <a:t>(</a:t>
            </a:r>
            <a:r>
              <a:rPr lang="en-US" sz="2800" dirty="0" smtClean="0"/>
              <a:t>Model/View/Template)</a:t>
            </a:r>
          </a:p>
          <a:p>
            <a:endParaRPr lang="en-US" sz="2800" dirty="0" smtClean="0"/>
          </a:p>
          <a:p>
            <a:pPr lvl="1"/>
            <a:r>
              <a:rPr lang="ru-RU" sz="2800" b="1" dirty="0" smtClean="0"/>
              <a:t>Модель </a:t>
            </a:r>
            <a:r>
              <a:rPr lang="ru-RU" sz="2800" dirty="0" smtClean="0"/>
              <a:t>это данные</a:t>
            </a:r>
            <a:endParaRPr lang="en-US" sz="2800" dirty="0" smtClean="0"/>
          </a:p>
          <a:p>
            <a:pPr lvl="1"/>
            <a:r>
              <a:rPr lang="ru-RU" sz="2800" b="1" dirty="0" smtClean="0"/>
              <a:t>Представление </a:t>
            </a:r>
            <a:r>
              <a:rPr lang="ru-RU" sz="2800" dirty="0" smtClean="0"/>
              <a:t>это по сути контроллер, который обрабатывает пользовательские запросы и возвращает результат</a:t>
            </a:r>
            <a:endParaRPr lang="en-US" sz="2800" dirty="0" smtClean="0"/>
          </a:p>
          <a:p>
            <a:pPr lvl="1"/>
            <a:r>
              <a:rPr lang="ru-RU" sz="2800" b="1" dirty="0" smtClean="0"/>
              <a:t>Шаблон </a:t>
            </a:r>
            <a:r>
              <a:rPr lang="ru-RU" sz="2800" dirty="0" smtClean="0"/>
              <a:t>это то, как пользователю будут представлены данные</a:t>
            </a:r>
            <a:endParaRPr lang="en-US" sz="2800" dirty="0"/>
          </a:p>
        </p:txBody>
      </p:sp>
    </p:spTree>
    <p:extLst>
      <p:ext uri="{BB962C8B-B14F-4D97-AF65-F5344CB8AC3E}">
        <p14:creationId xmlns:p14="http://schemas.microsoft.com/office/powerpoint/2010/main" val="199553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972" y="274638"/>
            <a:ext cx="8657801" cy="1143000"/>
          </a:xfrm>
        </p:spPr>
        <p:txBody>
          <a:bodyPr>
            <a:normAutofit fontScale="90000"/>
          </a:bodyPr>
          <a:lstStyle/>
          <a:p>
            <a:r>
              <a:rPr lang="ru-RU" dirty="0" smtClean="0"/>
              <a:t>Модели</a:t>
            </a:r>
            <a:r>
              <a:rPr lang="en-US" dirty="0" smtClean="0"/>
              <a:t>, </a:t>
            </a:r>
            <a:r>
              <a:rPr lang="ru-RU" dirty="0" smtClean="0"/>
              <a:t>Представления</a:t>
            </a:r>
            <a:r>
              <a:rPr lang="en-US" dirty="0" smtClean="0"/>
              <a:t> </a:t>
            </a:r>
            <a:r>
              <a:rPr lang="ru-RU" dirty="0" smtClean="0"/>
              <a:t>и </a:t>
            </a:r>
            <a:r>
              <a:rPr lang="ru-RU" dirty="0" smtClean="0"/>
              <a:t>Шаблоны</a:t>
            </a:r>
            <a:endParaRPr lang="en-US" dirty="0"/>
          </a:p>
        </p:txBody>
      </p:sp>
      <p:sp>
        <p:nvSpPr>
          <p:cNvPr id="62" name="Left Arrow 61"/>
          <p:cNvSpPr/>
          <p:nvPr/>
        </p:nvSpPr>
        <p:spPr bwMode="auto">
          <a:xfrm rot="16200000">
            <a:off x="4061335" y="3401150"/>
            <a:ext cx="1331857" cy="572413"/>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347489" y="6193516"/>
            <a:ext cx="51435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grpSp>
        <p:nvGrpSpPr>
          <p:cNvPr id="65" name="Group 64"/>
          <p:cNvGrpSpPr/>
          <p:nvPr/>
        </p:nvGrpSpPr>
        <p:grpSpPr>
          <a:xfrm>
            <a:off x="6434856" y="5598092"/>
            <a:ext cx="1015764" cy="530225"/>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3394131" y="2021973"/>
            <a:ext cx="5540638" cy="999461"/>
            <a:chOff x="4951412" y="1690578"/>
            <a:chExt cx="6491680" cy="999461"/>
          </a:xfrm>
        </p:grpSpPr>
        <p:sp>
          <p:nvSpPr>
            <p:cNvPr id="69" name="Rectangle 68"/>
            <p:cNvSpPr/>
            <p:nvPr/>
          </p:nvSpPr>
          <p:spPr bwMode="auto">
            <a:xfrm>
              <a:off x="4951412" y="1690578"/>
              <a:ext cx="3123917"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Роутер</a:t>
              </a:r>
            </a:p>
            <a:p>
              <a:pPr algn="ctr" defTabSz="914099" fontAlgn="base">
                <a:spcBef>
                  <a:spcPct val="0"/>
                </a:spcBef>
                <a:spcAft>
                  <a:spcPct val="0"/>
                </a:spcAft>
                <a:defRPr/>
              </a:pPr>
              <a:r>
                <a:rPr lang="en-US" sz="2800" kern="0" dirty="0" smtClean="0">
                  <a:gradFill>
                    <a:gsLst>
                      <a:gs pos="0">
                        <a:srgbClr val="FFFFFF"/>
                      </a:gs>
                      <a:gs pos="100000">
                        <a:srgbClr val="FFFFFF"/>
                      </a:gs>
                    </a:gsLst>
                    <a:lin ang="5400000" scaled="0"/>
                  </a:gradFill>
                  <a:latin typeface="Segoe UI"/>
                </a:rPr>
                <a:t>(url.py)</a:t>
              </a:r>
              <a:endParaRPr lang="en-US" sz="2800" kern="0" dirty="0">
                <a:gradFill>
                  <a:gsLst>
                    <a:gs pos="0">
                      <a:srgbClr val="FFFFFF"/>
                    </a:gs>
                    <a:gs pos="100000">
                      <a:srgbClr val="FFFFFF"/>
                    </a:gs>
                  </a:gsLst>
                  <a:lin ang="5400000" scaled="0"/>
                </a:gradFill>
                <a:latin typeface="Segoe UI"/>
              </a:endParaRPr>
            </a:p>
          </p:txBody>
        </p:sp>
        <p:sp>
          <p:nvSpPr>
            <p:cNvPr id="70" name="Content Placeholder 2"/>
            <p:cNvSpPr txBox="1">
              <a:spLocks/>
            </p:cNvSpPr>
            <p:nvPr/>
          </p:nvSpPr>
          <p:spPr>
            <a:xfrm>
              <a:off x="8183636" y="1690579"/>
              <a:ext cx="325945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Роутер</a:t>
              </a:r>
              <a:endParaRPr lang="en-US" sz="2400" dirty="0">
                <a:solidFill>
                  <a:srgbClr val="00AEEF"/>
                </a:solidFill>
                <a:latin typeface="Segoe UI"/>
              </a:endParaRPr>
            </a:p>
            <a:p>
              <a:pPr marL="0" lvl="1" indent="0" defTabSz="685864">
                <a:spcBef>
                  <a:spcPts val="600"/>
                </a:spcBef>
                <a:buNone/>
                <a:defRPr/>
              </a:pPr>
              <a:r>
                <a:rPr lang="ru-RU" sz="2000" dirty="0" smtClean="0">
                  <a:latin typeface="Segoe UI"/>
                </a:rPr>
                <a:t>Принимает запросы и перенаправляет в представления</a:t>
              </a:r>
              <a:endParaRPr lang="en-US" sz="2000" dirty="0">
                <a:latin typeface="Segoe UI"/>
              </a:endParaRPr>
            </a:p>
          </p:txBody>
        </p:sp>
      </p:grpSp>
      <p:grpSp>
        <p:nvGrpSpPr>
          <p:cNvPr id="71" name="Group 70"/>
          <p:cNvGrpSpPr/>
          <p:nvPr/>
        </p:nvGrpSpPr>
        <p:grpSpPr>
          <a:xfrm>
            <a:off x="3394129" y="4294578"/>
            <a:ext cx="5540636" cy="1473544"/>
            <a:chOff x="4951412" y="3963196"/>
            <a:chExt cx="6117080" cy="999460"/>
          </a:xfrm>
        </p:grpSpPr>
        <p:sp>
          <p:nvSpPr>
            <p:cNvPr id="72" name="Rectangle 71"/>
            <p:cNvSpPr/>
            <p:nvPr/>
          </p:nvSpPr>
          <p:spPr bwMode="auto">
            <a:xfrm>
              <a:off x="4951412" y="3993932"/>
              <a:ext cx="3045712" cy="688762"/>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Представление (</a:t>
              </a:r>
              <a:r>
                <a:rPr lang="en-US" sz="2800" kern="0" dirty="0" smtClean="0">
                  <a:gradFill>
                    <a:gsLst>
                      <a:gs pos="0">
                        <a:srgbClr val="FFFFFF"/>
                      </a:gs>
                      <a:gs pos="100000">
                        <a:srgbClr val="FFFFFF"/>
                      </a:gs>
                    </a:gsLst>
                    <a:lin ang="5400000" scaled="0"/>
                  </a:gradFill>
                  <a:latin typeface="Segoe UI"/>
                </a:rPr>
                <a:t>view.py)</a:t>
              </a:r>
              <a:endParaRPr lang="en-US" sz="2800" kern="0" dirty="0">
                <a:gradFill>
                  <a:gsLst>
                    <a:gs pos="0">
                      <a:srgbClr val="FFFFFF"/>
                    </a:gs>
                    <a:gs pos="100000">
                      <a:srgbClr val="FFFFFF"/>
                    </a:gs>
                  </a:gsLst>
                  <a:lin ang="5400000" scaled="0"/>
                </a:gradFill>
                <a:latin typeface="Segoe UI"/>
              </a:endParaRPr>
            </a:p>
          </p:txBody>
        </p:sp>
        <p:sp>
          <p:nvSpPr>
            <p:cNvPr id="73" name="Content Placeholder 2"/>
            <p:cNvSpPr txBox="1">
              <a:spLocks/>
            </p:cNvSpPr>
            <p:nvPr/>
          </p:nvSpPr>
          <p:spPr>
            <a:xfrm>
              <a:off x="8217658" y="3963196"/>
              <a:ext cx="2850834"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Представления</a:t>
              </a:r>
              <a:endParaRPr lang="en-US" sz="2400" dirty="0">
                <a:solidFill>
                  <a:srgbClr val="00AEEF"/>
                </a:solidFill>
                <a:latin typeface="Segoe UI"/>
              </a:endParaRPr>
            </a:p>
            <a:p>
              <a:pPr marL="0" lvl="1" indent="0" defTabSz="685864">
                <a:spcBef>
                  <a:spcPts val="600"/>
                </a:spcBef>
                <a:buNone/>
                <a:defRPr/>
              </a:pPr>
              <a:r>
                <a:rPr lang="ru-RU" sz="2000" dirty="0" smtClean="0">
                  <a:latin typeface="Segoe UI"/>
                </a:rPr>
                <a:t>Визуальное представление моделей</a:t>
              </a:r>
              <a:endParaRPr lang="en-US" sz="2000" dirty="0">
                <a:latin typeface="Segoe UI"/>
              </a:endParaRPr>
            </a:p>
          </p:txBody>
        </p:sp>
      </p:grpSp>
      <p:sp>
        <p:nvSpPr>
          <p:cNvPr id="74" name="Right Arrow 73"/>
          <p:cNvSpPr/>
          <p:nvPr/>
        </p:nvSpPr>
        <p:spPr bwMode="auto">
          <a:xfrm>
            <a:off x="1193375" y="2021974"/>
            <a:ext cx="2064181" cy="999459"/>
          </a:xfrm>
          <a:prstGeom prst="righ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Запрос</a:t>
            </a:r>
            <a:endParaRPr lang="en-US" sz="2800" kern="0" dirty="0">
              <a:gradFill>
                <a:gsLst>
                  <a:gs pos="0">
                    <a:srgbClr val="FFFFFF"/>
                  </a:gs>
                  <a:gs pos="100000">
                    <a:srgbClr val="FFFFFF"/>
                  </a:gs>
                </a:gsLst>
                <a:lin ang="5400000" scaled="0"/>
              </a:gradFill>
              <a:latin typeface="Segoe UI"/>
            </a:endParaRPr>
          </a:p>
        </p:txBody>
      </p:sp>
      <p:sp>
        <p:nvSpPr>
          <p:cNvPr id="76" name="Left Arrow 75"/>
          <p:cNvSpPr/>
          <p:nvPr/>
        </p:nvSpPr>
        <p:spPr bwMode="auto">
          <a:xfrm>
            <a:off x="1193375" y="4319991"/>
            <a:ext cx="2064181" cy="999459"/>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Ответ</a:t>
            </a:r>
            <a:endParaRPr lang="en-US" sz="2800" kern="0" dirty="0">
              <a:gradFill>
                <a:gsLst>
                  <a:gs pos="0">
                    <a:srgbClr val="FFFFFF"/>
                  </a:gs>
                  <a:gs pos="100000">
                    <a:srgbClr val="FFFFFF"/>
                  </a:gs>
                </a:gsLst>
                <a:lin ang="5400000" scaled="0"/>
              </a:gradFill>
              <a:latin typeface="Segoe UI"/>
            </a:endParaRPr>
          </a:p>
        </p:txBody>
      </p:sp>
      <p:sp>
        <p:nvSpPr>
          <p:cNvPr id="78" name="Content Placeholder 2"/>
          <p:cNvSpPr txBox="1">
            <a:spLocks/>
          </p:cNvSpPr>
          <p:nvPr/>
        </p:nvSpPr>
        <p:spPr>
          <a:xfrm>
            <a:off x="6277364" y="6397673"/>
            <a:ext cx="1270926"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Модель</a:t>
            </a:r>
            <a:endParaRPr lang="en-US" sz="2400" dirty="0">
              <a:solidFill>
                <a:srgbClr val="00AEEF"/>
              </a:solidFill>
              <a:latin typeface="Segoe UI"/>
            </a:endParaRPr>
          </a:p>
        </p:txBody>
      </p:sp>
      <p:sp>
        <p:nvSpPr>
          <p:cNvPr id="3" name="TextBox 2"/>
          <p:cNvSpPr txBox="1"/>
          <p:nvPr/>
        </p:nvSpPr>
        <p:spPr>
          <a:xfrm>
            <a:off x="7443265" y="5355374"/>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1790262" y="3480139"/>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2094551" y="3741534"/>
            <a:ext cx="712473"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
        <p:nvSpPr>
          <p:cNvPr id="22" name="Right Arrow 66"/>
          <p:cNvSpPr/>
          <p:nvPr/>
        </p:nvSpPr>
        <p:spPr bwMode="auto">
          <a:xfrm rot="16200000">
            <a:off x="5283449" y="5559415"/>
            <a:ext cx="613290" cy="434409"/>
          </a:xfrm>
          <a:prstGeom prst="rightArrow">
            <a:avLst>
              <a:gd name="adj1" fmla="val 53650"/>
              <a:gd name="adj2" fmla="val 57166"/>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23" name="TextBox 22"/>
          <p:cNvSpPr txBox="1"/>
          <p:nvPr/>
        </p:nvSpPr>
        <p:spPr>
          <a:xfrm>
            <a:off x="3407894" y="595079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24" name="Right Arrow 66"/>
          <p:cNvSpPr/>
          <p:nvPr/>
        </p:nvSpPr>
        <p:spPr bwMode="auto">
          <a:xfrm rot="16200000">
            <a:off x="3664865" y="5559415"/>
            <a:ext cx="613290" cy="434409"/>
          </a:xfrm>
          <a:prstGeom prst="rightArrow">
            <a:avLst>
              <a:gd name="adj1" fmla="val 53650"/>
              <a:gd name="adj2" fmla="val 57166"/>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25" name="Content Placeholder 2"/>
          <p:cNvSpPr txBox="1">
            <a:spLocks/>
          </p:cNvSpPr>
          <p:nvPr/>
        </p:nvSpPr>
        <p:spPr>
          <a:xfrm>
            <a:off x="2094550" y="6260151"/>
            <a:ext cx="1270926"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Шаблон</a:t>
            </a:r>
            <a:endParaRPr lang="en-US" sz="2400" dirty="0">
              <a:solidFill>
                <a:srgbClr val="00AEEF"/>
              </a:solidFill>
              <a:latin typeface="Segoe UI"/>
            </a:endParaRPr>
          </a:p>
        </p:txBody>
      </p:sp>
    </p:spTree>
    <p:extLst>
      <p:ext uri="{BB962C8B-B14F-4D97-AF65-F5344CB8AC3E}">
        <p14:creationId xmlns:p14="http://schemas.microsoft.com/office/powerpoint/2010/main" val="129627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P spid="79" grpId="0"/>
      <p:bldP spid="23"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103"/>
            <a:ext cx="8229600" cy="1143000"/>
          </a:xfrm>
        </p:spPr>
        <p:txBody>
          <a:bodyPr>
            <a:normAutofit fontScale="90000"/>
          </a:bodyPr>
          <a:lstStyle/>
          <a:p>
            <a:r>
              <a:rPr lang="ru-RU" dirty="0" smtClean="0"/>
              <a:t>Модель – это данные, с которыми необходимо работать пользователю</a:t>
            </a:r>
            <a:endParaRPr lang="en-US" dirty="0"/>
          </a:p>
        </p:txBody>
      </p:sp>
      <p:sp>
        <p:nvSpPr>
          <p:cNvPr id="3" name="Content Placeholder 2"/>
          <p:cNvSpPr>
            <a:spLocks noGrp="1"/>
          </p:cNvSpPr>
          <p:nvPr>
            <p:ph sz="quarter" idx="10"/>
          </p:nvPr>
        </p:nvSpPr>
        <p:spPr>
          <a:xfrm>
            <a:off x="457206" y="2045777"/>
            <a:ext cx="7400441" cy="3006671"/>
          </a:xfrm>
        </p:spPr>
        <p:txBody>
          <a:bodyPr/>
          <a:lstStyle/>
          <a:p>
            <a:r>
              <a:rPr lang="ru-RU" sz="2400" dirty="0" smtClean="0"/>
              <a:t>Данными могут быть</a:t>
            </a:r>
            <a:r>
              <a:rPr lang="en-US" sz="2400" dirty="0" smtClean="0"/>
              <a:t>...</a:t>
            </a:r>
            <a:endParaRPr lang="en-US" sz="2400" dirty="0" smtClean="0"/>
          </a:p>
          <a:p>
            <a:pPr lvl="1"/>
            <a:r>
              <a:rPr lang="ru-RU" sz="3600" dirty="0" smtClean="0"/>
              <a:t>Заказчик</a:t>
            </a:r>
            <a:endParaRPr lang="en-US" sz="3600" dirty="0" smtClean="0"/>
          </a:p>
          <a:p>
            <a:pPr lvl="1"/>
            <a:r>
              <a:rPr lang="ru-RU" sz="3600" dirty="0" smtClean="0"/>
              <a:t>Продукт</a:t>
            </a:r>
            <a:endParaRPr lang="en-US" sz="3600" dirty="0" smtClean="0"/>
          </a:p>
          <a:p>
            <a:pPr lvl="1"/>
            <a:r>
              <a:rPr lang="ru-RU" sz="3600" dirty="0" smtClean="0"/>
              <a:t>Заказ</a:t>
            </a:r>
            <a:endParaRPr lang="en-US" sz="3600" dirty="0" smtClean="0"/>
          </a:p>
          <a:p>
            <a:pPr lvl="1"/>
            <a:endParaRPr lang="en-US" sz="3600" dirty="0"/>
          </a:p>
        </p:txBody>
      </p:sp>
    </p:spTree>
    <p:extLst>
      <p:ext uri="{BB962C8B-B14F-4D97-AF65-F5344CB8AC3E}">
        <p14:creationId xmlns:p14="http://schemas.microsoft.com/office/powerpoint/2010/main" val="764372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В нашем коде модель – это класс</a:t>
            </a:r>
            <a:endParaRPr lang="en-US" dirty="0"/>
          </a:p>
        </p:txBody>
      </p:sp>
      <p:sp>
        <p:nvSpPr>
          <p:cNvPr id="3" name="Content Placeholder 2"/>
          <p:cNvSpPr>
            <a:spLocks noGrp="1"/>
          </p:cNvSpPr>
          <p:nvPr>
            <p:ph sz="quarter" idx="10"/>
          </p:nvPr>
        </p:nvSpPr>
        <p:spPr>
          <a:xfrm>
            <a:off x="594102" y="2138767"/>
            <a:ext cx="7953214" cy="3115160"/>
          </a:xfrm>
        </p:spPr>
        <p:txBody>
          <a:bodyPr/>
          <a:lstStyle/>
          <a:p>
            <a:r>
              <a:rPr lang="ru-RU" sz="3200" dirty="0" smtClean="0"/>
              <a:t>Модель – это просто класс</a:t>
            </a:r>
            <a:endParaRPr lang="en-US" sz="3200" dirty="0" smtClean="0"/>
          </a:p>
          <a:p>
            <a:pPr lvl="1"/>
            <a:r>
              <a:rPr lang="ru-RU" sz="3600" dirty="0" smtClean="0"/>
              <a:t>Поэтому если вы знаете как создать класс в</a:t>
            </a:r>
            <a:r>
              <a:rPr lang="en-US" sz="3600" dirty="0" smtClean="0"/>
              <a:t> Python, </a:t>
            </a:r>
            <a:r>
              <a:rPr lang="ru-RU" sz="3600" dirty="0" smtClean="0"/>
              <a:t>вы можете создать модель</a:t>
            </a:r>
            <a:endParaRPr lang="en-US" sz="3600" dirty="0" smtClean="0"/>
          </a:p>
          <a:p>
            <a:pPr marL="0" indent="0">
              <a:buNone/>
            </a:pPr>
            <a:endParaRPr lang="en-US" sz="2400" dirty="0"/>
          </a:p>
          <a:p>
            <a:pPr marL="0" indent="0">
              <a:buNone/>
            </a:pP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smtClean="0">
                <a:solidFill>
                  <a:srgbClr val="2B91AF"/>
                </a:solidFill>
                <a:highlight>
                  <a:srgbClr val="FFFFFF"/>
                </a:highlight>
                <a:latin typeface="Consolas" panose="020B0609020204030204" pitchFamily="49" charset="0"/>
              </a:rPr>
              <a:t>Blog</a:t>
            </a:r>
            <a:endParaRPr lang="en-US" sz="2800" dirty="0" smtClean="0">
              <a:solidFill>
                <a:srgbClr val="2B91AF"/>
              </a:solidFill>
              <a:highlight>
                <a:srgbClr val="FFFFFF"/>
              </a:highlight>
              <a:latin typeface="Consolas" panose="020B0609020204030204" pitchFamily="49" charset="0"/>
            </a:endParaRPr>
          </a:p>
          <a:p>
            <a:pPr marL="0" indent="0">
              <a:buNone/>
            </a:pP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smtClean="0">
                <a:solidFill>
                  <a:srgbClr val="2B91AF"/>
                </a:solidFill>
                <a:highlight>
                  <a:srgbClr val="FFFFFF"/>
                </a:highlight>
                <a:latin typeface="Consolas" panose="020B0609020204030204" pitchFamily="49" charset="0"/>
              </a:rPr>
              <a:t>Post</a:t>
            </a:r>
            <a:endParaRPr lang="en-US" sz="2800" dirty="0"/>
          </a:p>
        </p:txBody>
      </p:sp>
    </p:spTree>
    <p:extLst>
      <p:ext uri="{BB962C8B-B14F-4D97-AF65-F5344CB8AC3E}">
        <p14:creationId xmlns:p14="http://schemas.microsoft.com/office/powerpoint/2010/main" val="3593140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971343"/>
            <a:ext cx="8229600" cy="1143000"/>
          </a:xfrm>
        </p:spPr>
        <p:txBody>
          <a:bodyPr/>
          <a:lstStyle/>
          <a:p>
            <a:r>
              <a:rPr lang="ru-RU" dirty="0" smtClean="0"/>
              <a:t>Как на счет базы данных?</a:t>
            </a:r>
            <a:endParaRPr lang="ru-RU" dirty="0"/>
          </a:p>
        </p:txBody>
      </p:sp>
    </p:spTree>
    <p:extLst>
      <p:ext uri="{BB962C8B-B14F-4D97-AF65-F5344CB8AC3E}">
        <p14:creationId xmlns:p14="http://schemas.microsoft.com/office/powerpoint/2010/main" val="284263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Большинство веб-приложения по сути являются способом взаимодействия с базой данных</a:t>
            </a:r>
            <a:endParaRPr lang="en-US" dirty="0"/>
          </a:p>
        </p:txBody>
      </p:sp>
      <p:sp>
        <p:nvSpPr>
          <p:cNvPr id="5" name="Content Placeholder 4"/>
          <p:cNvSpPr>
            <a:spLocks noGrp="1"/>
          </p:cNvSpPr>
          <p:nvPr>
            <p:ph sz="quarter" idx="10"/>
          </p:nvPr>
        </p:nvSpPr>
        <p:spPr>
          <a:xfrm>
            <a:off x="284638" y="2092280"/>
            <a:ext cx="8643938" cy="4369367"/>
          </a:xfrm>
        </p:spPr>
        <p:txBody>
          <a:bodyPr/>
          <a:lstStyle/>
          <a:p>
            <a:r>
              <a:rPr lang="ru-RU" dirty="0" smtClean="0"/>
              <a:t>Система управления клиентами</a:t>
            </a:r>
            <a:endParaRPr lang="en-US" dirty="0" smtClean="0"/>
          </a:p>
          <a:p>
            <a:r>
              <a:rPr lang="ru-RU" dirty="0" smtClean="0"/>
              <a:t>Система резервирования столиков в ресторане</a:t>
            </a:r>
            <a:endParaRPr lang="en-US" dirty="0" smtClean="0"/>
          </a:p>
          <a:p>
            <a:r>
              <a:rPr lang="ru-RU" dirty="0" smtClean="0"/>
              <a:t>Информационная система</a:t>
            </a:r>
            <a:endParaRPr lang="en-US" dirty="0"/>
          </a:p>
        </p:txBody>
      </p:sp>
    </p:spTree>
    <p:extLst>
      <p:ext uri="{BB962C8B-B14F-4D97-AF65-F5344CB8AC3E}">
        <p14:creationId xmlns:p14="http://schemas.microsoft.com/office/powerpoint/2010/main" val="62361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Нам необходимо работать с данными в базе данных</a:t>
            </a:r>
            <a:endParaRPr lang="en-US" dirty="0"/>
          </a:p>
        </p:txBody>
      </p:sp>
      <p:sp>
        <p:nvSpPr>
          <p:cNvPr id="3" name="Content Placeholder 2"/>
          <p:cNvSpPr>
            <a:spLocks noGrp="1"/>
          </p:cNvSpPr>
          <p:nvPr>
            <p:ph sz="quarter" idx="10"/>
          </p:nvPr>
        </p:nvSpPr>
        <p:spPr/>
        <p:txBody>
          <a:bodyPr/>
          <a:lstStyle/>
          <a:p>
            <a:r>
              <a:rPr lang="ru-RU" dirty="0" smtClean="0"/>
              <a:t>Мы можем написать </a:t>
            </a:r>
            <a:r>
              <a:rPr lang="en-US" dirty="0" smtClean="0"/>
              <a:t>SQL </a:t>
            </a:r>
            <a:r>
              <a:rPr lang="ru-RU" dirty="0" smtClean="0"/>
              <a:t>запросы</a:t>
            </a:r>
            <a:r>
              <a:rPr lang="en-US" dirty="0" smtClean="0"/>
              <a:t>, </a:t>
            </a:r>
            <a:r>
              <a:rPr lang="ru-RU" dirty="0" smtClean="0"/>
              <a:t>но</a:t>
            </a:r>
            <a:r>
              <a:rPr lang="en-US" dirty="0" smtClean="0"/>
              <a:t>…</a:t>
            </a:r>
            <a:endParaRPr lang="en-US" dirty="0" smtClean="0"/>
          </a:p>
          <a:p>
            <a:pPr lvl="1"/>
            <a:r>
              <a:rPr lang="ru-RU" dirty="0" smtClean="0"/>
              <a:t>Не естественно для разработчиков, которые работают в объектно-ориентированном стиле</a:t>
            </a:r>
            <a:endParaRPr lang="en-US" dirty="0" smtClean="0"/>
          </a:p>
          <a:p>
            <a:pPr lvl="1"/>
            <a:r>
              <a:rPr lang="ru-RU" dirty="0" smtClean="0"/>
              <a:t>Может быть не безопасным из-за</a:t>
            </a:r>
            <a:r>
              <a:rPr lang="en-US" dirty="0" smtClean="0"/>
              <a:t> </a:t>
            </a:r>
            <a:r>
              <a:rPr lang="en-US" dirty="0" smtClean="0"/>
              <a:t>SQL </a:t>
            </a:r>
            <a:r>
              <a:rPr lang="ru-RU" dirty="0" smtClean="0"/>
              <a:t>инъекций</a:t>
            </a:r>
            <a:endParaRPr lang="en-US" dirty="0" smtClean="0"/>
          </a:p>
          <a:p>
            <a:pPr lvl="1"/>
            <a:r>
              <a:rPr lang="ru-RU" dirty="0" smtClean="0"/>
              <a:t>Может привязать приложение к конкретной базе данных</a:t>
            </a:r>
            <a:endParaRPr lang="en-US" dirty="0"/>
          </a:p>
        </p:txBody>
      </p:sp>
    </p:spTree>
    <p:extLst>
      <p:ext uri="{BB962C8B-B14F-4D97-AF65-F5344CB8AC3E}">
        <p14:creationId xmlns:p14="http://schemas.microsoft.com/office/powerpoint/2010/main" val="3175056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Объектно-реляционное отображение (</a:t>
            </a:r>
            <a:r>
              <a:rPr lang="en-US" dirty="0" smtClean="0"/>
              <a:t>Object-relational mapping</a:t>
            </a:r>
            <a:r>
              <a:rPr lang="ru-RU" dirty="0" smtClean="0"/>
              <a:t>)</a:t>
            </a:r>
            <a:endParaRPr lang="en-US" dirty="0"/>
          </a:p>
        </p:txBody>
      </p:sp>
      <p:sp>
        <p:nvSpPr>
          <p:cNvPr id="3" name="Content Placeholder 2"/>
          <p:cNvSpPr>
            <a:spLocks noGrp="1"/>
          </p:cNvSpPr>
          <p:nvPr>
            <p:ph sz="quarter" idx="10"/>
          </p:nvPr>
        </p:nvSpPr>
        <p:spPr/>
        <p:txBody>
          <a:bodyPr/>
          <a:lstStyle/>
          <a:p>
            <a:r>
              <a:rPr lang="ru-RU" dirty="0" smtClean="0"/>
              <a:t>Но есть объектно-реляционное отображение или</a:t>
            </a:r>
            <a:r>
              <a:rPr lang="en-US" dirty="0" smtClean="0"/>
              <a:t> </a:t>
            </a:r>
            <a:r>
              <a:rPr lang="en-US" dirty="0" smtClean="0"/>
              <a:t>object-relational mapping (ORM</a:t>
            </a:r>
            <a:r>
              <a:rPr lang="en-US" dirty="0" smtClean="0"/>
              <a:t>)</a:t>
            </a:r>
            <a:endParaRPr lang="ru-RU" dirty="0" smtClean="0"/>
          </a:p>
          <a:p>
            <a:r>
              <a:rPr lang="en-US" dirty="0" smtClean="0"/>
              <a:t>ORM </a:t>
            </a:r>
            <a:r>
              <a:rPr lang="ru-RU" dirty="0" smtClean="0"/>
              <a:t>это прослойка между приложением и базой данных</a:t>
            </a:r>
            <a:endParaRPr lang="en-US" dirty="0" smtClean="0"/>
          </a:p>
          <a:p>
            <a:pPr lvl="1"/>
            <a:r>
              <a:rPr lang="en-US" dirty="0" smtClean="0"/>
              <a:t>ORM </a:t>
            </a:r>
            <a:r>
              <a:rPr lang="ru-RU" dirty="0" smtClean="0"/>
              <a:t>генерирует запросы </a:t>
            </a:r>
            <a:r>
              <a:rPr lang="en-US" dirty="0"/>
              <a:t>SQL</a:t>
            </a:r>
            <a:r>
              <a:rPr lang="ru-RU" dirty="0" smtClean="0"/>
              <a:t> к базе данных</a:t>
            </a:r>
            <a:endParaRPr lang="en-US" dirty="0" smtClean="0"/>
          </a:p>
          <a:p>
            <a:pPr lvl="1"/>
            <a:r>
              <a:rPr lang="en-US" dirty="0" smtClean="0"/>
              <a:t>ORM </a:t>
            </a:r>
            <a:r>
              <a:rPr lang="ru-RU" dirty="0" smtClean="0"/>
              <a:t>конвертирует результаты возвращаемые базой данных в объекты</a:t>
            </a:r>
            <a:endParaRPr lang="en-US" dirty="0"/>
          </a:p>
        </p:txBody>
      </p:sp>
    </p:spTree>
    <p:extLst>
      <p:ext uri="{BB962C8B-B14F-4D97-AF65-F5344CB8AC3E}">
        <p14:creationId xmlns:p14="http://schemas.microsoft.com/office/powerpoint/2010/main" val="4141992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789</TotalTime>
  <Words>531</Words>
  <Application>Microsoft Office PowerPoint</Application>
  <PresentationFormat>Экран (4:3)</PresentationFormat>
  <Paragraphs>122</Paragraphs>
  <Slides>19</Slides>
  <Notes>2</Notes>
  <HiddenSlides>0</HiddenSlides>
  <MMClips>0</MMClips>
  <ScaleCrop>false</ScaleCrop>
  <HeadingPairs>
    <vt:vector size="4" baseType="variant">
      <vt:variant>
        <vt:lpstr>Тема</vt:lpstr>
      </vt:variant>
      <vt:variant>
        <vt:i4>4</vt:i4>
      </vt:variant>
      <vt:variant>
        <vt:lpstr>Заголовки слайдов</vt:lpstr>
      </vt:variant>
      <vt:variant>
        <vt:i4>19</vt:i4>
      </vt:variant>
    </vt:vector>
  </HeadingPairs>
  <TitlesOfParts>
    <vt:vector size="23" baseType="lpstr">
      <vt:lpstr>Office Theme</vt:lpstr>
      <vt:lpstr>1_Office Theme</vt:lpstr>
      <vt:lpstr>2_Office Theme</vt:lpstr>
      <vt:lpstr>3_Office Theme</vt:lpstr>
      <vt:lpstr>Модели</vt:lpstr>
      <vt:lpstr>Что такое модель?</vt:lpstr>
      <vt:lpstr>Модели, Представления и Шаблоны</vt:lpstr>
      <vt:lpstr>Модель – это данные, с которыми необходимо работать пользователю</vt:lpstr>
      <vt:lpstr>В нашем коде модель – это класс</vt:lpstr>
      <vt:lpstr>Как на счет базы данных?</vt:lpstr>
      <vt:lpstr>Большинство веб-приложения по сути являются способом взаимодействия с базой данных</vt:lpstr>
      <vt:lpstr>Нам необходимо работать с данными в базе данных</vt:lpstr>
      <vt:lpstr>Объектно-реляционное отображение (Object-relational mapping)</vt:lpstr>
      <vt:lpstr>Что такое ORM?</vt:lpstr>
      <vt:lpstr>Для чего использовать ORM?</vt:lpstr>
      <vt:lpstr>Где ORM доступны?</vt:lpstr>
      <vt:lpstr>Как создать модель в Django</vt:lpstr>
      <vt:lpstr>Добавить классы</vt:lpstr>
      <vt:lpstr>Создание класса модели в Django ORM</vt:lpstr>
      <vt:lpstr>Добавление атрибутов</vt:lpstr>
      <vt:lpstr>Создание строковых полей</vt:lpstr>
      <vt:lpstr>Создание целочисленных полей</vt:lpstr>
      <vt:lpstr>Creating a class and adding fields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django</dc:title>
  <dc:creator>X Y</dc:creator>
  <cp:lastModifiedBy>Максим Шаптала</cp:lastModifiedBy>
  <cp:revision>308</cp:revision>
  <dcterms:created xsi:type="dcterms:W3CDTF">2011-05-06T12:09:52Z</dcterms:created>
  <dcterms:modified xsi:type="dcterms:W3CDTF">2016-11-03T19:12:09Z</dcterms:modified>
</cp:coreProperties>
</file>