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6"/>
  </p:notesMasterIdLst>
  <p:sldIdLst>
    <p:sldId id="285" r:id="rId4"/>
    <p:sldId id="283" r:id="rId5"/>
    <p:sldId id="311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8" r:id="rId14"/>
    <p:sldId id="341" r:id="rId15"/>
    <p:sldId id="339" r:id="rId16"/>
    <p:sldId id="340" r:id="rId17"/>
    <p:sldId id="337" r:id="rId18"/>
    <p:sldId id="323" r:id="rId19"/>
    <p:sldId id="324" r:id="rId20"/>
    <p:sldId id="325" r:id="rId21"/>
    <p:sldId id="326" r:id="rId22"/>
    <p:sldId id="327" r:id="rId23"/>
    <p:sldId id="328" r:id="rId24"/>
    <p:sldId id="329" r:id="rId25"/>
  </p:sldIdLst>
  <p:sldSz cx="16256000" cy="9144000"/>
  <p:notesSz cx="6858000" cy="9144000"/>
  <p:embeddedFontLst>
    <p:embeddedFont>
      <p:font typeface="Cabin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>
        <p:scale>
          <a:sx n="50" d="100"/>
          <a:sy n="50" d="100"/>
        </p:scale>
        <p:origin x="1362" y="10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20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84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54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7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60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79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Ошибки и исключения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Различные типы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 работе программы возможны исключения различных типов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3"/>
          <a:stretch/>
        </p:blipFill>
        <p:spPr bwMode="auto">
          <a:xfrm>
            <a:off x="8658808" y="2671877"/>
            <a:ext cx="6888954" cy="564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" b="86270"/>
          <a:stretch/>
        </p:blipFill>
        <p:spPr bwMode="auto">
          <a:xfrm>
            <a:off x="691128" y="3491615"/>
            <a:ext cx="14856634" cy="37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лако 2"/>
          <p:cNvSpPr/>
          <p:nvPr/>
        </p:nvSpPr>
        <p:spPr>
          <a:xfrm>
            <a:off x="4105469" y="2852412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188" b="809"/>
          <a:stretch/>
        </p:blipFill>
        <p:spPr bwMode="auto">
          <a:xfrm>
            <a:off x="691128" y="4017472"/>
            <a:ext cx="14856634" cy="235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b="78833"/>
          <a:stretch/>
        </p:blipFill>
        <p:spPr bwMode="auto">
          <a:xfrm>
            <a:off x="691128" y="6596612"/>
            <a:ext cx="11783496" cy="2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8" b="-1903"/>
          <a:stretch/>
        </p:blipFill>
        <p:spPr bwMode="auto">
          <a:xfrm>
            <a:off x="691128" y="6850743"/>
            <a:ext cx="11783496" cy="13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1128" y="4017472"/>
            <a:ext cx="14856634" cy="2020471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1128" y="6850743"/>
            <a:ext cx="14856634" cy="1010235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128" y="6037943"/>
            <a:ext cx="3414341" cy="33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128" y="7860978"/>
            <a:ext cx="2320587" cy="378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03851" y="6323567"/>
            <a:ext cx="236289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Типы исключений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105469" y="6204468"/>
            <a:ext cx="1398382" cy="1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011715" y="6723677"/>
            <a:ext cx="2492136" cy="13267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2" grpId="0" animBg="1"/>
      <p:bldP spid="5" grpId="0" animBg="1"/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 исключений заданного типа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перехватывания исключений определенного типа можно использовать несколько блоков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sz="3600" dirty="0" smtClean="0"/>
              <a:t>:</a:t>
            </a:r>
            <a:endParaRPr lang="ru-RU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6"/>
          <a:stretch/>
        </p:blipFill>
        <p:spPr bwMode="auto">
          <a:xfrm>
            <a:off x="8285583" y="2891641"/>
            <a:ext cx="7501369" cy="2173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60396"/>
          <a:stretch/>
        </p:blipFill>
        <p:spPr bwMode="auto">
          <a:xfrm>
            <a:off x="945039" y="5646057"/>
            <a:ext cx="8155417" cy="41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5965371" y="4542971"/>
            <a:ext cx="3672115" cy="13081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427560">
            <a:off x="6074776" y="5396190"/>
            <a:ext cx="301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b="-3390"/>
          <a:stretch/>
        </p:blipFill>
        <p:spPr bwMode="auto">
          <a:xfrm>
            <a:off x="945037" y="7300684"/>
            <a:ext cx="8155417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 flipV="1">
            <a:off x="6320970" y="3978563"/>
            <a:ext cx="4898573" cy="35131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464590">
            <a:off x="5267625" y="6116217"/>
            <a:ext cx="62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148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0149" t="52716" r="40576" b="36628"/>
          <a:stretch/>
        </p:blipFill>
        <p:spPr>
          <a:xfrm>
            <a:off x="8877300" y="3032197"/>
            <a:ext cx="6704773" cy="1372773"/>
          </a:xfrm>
          <a:prstGeom prst="rect">
            <a:avLst/>
          </a:prstGeom>
        </p:spPr>
      </p:pic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</a:t>
            </a:r>
            <a:r>
              <a:rPr lang="en-US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нескольких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Блок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/>
              <a:t> может </a:t>
            </a:r>
            <a:r>
              <a:rPr lang="ru-RU" sz="3600" dirty="0" smtClean="0"/>
              <a:t>содержать </a:t>
            </a:r>
            <a:r>
              <a:rPr lang="ru-RU" sz="3600" dirty="0"/>
              <a:t>несколько исключений в виде заключённого в скобки </a:t>
            </a:r>
            <a:r>
              <a:rPr lang="ru-RU" sz="3600" dirty="0" smtClean="0"/>
              <a:t>кортежа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>
            <a:stCxn id="5" idx="3"/>
          </p:cNvCxnSpPr>
          <p:nvPr/>
        </p:nvCxnSpPr>
        <p:spPr>
          <a:xfrm flipV="1">
            <a:off x="4640610" y="3946977"/>
            <a:ext cx="7716490" cy="19760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732567">
            <a:off x="5320295" y="5266117"/>
            <a:ext cx="393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>
            <a:stCxn id="17" idx="3"/>
          </p:cNvCxnSpPr>
          <p:nvPr/>
        </p:nvCxnSpPr>
        <p:spPr>
          <a:xfrm flipV="1">
            <a:off x="4755642" y="3978563"/>
            <a:ext cx="6463901" cy="36233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839005">
            <a:off x="4759556" y="5705005"/>
            <a:ext cx="689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70" t="89068" r="87430" b="7694"/>
          <a:stretch/>
        </p:blipFill>
        <p:spPr>
          <a:xfrm>
            <a:off x="840186" y="5646057"/>
            <a:ext cx="3800424" cy="55392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l="70" t="89068" r="87430" b="7694"/>
          <a:stretch/>
        </p:blipFill>
        <p:spPr>
          <a:xfrm>
            <a:off x="955218" y="7324940"/>
            <a:ext cx="3800424" cy="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else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427" y="1400804"/>
            <a:ext cx="1516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также добавить пункт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к 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ru-RU" sz="36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93025" y="2601133"/>
            <a:ext cx="12922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Этот пункт будет выполнен тогда, когда исключений не возникает.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92" y="3403621"/>
            <a:ext cx="7832079" cy="3165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59744" y="654091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859742" y="707601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V="1">
            <a:off x="4907381" y="6083559"/>
            <a:ext cx="3220618" cy="120620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44704">
            <a:off x="3718743" y="6692784"/>
            <a:ext cx="626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Все </a:t>
            </a:r>
            <a:r>
              <a:rPr lang="en-US" sz="2400" dirty="0" smtClean="0">
                <a:solidFill>
                  <a:schemeClr val="bg2"/>
                </a:solidFill>
              </a:rPr>
              <a:t>OK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829672" y="5411754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819491" y="5897982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6064898" y="4553339"/>
            <a:ext cx="3191069" cy="1584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finally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010" y="1607813"/>
            <a:ext cx="1516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Если </a:t>
            </a:r>
            <a:r>
              <a:rPr lang="ru-RU" sz="3600" dirty="0"/>
              <a:t>необходимо гарантированное выполнение </a:t>
            </a:r>
            <a:r>
              <a:rPr lang="ru-RU" sz="3600" dirty="0" smtClean="0"/>
              <a:t>кода вне </a:t>
            </a:r>
            <a:r>
              <a:rPr lang="ru-RU" sz="3600" dirty="0"/>
              <a:t>зависимости от то </a:t>
            </a:r>
            <a:r>
              <a:rPr lang="ru-RU" sz="3600" dirty="0">
                <a:solidFill>
                  <a:srgbClr val="FF0000"/>
                </a:solidFill>
              </a:rPr>
              <a:t>возникло</a:t>
            </a:r>
            <a:r>
              <a:rPr lang="ru-RU" sz="3600" dirty="0"/>
              <a:t> ли исключение или </a:t>
            </a:r>
            <a:r>
              <a:rPr lang="ru-RU" sz="3600" dirty="0" smtClean="0">
                <a:solidFill>
                  <a:srgbClr val="00B050"/>
                </a:solidFill>
              </a:rPr>
              <a:t>нет</a:t>
            </a:r>
            <a:r>
              <a:rPr lang="ru-RU" sz="3600" dirty="0" smtClean="0"/>
              <a:t>, то нужно добавить </a:t>
            </a:r>
            <a:r>
              <a:rPr lang="ru-RU" sz="3600" dirty="0"/>
              <a:t>пункт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sz="3600" dirty="0" smtClean="0"/>
              <a:t>к </a:t>
            </a:r>
            <a:r>
              <a:rPr lang="ru-RU" sz="3600" dirty="0"/>
              <a:t>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ru-RU" sz="3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9510" y="653647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479508" y="707157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99" y="3405187"/>
            <a:ext cx="8681770" cy="4098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449440" y="4771842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449440" y="5258070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385069" y="4534678"/>
            <a:ext cx="2143111" cy="9196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7" y="5737041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" y="7539137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4602311" y="6108759"/>
            <a:ext cx="3284389" cy="107890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98162" y="6127569"/>
            <a:ext cx="2710738" cy="5206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814429" y="6727823"/>
            <a:ext cx="1894471" cy="887549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Порождение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ru-RU" sz="3600" dirty="0"/>
              <a:t> позволяет программисту принудительно породить исключение. </a:t>
            </a:r>
            <a:endParaRPr lang="ru-RU" sz="36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945040" y="2771782"/>
            <a:ext cx="14274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Единственный аргумент оператора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ru-RU" sz="2800" dirty="0"/>
              <a:t> определяет исключение, которое нужно возбудить. Им может быть либо экземпляр исключения, либо класс исключения (класс, дочерний к классу </a:t>
            </a:r>
            <a:r>
              <a:rPr lang="ru-RU" sz="2800" dirty="0" err="1"/>
              <a:t>Exception</a:t>
            </a:r>
            <a:r>
              <a:rPr lang="ru-RU" sz="2800" dirty="0"/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2019" t="69444" r="33403" b="19816"/>
          <a:stretch/>
        </p:blipFill>
        <p:spPr>
          <a:xfrm>
            <a:off x="3352800" y="5314950"/>
            <a:ext cx="10617418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выражение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анонимны, то есть без имени. На практике они часто используются, как способ получить встроенную функцию  или отложить выполнение  фрагмента программного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функций, например.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Тело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-выражения сродни тому, что вы помещаете в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465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получить несколько значений возвращаемых функцией?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глобальная область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локальная?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изменить внутри функции значение глобальной переменной?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Возможно ли отказаться от практики изменения глобальных переменных в функциях?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все переменные в глобальной области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в локальной?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переменное количество позиционных аргументов в функцию?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как на счет переменного количества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755058" y="342900"/>
            <a:ext cx="13317794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r>
              <a:rPr kumimoji="0" lang="en-US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 повторение</a:t>
            </a:r>
            <a:endParaRPr kumimoji="0" lang="ru-RU" sz="3800" b="0" i="0" u="none" strike="noStrike" kern="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086841" y="1391263"/>
            <a:ext cx="14422789" cy="7061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 Н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аписать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свою реализацию встроенных функций </a:t>
            </a:r>
            <a:r>
              <a:rPr lang="ru-RU" sz="2400" dirty="0" err="1" smtClean="0"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и max. Некоторые встроенные функции заблокированы здесь: </a:t>
            </a:r>
            <a:r>
              <a:rPr lang="ru-RU" sz="2400" dirty="0" err="1">
                <a:latin typeface="Cabin"/>
                <a:ea typeface="Cabin"/>
                <a:cs typeface="Cabin"/>
                <a:sym typeface="Cabin"/>
              </a:rPr>
              <a:t>import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ru-RU" sz="2400" dirty="0" err="1">
                <a:latin typeface="Cabin"/>
                <a:ea typeface="Cabin"/>
                <a:cs typeface="Cabin"/>
                <a:sym typeface="Cabin"/>
              </a:rPr>
              <a:t>eval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ru-RU" sz="2400" dirty="0" err="1">
                <a:latin typeface="Cabin"/>
                <a:ea typeface="Cabin"/>
                <a:cs typeface="Cabin"/>
                <a:sym typeface="Cabin"/>
              </a:rPr>
              <a:t>exec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ru-RU" sz="2400" dirty="0" err="1">
                <a:latin typeface="Cabin"/>
                <a:ea typeface="Cabin"/>
                <a:cs typeface="Cabin"/>
                <a:sym typeface="Cabin"/>
              </a:rPr>
              <a:t>globals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. Не забудьте, что в этой задаче вам нужно реализовать две функции, а не одну как обычно.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max(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args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max(*</a:t>
            </a:r>
            <a:r>
              <a:rPr lang="ru-RU" sz="2400" dirty="0" err="1" smtClean="0">
                <a:latin typeface="Cabin"/>
                <a:ea typeface="Cabin"/>
                <a:cs typeface="Cabin"/>
                <a:sym typeface="Cabin"/>
              </a:rPr>
              <a:t>args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)</a:t>
            </a: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Возвращает наибольший (наименьший) элемент в итерируемом (</a:t>
            </a:r>
            <a:r>
              <a:rPr lang="ru-RU" sz="2400" dirty="0" err="1">
                <a:latin typeface="Cabin"/>
                <a:ea typeface="Cabin"/>
                <a:cs typeface="Cabin"/>
                <a:sym typeface="Cabin"/>
              </a:rPr>
              <a:t>iterable</a:t>
            </a: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) или наибольшее (наименьшее) из двух и более аргументов.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400" dirty="0">
                <a:latin typeface="Cabin"/>
                <a:ea typeface="Cabin"/>
                <a:cs typeface="Cabin"/>
                <a:sym typeface="Cabin"/>
              </a:rPr>
              <a:t>Если дан только один позиционный аргумент, то он должен быть итерируемым. В этом случае функция возвращает наибольший (наименьший) элемент из данного итерируемого. Если даны два или более позиционных аргумента, то возвращен будет наибольший (наименьший) из данных аргументов.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4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719884" y="640962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Виды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ошибок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223" y="3329354"/>
            <a:ext cx="14197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два вида </a:t>
            </a:r>
            <a:r>
              <a:rPr lang="ru-RU" sz="3600" dirty="0">
                <a:solidFill>
                  <a:srgbClr val="FF0000"/>
                </a:solidFill>
              </a:rPr>
              <a:t>ошибок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	</a:t>
            </a:r>
            <a:r>
              <a:rPr lang="ru-RU" sz="3600" dirty="0" smtClean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(</a:t>
            </a:r>
            <a:r>
              <a:rPr lang="ru-RU" sz="3600" dirty="0" err="1"/>
              <a:t>syntax</a:t>
            </a:r>
            <a:r>
              <a:rPr lang="ru-RU" sz="3600" dirty="0"/>
              <a:t> </a:t>
            </a:r>
            <a:r>
              <a:rPr lang="ru-RU" sz="3600" dirty="0" err="1"/>
              <a:t>errors</a:t>
            </a:r>
            <a:r>
              <a:rPr lang="ru-RU" sz="3600" dirty="0"/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	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5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Синтаксические </a:t>
            </a:r>
            <a:r>
              <a:rPr lang="ru-RU" sz="48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ошибки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00" y="1758462"/>
            <a:ext cx="141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также известные как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разбора кода (</a:t>
            </a:r>
            <a:r>
              <a:rPr lang="ru-RU" sz="3600" dirty="0" err="1"/>
              <a:t>парсинга</a:t>
            </a:r>
            <a:r>
              <a:rPr lang="ru-RU" sz="3600" dirty="0"/>
              <a:t>, </a:t>
            </a:r>
            <a:r>
              <a:rPr lang="ru-RU" sz="3600" dirty="0" err="1"/>
              <a:t>parsing</a:t>
            </a:r>
            <a:r>
              <a:rPr lang="ru-RU" sz="3600" dirty="0"/>
              <a:t>) —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которые допускает программист при наборе кода: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300" y="7764811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Такие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00B050"/>
                </a:solidFill>
              </a:rPr>
              <a:t>выявляются</a:t>
            </a:r>
            <a:r>
              <a:rPr lang="ru-RU" sz="3600" dirty="0" smtClean="0"/>
              <a:t> </a:t>
            </a:r>
            <a:r>
              <a:rPr lang="ru-RU" sz="3600" u="sng" dirty="0" smtClean="0"/>
              <a:t>до выполнения </a:t>
            </a:r>
            <a:r>
              <a:rPr lang="ru-RU" sz="3600" dirty="0" smtClean="0"/>
              <a:t>скрипта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274" t="41452" r="49188" b="39516"/>
          <a:stretch/>
        </p:blipFill>
        <p:spPr>
          <a:xfrm>
            <a:off x="3657600" y="4149969"/>
            <a:ext cx="8772505" cy="29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Исключения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Даже если выражение или оператор синтаксически верны, они могут вызвать </a:t>
            </a:r>
            <a:r>
              <a:rPr lang="ru-RU" sz="3600" dirty="0">
                <a:solidFill>
                  <a:srgbClr val="FF0000"/>
                </a:solidFill>
              </a:rPr>
              <a:t>ошибку</a:t>
            </a:r>
            <a:r>
              <a:rPr lang="ru-RU" sz="3600" dirty="0"/>
              <a:t> при попытке их исполнения.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обнаруженные при исполнении, называются </a:t>
            </a:r>
            <a:r>
              <a:rPr lang="ru-RU" sz="3600" dirty="0">
                <a:solidFill>
                  <a:srgbClr val="00B0F0"/>
                </a:solidFill>
              </a:rPr>
              <a:t>исключениями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</a:t>
            </a:r>
            <a:endParaRPr lang="ru-RU" sz="3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465" t="35983" r="27842" b="24815"/>
          <a:stretch/>
        </p:blipFill>
        <p:spPr>
          <a:xfrm>
            <a:off x="3202220" y="4046361"/>
            <a:ext cx="11065022" cy="46306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29354" y="5380892"/>
            <a:ext cx="8358554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29354" y="6858950"/>
            <a:ext cx="6370700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31343" y="8287580"/>
            <a:ext cx="10782062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840308" y="5311648"/>
            <a:ext cx="30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Деление на ноль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27188" y="6773388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Переменная </a:t>
            </a:r>
            <a:r>
              <a:rPr lang="en-US" sz="2400" dirty="0" smtClean="0"/>
              <a:t>spam </a:t>
            </a:r>
            <a:r>
              <a:rPr lang="ru-RU" sz="2400" dirty="0" smtClean="0"/>
              <a:t>не определена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03156" y="8705443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Конкатенация строки и числа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28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Исключение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– тип данных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783" y="2238925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 - </a:t>
            </a:r>
            <a:r>
              <a:rPr lang="ru-RU" sz="3600" dirty="0" smtClean="0"/>
              <a:t>это </a:t>
            </a:r>
            <a:r>
              <a:rPr lang="ru-RU" sz="3600" dirty="0"/>
              <a:t>тип данных в </a:t>
            </a:r>
            <a:r>
              <a:rPr lang="en-US" sz="3600" dirty="0" smtClean="0"/>
              <a:t>P</a:t>
            </a:r>
            <a:r>
              <a:rPr lang="ru-RU" sz="3600" dirty="0" err="1" smtClean="0"/>
              <a:t>ython</a:t>
            </a:r>
            <a:r>
              <a:rPr lang="ru-RU" sz="3600" dirty="0" smtClean="0"/>
              <a:t> (как </a:t>
            </a:r>
            <a:r>
              <a:rPr lang="en-US" sz="3600" dirty="0" err="1" smtClean="0">
                <a:solidFill>
                  <a:srgbClr val="FFC000"/>
                </a:solidFill>
              </a:rPr>
              <a:t>int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bool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float</a:t>
            </a:r>
            <a:r>
              <a:rPr lang="en-US" sz="3600" dirty="0" smtClean="0"/>
              <a:t> </a:t>
            </a:r>
            <a:r>
              <a:rPr lang="ru-RU" sz="3600" dirty="0" smtClean="0"/>
              <a:t>и т.д.). </a:t>
            </a:r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783" y="6293804"/>
            <a:ext cx="12381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Если 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помогают выявить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</a:t>
            </a:r>
            <a:r>
              <a:rPr lang="ru-RU" sz="3600" dirty="0"/>
              <a:t>то должен </a:t>
            </a:r>
            <a:endParaRPr lang="ru-RU" sz="3600" dirty="0" smtClean="0"/>
          </a:p>
          <a:p>
            <a:r>
              <a:rPr lang="ru-RU" sz="3600" dirty="0" smtClean="0"/>
              <a:t>существовать </a:t>
            </a:r>
            <a:r>
              <a:rPr lang="ru-RU" sz="3600" dirty="0"/>
              <a:t>и способ их </a:t>
            </a:r>
            <a:r>
              <a:rPr lang="ru-RU" sz="3600" dirty="0" smtClean="0"/>
              <a:t>отлавливания.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7783" y="4140315"/>
            <a:ext cx="1376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необходимы для того, чтобы сообщать программисту об </a:t>
            </a:r>
            <a:r>
              <a:rPr lang="ru-RU" sz="3600" dirty="0">
                <a:solidFill>
                  <a:srgbClr val="FF0000"/>
                </a:solidFill>
              </a:rPr>
              <a:t>ошибках</a:t>
            </a:r>
            <a:r>
              <a:rPr lang="ru-RU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9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796936" y="628781"/>
            <a:ext cx="1049382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Перехватывание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38" y="1894618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необходимость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перехватывать</a:t>
            </a:r>
            <a:r>
              <a:rPr lang="ru-RU" sz="3600" dirty="0" smtClean="0"/>
              <a:t> исключения</a:t>
            </a:r>
            <a:endParaRPr 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16" y="3328470"/>
            <a:ext cx="4319036" cy="105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81023"/>
          <a:stretch/>
        </p:blipFill>
        <p:spPr bwMode="auto">
          <a:xfrm>
            <a:off x="1348488" y="4257675"/>
            <a:ext cx="12224346" cy="7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4" b="54397"/>
          <a:stretch/>
        </p:blipFill>
        <p:spPr bwMode="auto">
          <a:xfrm>
            <a:off x="1348488" y="5736772"/>
            <a:ext cx="12224346" cy="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0" b="356"/>
          <a:stretch/>
        </p:blipFill>
        <p:spPr bwMode="auto">
          <a:xfrm>
            <a:off x="1348488" y="6110514"/>
            <a:ext cx="12224346" cy="22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Обработка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перехватывания</a:t>
            </a:r>
            <a:r>
              <a:rPr lang="ru-RU" sz="3600" dirty="0" smtClean="0"/>
              <a:t> исключений используется конструкция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81023"/>
          <a:stretch/>
        </p:blipFill>
        <p:spPr bwMode="auto">
          <a:xfrm>
            <a:off x="1348488" y="4257675"/>
            <a:ext cx="12224346" cy="7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748954" y="3105988"/>
            <a:ext cx="7708760" cy="260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/>
          <a:stretch/>
        </p:blipFill>
        <p:spPr bwMode="auto">
          <a:xfrm>
            <a:off x="1348488" y="5712698"/>
            <a:ext cx="4442712" cy="80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20" y="3350140"/>
            <a:ext cx="7350227" cy="21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9042" y="2975429"/>
            <a:ext cx="47816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try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ru-RU" sz="2400" dirty="0" smtClean="0">
                <a:solidFill>
                  <a:schemeClr val="bg2"/>
                </a:solidFill>
              </a:rPr>
              <a:t>помещается потенциально </a:t>
            </a:r>
            <a:r>
              <a:rPr lang="ru-RU" sz="2400" dirty="0" smtClean="0">
                <a:solidFill>
                  <a:srgbClr val="FF0000"/>
                </a:solidFill>
              </a:rPr>
              <a:t>опасный</a:t>
            </a:r>
            <a:r>
              <a:rPr lang="ru-RU" sz="2400" dirty="0" smtClean="0">
                <a:solidFill>
                  <a:schemeClr val="bg2"/>
                </a:solidFill>
              </a:rPr>
              <a:t> код</a:t>
            </a:r>
            <a:endParaRPr lang="ru-RU" sz="2400" dirty="0">
              <a:solidFill>
                <a:schemeClr val="bg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460661" y="3802742"/>
            <a:ext cx="2147796" cy="4549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821715" y="6698343"/>
            <a:ext cx="67511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except </a:t>
            </a:r>
            <a:r>
              <a:rPr lang="ru-RU" sz="2400" dirty="0" smtClean="0">
                <a:solidFill>
                  <a:schemeClr val="bg2"/>
                </a:solidFill>
              </a:rPr>
              <a:t>отрабатывает только при возникновении </a:t>
            </a:r>
            <a:r>
              <a:rPr lang="ru-RU" sz="2400" dirty="0" smtClean="0">
                <a:solidFill>
                  <a:srgbClr val="FF0000"/>
                </a:solidFill>
              </a:rPr>
              <a:t>исключения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>
            <a:stCxn id="21" idx="0"/>
          </p:cNvCxnSpPr>
          <p:nvPr/>
        </p:nvCxnSpPr>
        <p:spPr>
          <a:xfrm flipH="1" flipV="1">
            <a:off x="9724573" y="5167087"/>
            <a:ext cx="472702" cy="15312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 animBg="1"/>
      <p:bldP spid="21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712</Words>
  <Application>Microsoft Office PowerPoint</Application>
  <PresentationFormat>Произвольный</PresentationFormat>
  <Paragraphs>96</Paragraphs>
  <Slides>22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Cabin</vt:lpstr>
      <vt:lpstr>Arial</vt:lpstr>
      <vt:lpstr>Courier New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 выражения</vt:lpstr>
      <vt:lpstr>Лямбда выражения</vt:lpstr>
      <vt:lpstr>Различия lambda от def</vt:lpstr>
      <vt:lpstr>Функция как объект</vt:lpstr>
      <vt:lpstr>Передача функции в другую функцию</vt:lpstr>
      <vt:lpstr>Вложенные функции. Замыкания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284</cp:revision>
  <dcterms:modified xsi:type="dcterms:W3CDTF">2016-09-08T23:33:37Z</dcterms:modified>
</cp:coreProperties>
</file>