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  <p:sldMasterId id="2147483708" r:id="rId2"/>
    <p:sldMasterId id="2147483731" r:id="rId3"/>
  </p:sldMasterIdLst>
  <p:notesMasterIdLst>
    <p:notesMasterId r:id="rId29"/>
  </p:notesMasterIdLst>
  <p:sldIdLst>
    <p:sldId id="285" r:id="rId4"/>
    <p:sldId id="283" r:id="rId5"/>
    <p:sldId id="311" r:id="rId6"/>
    <p:sldId id="330" r:id="rId7"/>
    <p:sldId id="331" r:id="rId8"/>
    <p:sldId id="332" r:id="rId9"/>
    <p:sldId id="333" r:id="rId10"/>
    <p:sldId id="334" r:id="rId11"/>
    <p:sldId id="336" r:id="rId12"/>
    <p:sldId id="335" r:id="rId13"/>
    <p:sldId id="338" r:id="rId14"/>
    <p:sldId id="339" r:id="rId15"/>
    <p:sldId id="340" r:id="rId16"/>
    <p:sldId id="337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18" r:id="rId25"/>
    <p:sldId id="320" r:id="rId26"/>
    <p:sldId id="321" r:id="rId27"/>
    <p:sldId id="322" r:id="rId28"/>
  </p:sldIdLst>
  <p:sldSz cx="16256000" cy="9144000"/>
  <p:notesSz cx="6858000" cy="9144000"/>
  <p:embeddedFontLst>
    <p:embeddedFont>
      <p:font typeface="Cabin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" initials="m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4" autoAdjust="0"/>
    <p:restoredTop sz="94660"/>
  </p:normalViewPr>
  <p:slideViewPr>
    <p:cSldViewPr snapToGrid="0">
      <p:cViewPr>
        <p:scale>
          <a:sx n="75" d="100"/>
          <a:sy n="75" d="100"/>
        </p:scale>
        <p:origin x="-72" y="133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4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3.fntdata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2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font" Target="fonts/font1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360321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0674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4758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4758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47583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05110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7709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73991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17847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06810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73812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8512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15467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58609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7837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7526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1734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4608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3794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3491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3491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4758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4758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7639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0869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8820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9229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9240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07038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05278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187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solidFill>
          <a:schemeClr val="bg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71464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bg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50240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 rot="5400000">
            <a:off x="9236075" y="2441574"/>
            <a:ext cx="7708899" cy="3308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 rot="5400000">
            <a:off x="2543175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276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 rot="5400000">
            <a:off x="5448299" y="-1346199"/>
            <a:ext cx="5359400" cy="132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0216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53073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97571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82016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07096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0472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5017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50632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40477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9935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639550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marR="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marR="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marR="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marR="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marR="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marR="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marR="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marR="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marR="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489493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5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Программирование на </a:t>
            </a:r>
            <a:r>
              <a:rPr lang="ru-RU" sz="4800" dirty="0" err="1" smtClean="0"/>
              <a:t>Python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tx1"/>
                </a:solidFill>
              </a:rPr>
              <a:t>Лекция </a:t>
            </a:r>
            <a:endParaRPr lang="ru-RU" sz="3200" dirty="0">
              <a:solidFill>
                <a:schemeClr val="tx1"/>
              </a:solidFill>
            </a:endParaRPr>
          </a:p>
          <a:p>
            <a:pPr lvl="0"/>
            <a:r>
              <a:rPr lang="ru-RU" sz="3200" dirty="0">
                <a:solidFill>
                  <a:schemeClr val="tx1"/>
                </a:solidFill>
              </a:rPr>
              <a:t>Ошибки и исключения </a:t>
            </a:r>
            <a:r>
              <a:rPr lang="ru-RU" sz="3200" dirty="0" smtClean="0">
                <a:solidFill>
                  <a:schemeClr val="tx1"/>
                </a:solidFill>
              </a:rPr>
              <a:t>(</a:t>
            </a:r>
            <a:r>
              <a:rPr lang="en-US" sz="3200" dirty="0" smtClean="0">
                <a:solidFill>
                  <a:schemeClr val="tx1"/>
                </a:solidFill>
              </a:rPr>
              <a:t>exceptions)</a:t>
            </a:r>
            <a:endParaRPr lang="ru-RU" sz="3200" dirty="0" smtClean="0">
              <a:solidFill>
                <a:schemeClr val="tx1"/>
              </a:solidFill>
            </a:endParaRPr>
          </a:p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159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/>
        </p:nvSpPr>
        <p:spPr>
          <a:xfrm>
            <a:off x="2052735" y="628781"/>
            <a:ext cx="12465697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00FF00"/>
              </a:buClr>
              <a:buSzPct val="25000"/>
              <a:defRPr/>
            </a:pPr>
            <a:r>
              <a:rPr lang="ru-RU" sz="48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Различные типы исключений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5040" y="1571453"/>
            <a:ext cx="14197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При работе программы возможны исключения различных типов</a:t>
            </a:r>
            <a:endParaRPr lang="ru-RU" sz="36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43"/>
          <a:stretch/>
        </p:blipFill>
        <p:spPr bwMode="auto">
          <a:xfrm>
            <a:off x="8658808" y="2671877"/>
            <a:ext cx="6888954" cy="5648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88" b="86270"/>
          <a:stretch/>
        </p:blipFill>
        <p:spPr bwMode="auto">
          <a:xfrm>
            <a:off x="691128" y="3491615"/>
            <a:ext cx="14856634" cy="371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Облако 2"/>
          <p:cNvSpPr/>
          <p:nvPr/>
        </p:nvSpPr>
        <p:spPr>
          <a:xfrm>
            <a:off x="4105469" y="2852412"/>
            <a:ext cx="4180114" cy="105171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bg2"/>
                </a:solidFill>
              </a:rPr>
              <a:t>Нажимаем </a:t>
            </a:r>
            <a:r>
              <a:rPr lang="en-US" sz="2000" dirty="0" smtClean="0">
                <a:solidFill>
                  <a:schemeClr val="bg2"/>
                </a:solidFill>
              </a:rPr>
              <a:t>Ctrl-D</a:t>
            </a:r>
            <a:endParaRPr lang="ru-RU" sz="2000" dirty="0">
              <a:solidFill>
                <a:schemeClr val="bg2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35" r="2188" b="809"/>
          <a:stretch/>
        </p:blipFill>
        <p:spPr bwMode="auto">
          <a:xfrm>
            <a:off x="691128" y="4017472"/>
            <a:ext cx="14856634" cy="235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79" b="78833"/>
          <a:stretch/>
        </p:blipFill>
        <p:spPr bwMode="auto">
          <a:xfrm>
            <a:off x="691128" y="6596612"/>
            <a:ext cx="11783496" cy="254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8" b="-1903"/>
          <a:stretch/>
        </p:blipFill>
        <p:spPr bwMode="auto">
          <a:xfrm>
            <a:off x="691128" y="6850743"/>
            <a:ext cx="11783496" cy="1364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91128" y="4017472"/>
            <a:ext cx="14856634" cy="2020471"/>
          </a:xfrm>
          <a:prstGeom prst="rect">
            <a:avLst/>
          </a:prstGeom>
          <a:solidFill>
            <a:srgbClr val="00000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91128" y="6850743"/>
            <a:ext cx="14856634" cy="1010235"/>
          </a:xfrm>
          <a:prstGeom prst="rect">
            <a:avLst/>
          </a:prstGeom>
          <a:solidFill>
            <a:srgbClr val="00000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91128" y="6037943"/>
            <a:ext cx="3414341" cy="3308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691128" y="7860978"/>
            <a:ext cx="2320587" cy="3788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503851" y="6323567"/>
            <a:ext cx="2362892" cy="4001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Типы исключений</a:t>
            </a:r>
            <a:endParaRPr lang="ru-RU" sz="2000" dirty="0"/>
          </a:p>
        </p:txBody>
      </p:sp>
      <p:cxnSp>
        <p:nvCxnSpPr>
          <p:cNvPr id="16" name="Прямая со стрелкой 15"/>
          <p:cNvCxnSpPr/>
          <p:nvPr/>
        </p:nvCxnSpPr>
        <p:spPr>
          <a:xfrm flipH="1" flipV="1">
            <a:off x="4105469" y="6204468"/>
            <a:ext cx="1398382" cy="11909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>
            <a:off x="3011715" y="6723677"/>
            <a:ext cx="2492136" cy="132673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46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12" grpId="0" animBg="1"/>
      <p:bldP spid="5" grpId="0" animBg="1"/>
      <p:bldP spid="14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/>
        </p:nvSpPr>
        <p:spPr>
          <a:xfrm>
            <a:off x="2052735" y="628781"/>
            <a:ext cx="12465697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00FF00"/>
              </a:buClr>
              <a:buSzPct val="25000"/>
              <a:defRPr/>
            </a:pPr>
            <a:r>
              <a:rPr lang="ru-RU" sz="48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Перехват исключений заданного типа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5040" y="1571453"/>
            <a:ext cx="14197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Для перехватывания исключений определенного типа можно использовать несколько блоков </a:t>
            </a:r>
            <a:r>
              <a:rPr lang="en-US" sz="3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except</a:t>
            </a:r>
            <a:r>
              <a:rPr lang="en-US" sz="3600" dirty="0" smtClean="0"/>
              <a:t>:</a:t>
            </a:r>
            <a:endParaRPr lang="ru-RU" sz="36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6"/>
          <a:stretch/>
        </p:blipFill>
        <p:spPr bwMode="auto">
          <a:xfrm>
            <a:off x="8285583" y="2891641"/>
            <a:ext cx="7501369" cy="21738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270"/>
          <a:stretch/>
        </p:blipFill>
        <p:spPr bwMode="auto">
          <a:xfrm>
            <a:off x="945040" y="5196115"/>
            <a:ext cx="8155417" cy="449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02" b="60396"/>
          <a:stretch/>
        </p:blipFill>
        <p:spPr bwMode="auto">
          <a:xfrm>
            <a:off x="945039" y="5646057"/>
            <a:ext cx="8155417" cy="410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Облако 19"/>
          <p:cNvSpPr/>
          <p:nvPr/>
        </p:nvSpPr>
        <p:spPr>
          <a:xfrm>
            <a:off x="3863737" y="4326735"/>
            <a:ext cx="4180114" cy="105171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bg2"/>
                </a:solidFill>
              </a:rPr>
              <a:t>Нажимаем </a:t>
            </a:r>
            <a:r>
              <a:rPr lang="en-US" sz="2000" dirty="0" smtClean="0">
                <a:solidFill>
                  <a:schemeClr val="bg2"/>
                </a:solidFill>
              </a:rPr>
              <a:t>Ctrl-D</a:t>
            </a:r>
            <a:endParaRPr lang="ru-RU" sz="2000" dirty="0">
              <a:solidFill>
                <a:schemeClr val="bg2"/>
              </a:solidFill>
            </a:endParaRPr>
          </a:p>
        </p:txBody>
      </p:sp>
      <p:cxnSp>
        <p:nvCxnSpPr>
          <p:cNvPr id="21" name="Прямая со стрелкой 20"/>
          <p:cNvCxnSpPr/>
          <p:nvPr/>
        </p:nvCxnSpPr>
        <p:spPr>
          <a:xfrm flipV="1">
            <a:off x="5965371" y="4542971"/>
            <a:ext cx="3672115" cy="130810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20427560">
            <a:off x="6074776" y="5396190"/>
            <a:ext cx="3014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dirty="0" smtClean="0"/>
              <a:t>Перехватили исключение</a:t>
            </a:r>
            <a:endParaRPr lang="en-US" sz="1800" dirty="0" smtClean="0"/>
          </a:p>
          <a:p>
            <a:pPr algn="ctr"/>
            <a:r>
              <a:rPr lang="ru-RU" sz="1800" dirty="0" smtClean="0"/>
              <a:t> типа </a:t>
            </a:r>
            <a:r>
              <a:rPr lang="en-US" sz="1800" dirty="0" err="1" smtClean="0"/>
              <a:t>KeyboardInterrupt</a:t>
            </a:r>
            <a:endParaRPr lang="ru-RU" sz="1800" dirty="0"/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429" b="18841"/>
          <a:stretch/>
        </p:blipFill>
        <p:spPr bwMode="auto">
          <a:xfrm>
            <a:off x="955218" y="6814456"/>
            <a:ext cx="8155417" cy="449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59" b="-3390"/>
          <a:stretch/>
        </p:blipFill>
        <p:spPr bwMode="auto">
          <a:xfrm>
            <a:off x="945037" y="7300684"/>
            <a:ext cx="8155417" cy="478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" name="Прямая со стрелкой 26"/>
          <p:cNvCxnSpPr/>
          <p:nvPr/>
        </p:nvCxnSpPr>
        <p:spPr>
          <a:xfrm flipV="1">
            <a:off x="6320970" y="3978563"/>
            <a:ext cx="4898573" cy="351317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9464590">
            <a:off x="5267625" y="6116217"/>
            <a:ext cx="6268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dirty="0" smtClean="0"/>
              <a:t>Перехватили исключение</a:t>
            </a:r>
            <a:r>
              <a:rPr lang="en-US" sz="1800" dirty="0" smtClean="0"/>
              <a:t> </a:t>
            </a:r>
            <a:r>
              <a:rPr lang="ru-RU" sz="1800" dirty="0" smtClean="0"/>
              <a:t>типа </a:t>
            </a:r>
            <a:r>
              <a:rPr lang="en-US" sz="1800" dirty="0" err="1" smtClean="0"/>
              <a:t>ValueError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71480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 animBg="1"/>
      <p:bldP spid="11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/>
        </p:nvSpPr>
        <p:spPr>
          <a:xfrm>
            <a:off x="2052735" y="628781"/>
            <a:ext cx="12465697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00FF00"/>
              </a:buClr>
              <a:buSzPct val="25000"/>
              <a:defRPr/>
            </a:pPr>
            <a:r>
              <a:rPr lang="ru-RU" sz="48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Блок </a:t>
            </a:r>
            <a:r>
              <a:rPr lang="en-US" sz="4800" dirty="0" smtClean="0">
                <a:solidFill>
                  <a:srgbClr val="00B050"/>
                </a:solidFill>
                <a:latin typeface="Courier New" pitchFamily="49" charset="0"/>
                <a:ea typeface="Cabin"/>
                <a:cs typeface="Courier New" pitchFamily="49" charset="0"/>
                <a:sym typeface="Cabin"/>
              </a:rPr>
              <a:t>else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itchFamily="49" charset="0"/>
              <a:ea typeface="Cabin"/>
              <a:cs typeface="Courier New" pitchFamily="49" charset="0"/>
              <a:sym typeface="Cabi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6427" y="1400804"/>
            <a:ext cx="15163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Можно также добавить пункт </a:t>
            </a:r>
            <a:r>
              <a:rPr lang="ru-RU" sz="3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ru-RU" sz="3600" dirty="0">
                <a:solidFill>
                  <a:srgbClr val="00B050"/>
                </a:solidFill>
              </a:rPr>
              <a:t> </a:t>
            </a:r>
            <a:r>
              <a:rPr lang="ru-RU" sz="3600" dirty="0"/>
              <a:t>к соответствующему блоку </a:t>
            </a:r>
            <a:r>
              <a:rPr lang="ru-RU" sz="3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ru-RU" sz="3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..</a:t>
            </a:r>
            <a:r>
              <a:rPr lang="ru-RU" sz="3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except</a:t>
            </a:r>
            <a:r>
              <a:rPr lang="ru-RU" sz="3600" dirty="0" smtClean="0"/>
              <a:t>.</a:t>
            </a:r>
            <a:endParaRPr lang="ru-RU" sz="3600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593025" y="2601133"/>
            <a:ext cx="12922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/>
              <a:t>Этот пункт будет выполнен тогда, когда исключений не возникает.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492" y="3403621"/>
            <a:ext cx="7832079" cy="31651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859744" y="6540910"/>
            <a:ext cx="4122803" cy="382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853" b="-11705"/>
          <a:stretch/>
        </p:blipFill>
        <p:spPr bwMode="auto">
          <a:xfrm>
            <a:off x="859742" y="7076016"/>
            <a:ext cx="4122803" cy="427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Прямая со стрелкой 17"/>
          <p:cNvCxnSpPr/>
          <p:nvPr/>
        </p:nvCxnSpPr>
        <p:spPr>
          <a:xfrm flipV="1">
            <a:off x="4907381" y="6083559"/>
            <a:ext cx="3220618" cy="1206209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20344704">
            <a:off x="3718743" y="6692784"/>
            <a:ext cx="6268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2"/>
                </a:solidFill>
              </a:rPr>
              <a:t>Все </a:t>
            </a:r>
            <a:r>
              <a:rPr lang="en-US" sz="2400" dirty="0" smtClean="0">
                <a:solidFill>
                  <a:schemeClr val="bg2"/>
                </a:solidFill>
              </a:rPr>
              <a:t>OK</a:t>
            </a:r>
            <a:endParaRPr lang="ru-RU" sz="2400" dirty="0">
              <a:solidFill>
                <a:schemeClr val="bg2"/>
              </a:solidFill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429" r="49078" b="18841"/>
          <a:stretch/>
        </p:blipFill>
        <p:spPr bwMode="auto">
          <a:xfrm>
            <a:off x="829672" y="5411754"/>
            <a:ext cx="4152873" cy="449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59" r="32249" b="-3390"/>
          <a:stretch/>
        </p:blipFill>
        <p:spPr bwMode="auto">
          <a:xfrm>
            <a:off x="819491" y="5897982"/>
            <a:ext cx="5525325" cy="478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9" name="Прямая со стрелкой 28"/>
          <p:cNvCxnSpPr/>
          <p:nvPr/>
        </p:nvCxnSpPr>
        <p:spPr>
          <a:xfrm flipV="1">
            <a:off x="6064898" y="4553339"/>
            <a:ext cx="3191069" cy="158412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0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/>
        </p:nvSpPr>
        <p:spPr>
          <a:xfrm>
            <a:off x="2052735" y="628781"/>
            <a:ext cx="12465697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00FF00"/>
              </a:buClr>
              <a:buSzPct val="25000"/>
              <a:defRPr/>
            </a:pPr>
            <a:r>
              <a:rPr lang="ru-RU" sz="48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Блок </a:t>
            </a:r>
            <a:r>
              <a:rPr lang="en-US" sz="4800" dirty="0" smtClean="0">
                <a:solidFill>
                  <a:srgbClr val="00B050"/>
                </a:solidFill>
                <a:latin typeface="Courier New" pitchFamily="49" charset="0"/>
                <a:ea typeface="Cabin"/>
                <a:cs typeface="Courier New" pitchFamily="49" charset="0"/>
                <a:sym typeface="Cabin"/>
              </a:rPr>
              <a:t>finally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itchFamily="49" charset="0"/>
              <a:ea typeface="Cabin"/>
              <a:cs typeface="Courier New" pitchFamily="49" charset="0"/>
              <a:sym typeface="Cabi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4010" y="1607813"/>
            <a:ext cx="151631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Если </a:t>
            </a:r>
            <a:r>
              <a:rPr lang="ru-RU" sz="3600" dirty="0"/>
              <a:t>необходимо гарантированное выполнение </a:t>
            </a:r>
            <a:r>
              <a:rPr lang="ru-RU" sz="3600" dirty="0" smtClean="0"/>
              <a:t>кода вне </a:t>
            </a:r>
            <a:r>
              <a:rPr lang="ru-RU" sz="3600" dirty="0"/>
              <a:t>зависимости от то </a:t>
            </a:r>
            <a:r>
              <a:rPr lang="ru-RU" sz="3600" dirty="0">
                <a:solidFill>
                  <a:srgbClr val="FF0000"/>
                </a:solidFill>
              </a:rPr>
              <a:t>возникло</a:t>
            </a:r>
            <a:r>
              <a:rPr lang="ru-RU" sz="3600" dirty="0"/>
              <a:t> ли исключение или </a:t>
            </a:r>
            <a:r>
              <a:rPr lang="ru-RU" sz="3600" dirty="0" smtClean="0">
                <a:solidFill>
                  <a:srgbClr val="00B050"/>
                </a:solidFill>
              </a:rPr>
              <a:t>нет</a:t>
            </a:r>
            <a:r>
              <a:rPr lang="ru-RU" sz="3600" dirty="0" smtClean="0"/>
              <a:t>, то нужно добавить </a:t>
            </a:r>
            <a:r>
              <a:rPr lang="ru-RU" sz="3600" dirty="0"/>
              <a:t>пункт </a:t>
            </a:r>
            <a:r>
              <a:rPr lang="en-US" sz="3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finally </a:t>
            </a:r>
            <a:r>
              <a:rPr lang="ru-RU" sz="3600" dirty="0" smtClean="0"/>
              <a:t>к </a:t>
            </a:r>
            <a:r>
              <a:rPr lang="ru-RU" sz="3600" dirty="0"/>
              <a:t>соответствующему блоку </a:t>
            </a:r>
            <a:r>
              <a:rPr lang="ru-RU" sz="3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ru-RU" sz="3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..</a:t>
            </a:r>
            <a:r>
              <a:rPr lang="ru-RU" sz="36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except</a:t>
            </a:r>
            <a:endParaRPr lang="ru-RU" sz="3600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479510" y="6536470"/>
            <a:ext cx="4122803" cy="382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853" b="-11705"/>
          <a:stretch/>
        </p:blipFill>
        <p:spPr bwMode="auto">
          <a:xfrm>
            <a:off x="479508" y="7071576"/>
            <a:ext cx="4122803" cy="427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699" y="3405187"/>
            <a:ext cx="8681770" cy="4098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429" r="49078" b="18841"/>
          <a:stretch/>
        </p:blipFill>
        <p:spPr bwMode="auto">
          <a:xfrm>
            <a:off x="449440" y="4771842"/>
            <a:ext cx="4152873" cy="449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59" r="32249" b="-3390"/>
          <a:stretch/>
        </p:blipFill>
        <p:spPr bwMode="auto">
          <a:xfrm>
            <a:off x="449440" y="5258070"/>
            <a:ext cx="5525325" cy="478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Прямая со стрелкой 12"/>
          <p:cNvCxnSpPr/>
          <p:nvPr/>
        </p:nvCxnSpPr>
        <p:spPr>
          <a:xfrm flipV="1">
            <a:off x="6385069" y="4534678"/>
            <a:ext cx="2143111" cy="91967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57" y="5737041"/>
            <a:ext cx="6449303" cy="371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10" y="7539137"/>
            <a:ext cx="6449303" cy="371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Прямая со стрелкой 19"/>
          <p:cNvCxnSpPr/>
          <p:nvPr/>
        </p:nvCxnSpPr>
        <p:spPr>
          <a:xfrm flipV="1">
            <a:off x="4602311" y="6108759"/>
            <a:ext cx="3284389" cy="1078901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4998162" y="6127569"/>
            <a:ext cx="2710738" cy="520640"/>
          </a:xfrm>
          <a:prstGeom prst="straightConnector1">
            <a:avLst/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V="1">
            <a:off x="5814429" y="6727823"/>
            <a:ext cx="1894471" cy="887549"/>
          </a:xfrm>
          <a:prstGeom prst="straightConnector1">
            <a:avLst/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30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/>
        </p:nvSpPr>
        <p:spPr>
          <a:xfrm>
            <a:off x="3657600" y="640962"/>
            <a:ext cx="8182708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00FF00"/>
              </a:buClr>
              <a:buSzPct val="25000"/>
              <a:defRPr/>
            </a:pPr>
            <a:r>
              <a:rPr lang="ru-RU" sz="4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Порождение исключений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5040" y="1571453"/>
            <a:ext cx="14197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Оператор </a:t>
            </a:r>
            <a:r>
              <a:rPr lang="ru-RU" sz="3600" dirty="0" err="1"/>
              <a:t>raise</a:t>
            </a:r>
            <a:r>
              <a:rPr lang="ru-RU" sz="3600" dirty="0"/>
              <a:t> позволяет программисту принудительно породить исключение. Например:</a:t>
            </a:r>
            <a:endParaRPr lang="ru-RU" sz="3600" dirty="0" smtClean="0"/>
          </a:p>
        </p:txBody>
      </p:sp>
    </p:spTree>
    <p:extLst>
      <p:ext uri="{BB962C8B-B14F-4D97-AF65-F5344CB8AC3E}">
        <p14:creationId xmlns:p14="http://schemas.microsoft.com/office/powerpoint/2010/main" val="221037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Лямбда выражения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155700" y="2547049"/>
            <a:ext cx="14046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Лямбда-выражение</a:t>
            </a:r>
            <a:r>
              <a:rPr kumimoji="0" lang="ru-RU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в программировании — специальный синтаксис для определения функциональных объектов, заимствованный из </a:t>
            </a:r>
            <a:r>
              <a:rPr kumimoji="0" lang="ru-RU" sz="4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λ</a:t>
            </a:r>
            <a:r>
              <a:rPr kumimoji="0" lang="ru-RU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-исчисления.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155700" y="5415662"/>
            <a:ext cx="138303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Ля́мбда-исчисле́ние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(</a:t>
            </a:r>
            <a:r>
              <a:rPr kumimoji="0" lang="ru-RU" sz="4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λ</a:t>
            </a:r>
            <a:r>
              <a:rPr kumimoji="0" lang="ru-RU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-исчисление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 — формальная система, разработанная американским математиком </a:t>
            </a:r>
            <a:r>
              <a:rPr kumimoji="0" lang="ru-RU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Алонзо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ru-RU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Чёрчем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для формализации и анализа понятия вычислимости.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026327" y="8177312"/>
            <a:ext cx="65790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Материал</a:t>
            </a: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из Википедии — свободной энциклопедии</a:t>
            </a:r>
          </a:p>
        </p:txBody>
      </p:sp>
    </p:spTree>
    <p:extLst>
      <p:ext uri="{BB962C8B-B14F-4D97-AF65-F5344CB8AC3E}">
        <p14:creationId xmlns:p14="http://schemas.microsoft.com/office/powerpoint/2010/main" val="148864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Лямбда выражения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65200" y="2539999"/>
            <a:ext cx="14782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Выражение </a:t>
            </a:r>
            <a:r>
              <a:rPr kumimoji="0" lang="ru-RU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lambda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создает функцию, которая будет вызываться позднее, но в отличие от инструкции </a:t>
            </a:r>
            <a:r>
              <a:rPr kumimoji="0" lang="ru-RU" sz="3600" b="0" i="0" u="none" strike="noStrike" kern="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def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выражение </a:t>
            </a:r>
            <a:r>
              <a:rPr kumimoji="0" lang="ru-RU" sz="36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возвращает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функцию, а не связывает ее с именем</a:t>
            </a: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</a:t>
            </a:r>
            <a:endParaRPr kumimoji="0" lang="en-US" sz="3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lambda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 - анонимны, то есть без имени. На практике они часто используются, как способ получить встроенную функцию  или отложить выполнение  фрагмента программного кода.</a:t>
            </a:r>
          </a:p>
        </p:txBody>
      </p:sp>
    </p:spTree>
    <p:extLst>
      <p:ext uri="{BB962C8B-B14F-4D97-AF65-F5344CB8AC3E}">
        <p14:creationId xmlns:p14="http://schemas.microsoft.com/office/powerpoint/2010/main" val="190276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r>
              <a:rPr lang="ru-RU" sz="6600" dirty="0"/>
              <a:t>Различия </a:t>
            </a:r>
            <a:r>
              <a:rPr lang="ru-RU" sz="6600" dirty="0" err="1"/>
              <a:t>lambda</a:t>
            </a:r>
            <a:r>
              <a:rPr lang="ru-RU" sz="6600" dirty="0"/>
              <a:t> от </a:t>
            </a:r>
            <a:r>
              <a:rPr lang="ru-RU" sz="6600" dirty="0" err="1" smtClean="0"/>
              <a:t>def</a:t>
            </a:r>
            <a:endParaRPr lang="ru-RU" sz="6600" dirty="0"/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65200" y="2539999"/>
            <a:ext cx="14782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lambda</a:t>
            </a: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– это выражение, а не инструкция. По этой причине ключевое слово </a:t>
            </a:r>
            <a:r>
              <a:rPr kumimoji="0" lang="ru-RU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lambda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может  появляться там, где синтаксис  языка  </a:t>
            </a:r>
            <a:r>
              <a:rPr kumimoji="0" lang="ru-RU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Python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не позволяет использовать инструкцию </a:t>
            </a:r>
            <a:r>
              <a:rPr kumimoji="0" lang="ru-RU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def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– внутри литералов или в вызовах функций, например.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</a:t>
            </a: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ело  </a:t>
            </a:r>
            <a:r>
              <a:rPr kumimoji="0" lang="ru-RU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lambda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– это не блок инструкций, а единственное выражение.  Тело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lambda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-выражения сродни тому, что вы помещаете в инструкцию </a:t>
            </a:r>
            <a:r>
              <a:rPr kumimoji="0" lang="ru-RU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return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внутри определения </a:t>
            </a:r>
            <a:r>
              <a:rPr kumimoji="0" lang="ru-RU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def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– вы просто вводите результат в виде выражения вместо  его явного  возврата.</a:t>
            </a:r>
          </a:p>
        </p:txBody>
      </p:sp>
    </p:spTree>
    <p:extLst>
      <p:ext uri="{BB962C8B-B14F-4D97-AF65-F5344CB8AC3E}">
        <p14:creationId xmlns:p14="http://schemas.microsoft.com/office/powerpoint/2010/main" val="275064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Функция как объект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</p:spTree>
    <p:extLst>
      <p:ext uri="{BB962C8B-B14F-4D97-AF65-F5344CB8AC3E}">
        <p14:creationId xmlns:p14="http://schemas.microsoft.com/office/powerpoint/2010/main" val="34657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Передача функции в другую функцию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</p:spTree>
    <p:extLst>
      <p:ext uri="{BB962C8B-B14F-4D97-AF65-F5344CB8AC3E}">
        <p14:creationId xmlns:p14="http://schemas.microsoft.com/office/powerpoint/2010/main" val="327137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55700" y="241301"/>
            <a:ext cx="13931900" cy="698500"/>
          </a:xfrm>
        </p:spPr>
        <p:txBody>
          <a:bodyPr/>
          <a:lstStyle/>
          <a:p>
            <a:r>
              <a:rPr lang="ru-RU" sz="4400" dirty="0" smtClean="0"/>
              <a:t>Вопросы</a:t>
            </a:r>
            <a:r>
              <a:rPr lang="ru-RU" sz="3600" dirty="0" smtClean="0"/>
              <a:t> </a:t>
            </a:r>
            <a:r>
              <a:rPr lang="ru-RU" sz="4400" dirty="0" smtClean="0"/>
              <a:t>на повторение</a:t>
            </a:r>
            <a:endParaRPr lang="ru-RU" sz="36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707923" y="1250147"/>
            <a:ext cx="14379677" cy="7294274"/>
          </a:xfrm>
        </p:spPr>
        <p:txBody>
          <a:bodyPr>
            <a:normAutofit/>
          </a:bodyPr>
          <a:lstStyle/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Можно ли получить несколько значений возвращаемых </a:t>
            </a:r>
            <a:r>
              <a:rPr lang="ru-RU" sz="2800" dirty="0" err="1" smtClean="0"/>
              <a:t>функцие</a:t>
            </a:r>
            <a:r>
              <a:rPr lang="ru-RU" sz="2800" dirty="0" smtClean="0"/>
              <a:t>? 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Что такое глобальная область видимости?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А локальная?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Можно ли изменить внутри функции значение глобальной переменной?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Возможно ли отказаться от практики изменения глобальных переменных в функциях?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получить все переменные в глобальной области видимости?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А в локальной?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Можно ли переменное количество позиционных аргументов в функцию?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А как на счет переменного количества именованных аргументов?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Что такое рекурсия?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236650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r>
              <a:rPr lang="ru-RU" sz="6600" dirty="0" smtClean="0"/>
              <a:t>Вложенные функции. Замыкания</a:t>
            </a:r>
            <a:endParaRPr lang="ru-RU" sz="6600" dirty="0"/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</p:spTree>
    <p:extLst>
      <p:ext uri="{BB962C8B-B14F-4D97-AF65-F5344CB8AC3E}">
        <p14:creationId xmlns:p14="http://schemas.microsoft.com/office/powerpoint/2010/main" val="13628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26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r>
              <a:rPr lang="ru-RU" sz="6600" dirty="0"/>
              <a:t>Понятие об </a:t>
            </a:r>
            <a:r>
              <a:rPr lang="ru-RU" sz="6600" dirty="0" smtClean="0"/>
              <a:t>исключении</a:t>
            </a:r>
            <a:endParaRPr lang="ru-RU" sz="6600" dirty="0"/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</p:spTree>
    <p:extLst>
      <p:ext uri="{BB962C8B-B14F-4D97-AF65-F5344CB8AC3E}">
        <p14:creationId xmlns:p14="http://schemas.microsoft.com/office/powerpoint/2010/main" val="189319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r>
              <a:rPr lang="ru-RU" sz="6600" dirty="0"/>
              <a:t>Перехват исключения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</p:spTree>
    <p:extLst>
      <p:ext uri="{BB962C8B-B14F-4D97-AF65-F5344CB8AC3E}">
        <p14:creationId xmlns:p14="http://schemas.microsoft.com/office/powerpoint/2010/main" val="81383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r>
              <a:rPr lang="ru-RU" sz="6600" dirty="0"/>
              <a:t>Выброс </a:t>
            </a:r>
            <a:r>
              <a:rPr lang="ru-RU" sz="6600" dirty="0" smtClean="0"/>
              <a:t>исключения</a:t>
            </a:r>
            <a:endParaRPr lang="ru-RU" sz="6600" dirty="0"/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</p:spTree>
    <p:extLst>
      <p:ext uri="{BB962C8B-B14F-4D97-AF65-F5344CB8AC3E}">
        <p14:creationId xmlns:p14="http://schemas.microsoft.com/office/powerpoint/2010/main" val="192812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r>
              <a:rPr lang="ru-RU" sz="6600" dirty="0"/>
              <a:t>Стандартные </a:t>
            </a:r>
            <a:r>
              <a:rPr lang="ru-RU" sz="6600" dirty="0" smtClean="0"/>
              <a:t>исключения</a:t>
            </a:r>
            <a:endParaRPr lang="ru-RU" sz="6600" dirty="0"/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</p:spTree>
    <p:extLst>
      <p:ext uri="{BB962C8B-B14F-4D97-AF65-F5344CB8AC3E}">
        <p14:creationId xmlns:p14="http://schemas.microsoft.com/office/powerpoint/2010/main" val="149980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/>
        </p:nvSpPr>
        <p:spPr>
          <a:xfrm>
            <a:off x="749300" y="342900"/>
            <a:ext cx="36924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8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Упражнение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1755058" y="2000863"/>
            <a:ext cx="13317794" cy="58157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Tx/>
              <a:buNone/>
              <a:tabLst/>
              <a:defRPr/>
            </a:pPr>
            <a:endParaRPr kumimoji="0" lang="en-US" sz="3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15281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/>
        </p:nvSpPr>
        <p:spPr>
          <a:xfrm>
            <a:off x="5719884" y="640962"/>
            <a:ext cx="36924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ru-RU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Виды</a:t>
            </a:r>
            <a:r>
              <a:rPr kumimoji="0" lang="ru-RU" sz="4800" b="0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ru-RU" sz="48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ошибок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8223" y="3329354"/>
            <a:ext cx="141976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Существует </a:t>
            </a:r>
            <a:r>
              <a:rPr lang="ru-RU" sz="3600" dirty="0" smtClean="0"/>
              <a:t>два вида </a:t>
            </a:r>
            <a:r>
              <a:rPr lang="ru-RU" sz="3600" dirty="0">
                <a:solidFill>
                  <a:srgbClr val="FF0000"/>
                </a:solidFill>
              </a:rPr>
              <a:t>ошибок</a:t>
            </a:r>
            <a:r>
              <a:rPr lang="ru-RU" sz="3600" dirty="0" smtClean="0"/>
              <a:t>:</a:t>
            </a:r>
          </a:p>
          <a:p>
            <a:r>
              <a:rPr lang="ru-RU" sz="3600" dirty="0" smtClean="0"/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/>
              <a:t>	</a:t>
            </a:r>
            <a:r>
              <a:rPr lang="ru-RU" sz="3600" dirty="0" smtClean="0"/>
              <a:t>синтаксические </a:t>
            </a:r>
            <a:r>
              <a:rPr lang="ru-RU" sz="3600" dirty="0">
                <a:solidFill>
                  <a:srgbClr val="FF0000"/>
                </a:solidFill>
              </a:rPr>
              <a:t>ошибки</a:t>
            </a:r>
            <a:r>
              <a:rPr lang="ru-RU" sz="3600" dirty="0"/>
              <a:t> (</a:t>
            </a:r>
            <a:r>
              <a:rPr lang="ru-RU" sz="3600" dirty="0" err="1"/>
              <a:t>syntax</a:t>
            </a:r>
            <a:r>
              <a:rPr lang="ru-RU" sz="3600" dirty="0"/>
              <a:t> </a:t>
            </a:r>
            <a:r>
              <a:rPr lang="ru-RU" sz="3600" dirty="0" err="1"/>
              <a:t>errors</a:t>
            </a:r>
            <a:r>
              <a:rPr lang="ru-RU" sz="3600" dirty="0"/>
              <a:t>)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 smtClean="0"/>
              <a:t>	</a:t>
            </a:r>
            <a:r>
              <a:rPr lang="ru-RU" sz="3600" dirty="0" smtClean="0">
                <a:solidFill>
                  <a:srgbClr val="00B0F0"/>
                </a:solidFill>
              </a:rPr>
              <a:t>исключения</a:t>
            </a:r>
            <a:r>
              <a:rPr lang="ru-RU" sz="3600" dirty="0" smtClean="0"/>
              <a:t> </a:t>
            </a:r>
            <a:r>
              <a:rPr lang="ru-RU" sz="3600" dirty="0"/>
              <a:t>(</a:t>
            </a:r>
            <a:r>
              <a:rPr lang="ru-RU" sz="3600" dirty="0" err="1">
                <a:solidFill>
                  <a:srgbClr val="FFC000"/>
                </a:solidFill>
              </a:rPr>
              <a:t>exceptions</a:t>
            </a:r>
            <a:r>
              <a:rPr lang="ru-RU" sz="3600" dirty="0" smtClean="0"/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915555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/>
        </p:nvSpPr>
        <p:spPr>
          <a:xfrm>
            <a:off x="3657600" y="640962"/>
            <a:ext cx="8182708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00FF00"/>
              </a:buClr>
              <a:buSzPct val="25000"/>
              <a:defRPr/>
            </a:pPr>
            <a:r>
              <a:rPr lang="ru-RU" sz="4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Синтаксические </a:t>
            </a:r>
            <a:r>
              <a:rPr lang="ru-RU" sz="4800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ошибки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9300" y="1758462"/>
            <a:ext cx="141976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Синтаксические </a:t>
            </a:r>
            <a:r>
              <a:rPr lang="ru-RU" sz="3600" dirty="0">
                <a:solidFill>
                  <a:srgbClr val="FF0000"/>
                </a:solidFill>
              </a:rPr>
              <a:t>ошибки</a:t>
            </a:r>
            <a:r>
              <a:rPr lang="ru-RU" sz="3600" dirty="0"/>
              <a:t>, также известные как </a:t>
            </a:r>
            <a:r>
              <a:rPr lang="ru-RU" sz="3600" dirty="0">
                <a:solidFill>
                  <a:srgbClr val="FF0000"/>
                </a:solidFill>
              </a:rPr>
              <a:t>ошибки</a:t>
            </a:r>
            <a:r>
              <a:rPr lang="ru-RU" sz="3600" dirty="0"/>
              <a:t> разбора кода (</a:t>
            </a:r>
            <a:r>
              <a:rPr lang="ru-RU" sz="3600" dirty="0" err="1"/>
              <a:t>парсинга</a:t>
            </a:r>
            <a:r>
              <a:rPr lang="ru-RU" sz="3600" dirty="0"/>
              <a:t>, </a:t>
            </a:r>
            <a:r>
              <a:rPr lang="ru-RU" sz="3600" dirty="0" err="1"/>
              <a:t>parsing</a:t>
            </a:r>
            <a:r>
              <a:rPr lang="ru-RU" sz="3600" dirty="0"/>
              <a:t>) — </a:t>
            </a:r>
            <a:r>
              <a:rPr lang="ru-RU" sz="3600" dirty="0" smtClean="0">
                <a:solidFill>
                  <a:srgbClr val="FF0000"/>
                </a:solidFill>
              </a:rPr>
              <a:t>ошибки</a:t>
            </a:r>
            <a:r>
              <a:rPr lang="ru-RU" sz="3600" dirty="0" smtClean="0"/>
              <a:t>, которые допускает программист при наборе кода: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9300" y="7764811"/>
            <a:ext cx="14197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Такие </a:t>
            </a:r>
            <a:r>
              <a:rPr lang="ru-RU" sz="3600" dirty="0" smtClean="0">
                <a:solidFill>
                  <a:srgbClr val="FF0000"/>
                </a:solidFill>
              </a:rPr>
              <a:t>ошибки</a:t>
            </a:r>
            <a:r>
              <a:rPr lang="ru-RU" sz="3600" dirty="0" smtClean="0"/>
              <a:t> </a:t>
            </a:r>
            <a:r>
              <a:rPr lang="ru-RU" sz="3600" dirty="0" smtClean="0">
                <a:solidFill>
                  <a:srgbClr val="00B050"/>
                </a:solidFill>
              </a:rPr>
              <a:t>выявляются</a:t>
            </a:r>
            <a:r>
              <a:rPr lang="ru-RU" sz="3600" dirty="0" smtClean="0"/>
              <a:t> </a:t>
            </a:r>
            <a:r>
              <a:rPr lang="ru-RU" sz="3600" u="sng" dirty="0" smtClean="0"/>
              <a:t>до выполнения </a:t>
            </a:r>
            <a:r>
              <a:rPr lang="ru-RU" sz="3600" dirty="0" smtClean="0"/>
              <a:t>скрипта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19274" t="41452" r="49188" b="39516"/>
          <a:stretch/>
        </p:blipFill>
        <p:spPr>
          <a:xfrm>
            <a:off x="3657600" y="4149969"/>
            <a:ext cx="8772505" cy="297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81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/>
        </p:nvSpPr>
        <p:spPr>
          <a:xfrm>
            <a:off x="3657600" y="640962"/>
            <a:ext cx="8182708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00FF00"/>
              </a:buClr>
              <a:buSzPct val="25000"/>
              <a:defRPr/>
            </a:pPr>
            <a:r>
              <a:rPr lang="ru-RU" sz="4800" dirty="0">
                <a:solidFill>
                  <a:srgbClr val="00B0F0"/>
                </a:solidFill>
                <a:latin typeface="Cabin"/>
                <a:ea typeface="Cabin"/>
                <a:cs typeface="Cabin"/>
                <a:sym typeface="Cabin"/>
              </a:rPr>
              <a:t>Исключения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5040" y="1571453"/>
            <a:ext cx="141976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Даже если выражение или оператор синтаксически верны, они могут вызвать </a:t>
            </a:r>
            <a:r>
              <a:rPr lang="ru-RU" sz="3600" dirty="0">
                <a:solidFill>
                  <a:srgbClr val="FF0000"/>
                </a:solidFill>
              </a:rPr>
              <a:t>ошибку</a:t>
            </a:r>
            <a:r>
              <a:rPr lang="ru-RU" sz="3600" dirty="0"/>
              <a:t> при попытке их исполнения. </a:t>
            </a:r>
            <a:r>
              <a:rPr lang="ru-RU" sz="3600" dirty="0">
                <a:solidFill>
                  <a:srgbClr val="FF0000"/>
                </a:solidFill>
              </a:rPr>
              <a:t>Ошибки</a:t>
            </a:r>
            <a:r>
              <a:rPr lang="ru-RU" sz="3600" dirty="0"/>
              <a:t>, обнаруженные при исполнении, называются </a:t>
            </a:r>
            <a:r>
              <a:rPr lang="ru-RU" sz="3600" dirty="0">
                <a:solidFill>
                  <a:srgbClr val="00B0F0"/>
                </a:solidFill>
              </a:rPr>
              <a:t>исключениями</a:t>
            </a:r>
            <a:r>
              <a:rPr lang="ru-RU" sz="3600" dirty="0"/>
              <a:t> (</a:t>
            </a:r>
            <a:r>
              <a:rPr lang="ru-RU" sz="3600" dirty="0" err="1">
                <a:solidFill>
                  <a:srgbClr val="FFC000"/>
                </a:solidFill>
              </a:rPr>
              <a:t>exceptions</a:t>
            </a:r>
            <a:r>
              <a:rPr lang="ru-RU" sz="3600" dirty="0"/>
              <a:t>)</a:t>
            </a:r>
            <a:endParaRPr lang="ru-RU" sz="3600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19465" t="35983" r="27842" b="24815"/>
          <a:stretch/>
        </p:blipFill>
        <p:spPr>
          <a:xfrm>
            <a:off x="3202220" y="4046361"/>
            <a:ext cx="11065022" cy="4630617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329354" y="5380892"/>
            <a:ext cx="8358554" cy="339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3329354" y="6858950"/>
            <a:ext cx="6370700" cy="339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3331343" y="8287580"/>
            <a:ext cx="10782062" cy="339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1840308" y="5311648"/>
            <a:ext cx="3037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Деление на ноль</a:t>
            </a:r>
            <a:endParaRPr lang="ru-RU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9827188" y="6773388"/>
            <a:ext cx="5495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Переменная </a:t>
            </a:r>
            <a:r>
              <a:rPr lang="en-US" sz="2400" dirty="0" smtClean="0"/>
              <a:t>spam </a:t>
            </a:r>
            <a:r>
              <a:rPr lang="ru-RU" sz="2400" dirty="0" smtClean="0"/>
              <a:t>не определена</a:t>
            </a:r>
            <a:endParaRPr lang="ru-R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0103156" y="8705443"/>
            <a:ext cx="5495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Конкатенация строки и числа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1282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8" grpId="0" animBg="1"/>
      <p:bldP spid="9" grpId="0" animBg="1"/>
      <p:bldP spid="7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/>
        </p:nvSpPr>
        <p:spPr>
          <a:xfrm>
            <a:off x="3657600" y="640962"/>
            <a:ext cx="8182708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00FF00"/>
              </a:buClr>
              <a:buSzPct val="25000"/>
              <a:defRPr/>
            </a:pPr>
            <a:r>
              <a:rPr lang="ru-RU" sz="4800" dirty="0" smtClean="0">
                <a:solidFill>
                  <a:srgbClr val="00B0F0"/>
                </a:solidFill>
                <a:latin typeface="Cabin"/>
                <a:ea typeface="Cabin"/>
                <a:cs typeface="Cabin"/>
                <a:sym typeface="Cabin"/>
              </a:rPr>
              <a:t>Исключение</a:t>
            </a:r>
            <a:r>
              <a:rPr lang="ru-RU" sz="48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– тип данных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7783" y="2238925"/>
            <a:ext cx="14197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00B0F0"/>
                </a:solidFill>
              </a:rPr>
              <a:t>Исключения</a:t>
            </a:r>
            <a:r>
              <a:rPr lang="ru-RU" sz="3600" dirty="0"/>
              <a:t> (</a:t>
            </a:r>
            <a:r>
              <a:rPr lang="ru-RU" sz="3600" dirty="0" err="1">
                <a:solidFill>
                  <a:srgbClr val="FFC000"/>
                </a:solidFill>
              </a:rPr>
              <a:t>exceptions</a:t>
            </a:r>
            <a:r>
              <a:rPr lang="ru-RU" sz="3600" dirty="0"/>
              <a:t>) - </a:t>
            </a:r>
            <a:r>
              <a:rPr lang="ru-RU" sz="3600" dirty="0" smtClean="0"/>
              <a:t>это </a:t>
            </a:r>
            <a:r>
              <a:rPr lang="ru-RU" sz="3600" dirty="0"/>
              <a:t>тип данных в </a:t>
            </a:r>
            <a:r>
              <a:rPr lang="en-US" sz="3600" dirty="0" smtClean="0"/>
              <a:t>P</a:t>
            </a:r>
            <a:r>
              <a:rPr lang="ru-RU" sz="3600" dirty="0" err="1" smtClean="0"/>
              <a:t>ython</a:t>
            </a:r>
            <a:r>
              <a:rPr lang="ru-RU" sz="3600" dirty="0" smtClean="0"/>
              <a:t> (как </a:t>
            </a:r>
            <a:r>
              <a:rPr lang="en-US" sz="3600" dirty="0" err="1" smtClean="0">
                <a:solidFill>
                  <a:srgbClr val="FFC000"/>
                </a:solidFill>
              </a:rPr>
              <a:t>int</a:t>
            </a:r>
            <a:r>
              <a:rPr lang="en-US" sz="3600" dirty="0" smtClean="0"/>
              <a:t>, </a:t>
            </a:r>
            <a:r>
              <a:rPr lang="en-US" sz="3600" dirty="0" smtClean="0">
                <a:solidFill>
                  <a:srgbClr val="FFC000"/>
                </a:solidFill>
              </a:rPr>
              <a:t>bool</a:t>
            </a:r>
            <a:r>
              <a:rPr lang="en-US" sz="3600" dirty="0" smtClean="0"/>
              <a:t>, </a:t>
            </a:r>
            <a:r>
              <a:rPr lang="en-US" sz="3600" dirty="0" smtClean="0">
                <a:solidFill>
                  <a:srgbClr val="FFC000"/>
                </a:solidFill>
              </a:rPr>
              <a:t>float</a:t>
            </a:r>
            <a:r>
              <a:rPr lang="en-US" sz="3600" dirty="0" smtClean="0"/>
              <a:t> </a:t>
            </a:r>
            <a:r>
              <a:rPr lang="ru-RU" sz="3600" dirty="0" smtClean="0"/>
              <a:t>и т.д.). </a:t>
            </a:r>
            <a:endParaRPr lang="en-US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97783" y="6293804"/>
            <a:ext cx="1238191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/>
              <a:t>Если </a:t>
            </a:r>
            <a:r>
              <a:rPr lang="ru-RU" sz="3600" dirty="0" smtClean="0">
                <a:solidFill>
                  <a:srgbClr val="00B0F0"/>
                </a:solidFill>
              </a:rPr>
              <a:t>исключения</a:t>
            </a:r>
            <a:r>
              <a:rPr lang="ru-RU" sz="3600" dirty="0" smtClean="0"/>
              <a:t> помогают выявить </a:t>
            </a:r>
            <a:r>
              <a:rPr lang="ru-RU" sz="3600" dirty="0" smtClean="0">
                <a:solidFill>
                  <a:srgbClr val="FF0000"/>
                </a:solidFill>
              </a:rPr>
              <a:t>ошибки</a:t>
            </a:r>
            <a:r>
              <a:rPr lang="ru-RU" sz="3600" dirty="0" smtClean="0"/>
              <a:t>, </a:t>
            </a:r>
            <a:r>
              <a:rPr lang="ru-RU" sz="3600" dirty="0"/>
              <a:t>то должен </a:t>
            </a:r>
            <a:endParaRPr lang="ru-RU" sz="3600" dirty="0" smtClean="0"/>
          </a:p>
          <a:p>
            <a:r>
              <a:rPr lang="ru-RU" sz="3600" dirty="0" smtClean="0"/>
              <a:t>существовать </a:t>
            </a:r>
            <a:r>
              <a:rPr lang="ru-RU" sz="3600" dirty="0"/>
              <a:t>и способ их </a:t>
            </a:r>
            <a:r>
              <a:rPr lang="ru-RU" sz="3600" dirty="0" smtClean="0"/>
              <a:t>отлавливания.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97783" y="4140315"/>
            <a:ext cx="137628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600" dirty="0">
                <a:solidFill>
                  <a:srgbClr val="00B0F0"/>
                </a:solidFill>
              </a:rPr>
              <a:t>Исключения</a:t>
            </a:r>
            <a:r>
              <a:rPr lang="ru-RU" sz="3600" dirty="0"/>
              <a:t> необходимы для того, чтобы сообщать программисту об </a:t>
            </a:r>
            <a:r>
              <a:rPr lang="ru-RU" sz="3600" dirty="0">
                <a:solidFill>
                  <a:srgbClr val="FF0000"/>
                </a:solidFill>
              </a:rPr>
              <a:t>ошибках</a:t>
            </a:r>
            <a:r>
              <a:rPr lang="ru-RU" sz="3600" dirty="0"/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3593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/>
        </p:nvSpPr>
        <p:spPr>
          <a:xfrm>
            <a:off x="2796936" y="628781"/>
            <a:ext cx="1049382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00FF00"/>
              </a:buClr>
              <a:buSzPct val="25000"/>
              <a:defRPr/>
            </a:pPr>
            <a:r>
              <a:rPr lang="ru-RU" sz="48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Перехватывание исключений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5038" y="1894618"/>
            <a:ext cx="14197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Существует </a:t>
            </a:r>
            <a:r>
              <a:rPr lang="ru-RU" sz="3600" dirty="0" smtClean="0"/>
              <a:t>необходимость </a:t>
            </a:r>
            <a:r>
              <a:rPr lang="ru-RU" sz="3600" dirty="0" smtClean="0">
                <a:solidFill>
                  <a:srgbClr val="00B0F0"/>
                </a:solidFill>
              </a:rPr>
              <a:t>перехватывать</a:t>
            </a:r>
            <a:r>
              <a:rPr lang="ru-RU" sz="3600" dirty="0" smtClean="0"/>
              <a:t> исключения</a:t>
            </a:r>
            <a:endParaRPr lang="ru-RU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0216" y="3328470"/>
            <a:ext cx="4319036" cy="105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" b="81023"/>
          <a:stretch/>
        </p:blipFill>
        <p:spPr bwMode="auto">
          <a:xfrm>
            <a:off x="1348488" y="4257675"/>
            <a:ext cx="12224346" cy="735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8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80" b="63347"/>
          <a:stretch/>
        </p:blipFill>
        <p:spPr bwMode="auto">
          <a:xfrm>
            <a:off x="1348488" y="4992914"/>
            <a:ext cx="12224346" cy="743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8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24" b="54397"/>
          <a:stretch/>
        </p:blipFill>
        <p:spPr bwMode="auto">
          <a:xfrm>
            <a:off x="1348488" y="5736772"/>
            <a:ext cx="12224346" cy="373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8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00" b="356"/>
          <a:stretch/>
        </p:blipFill>
        <p:spPr bwMode="auto">
          <a:xfrm>
            <a:off x="1348488" y="6110514"/>
            <a:ext cx="12224346" cy="2249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0276114" y="3105988"/>
            <a:ext cx="5181600" cy="1504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611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/>
        </p:nvSpPr>
        <p:spPr>
          <a:xfrm>
            <a:off x="3657600" y="640962"/>
            <a:ext cx="8182708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00FF00"/>
              </a:buClr>
              <a:buSzPct val="25000"/>
              <a:defRPr/>
            </a:pPr>
            <a:r>
              <a:rPr lang="ru-RU" sz="4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Обработка исключений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5040" y="1571453"/>
            <a:ext cx="14197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Для </a:t>
            </a:r>
            <a:r>
              <a:rPr lang="ru-RU" sz="3600" dirty="0" smtClean="0">
                <a:solidFill>
                  <a:srgbClr val="00B0F0"/>
                </a:solidFill>
              </a:rPr>
              <a:t>перехватывания</a:t>
            </a:r>
            <a:r>
              <a:rPr lang="ru-RU" sz="3600" dirty="0" smtClean="0"/>
              <a:t> исключений используется конструкция </a:t>
            </a:r>
            <a:r>
              <a:rPr lang="en-US" sz="3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  <a:r>
              <a:rPr lang="en-US" sz="3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ru-RU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" b="81023"/>
          <a:stretch/>
        </p:blipFill>
        <p:spPr bwMode="auto">
          <a:xfrm>
            <a:off x="1348488" y="4257675"/>
            <a:ext cx="12224346" cy="735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80" b="63347"/>
          <a:stretch/>
        </p:blipFill>
        <p:spPr bwMode="auto">
          <a:xfrm>
            <a:off x="1348488" y="4992914"/>
            <a:ext cx="12224346" cy="743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7748954" y="3105988"/>
            <a:ext cx="7708760" cy="26067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5"/>
          <a:stretch/>
        </p:blipFill>
        <p:spPr bwMode="auto">
          <a:xfrm>
            <a:off x="1348488" y="5712698"/>
            <a:ext cx="4442712" cy="807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220" y="3350140"/>
            <a:ext cx="7350227" cy="2118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679042" y="2975429"/>
            <a:ext cx="4781619" cy="827313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bg2"/>
                </a:solidFill>
              </a:rPr>
              <a:t>В блок </a:t>
            </a:r>
            <a:r>
              <a:rPr lang="en-US" sz="2800" dirty="0">
                <a:solidFill>
                  <a:srgbClr val="00B05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</a:rPr>
              <a:t>try</a:t>
            </a:r>
            <a:r>
              <a:rPr lang="en-US" sz="1800" dirty="0" smtClean="0">
                <a:solidFill>
                  <a:schemeClr val="bg2"/>
                </a:solidFill>
              </a:rPr>
              <a:t> </a:t>
            </a:r>
            <a:r>
              <a:rPr lang="ru-RU" sz="2400" dirty="0" smtClean="0">
                <a:solidFill>
                  <a:schemeClr val="bg2"/>
                </a:solidFill>
              </a:rPr>
              <a:t>помещается потенциально </a:t>
            </a:r>
            <a:r>
              <a:rPr lang="ru-RU" sz="2400" dirty="0" smtClean="0">
                <a:solidFill>
                  <a:srgbClr val="FF0000"/>
                </a:solidFill>
              </a:rPr>
              <a:t>опасный</a:t>
            </a:r>
            <a:r>
              <a:rPr lang="ru-RU" sz="2400" dirty="0" smtClean="0">
                <a:solidFill>
                  <a:schemeClr val="bg2"/>
                </a:solidFill>
              </a:rPr>
              <a:t> код</a:t>
            </a:r>
            <a:endParaRPr lang="ru-RU" sz="2400" dirty="0">
              <a:solidFill>
                <a:schemeClr val="bg2"/>
              </a:solidFill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7460661" y="3802742"/>
            <a:ext cx="2147796" cy="45493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6821715" y="6698343"/>
            <a:ext cx="6751119" cy="827313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bg2"/>
                </a:solidFill>
              </a:rPr>
              <a:t>В блок </a:t>
            </a:r>
            <a:r>
              <a:rPr lang="en-US" sz="2800" dirty="0" smtClean="0">
                <a:solidFill>
                  <a:srgbClr val="00B05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</a:rPr>
              <a:t>except </a:t>
            </a:r>
            <a:r>
              <a:rPr lang="ru-RU" sz="2400" dirty="0" smtClean="0">
                <a:solidFill>
                  <a:schemeClr val="bg2"/>
                </a:solidFill>
              </a:rPr>
              <a:t>отрабатывает только при возникновении </a:t>
            </a:r>
            <a:r>
              <a:rPr lang="ru-RU" sz="2400" dirty="0" smtClean="0">
                <a:solidFill>
                  <a:srgbClr val="FF0000"/>
                </a:solidFill>
              </a:rPr>
              <a:t>исключения</a:t>
            </a:r>
            <a:endParaRPr lang="ru-RU" sz="2400" dirty="0">
              <a:solidFill>
                <a:srgbClr val="FF0000"/>
              </a:solidFill>
            </a:endParaRPr>
          </a:p>
        </p:txBody>
      </p:sp>
      <p:cxnSp>
        <p:nvCxnSpPr>
          <p:cNvPr id="22" name="Прямая со стрелкой 21"/>
          <p:cNvCxnSpPr>
            <a:stCxn id="21" idx="0"/>
          </p:cNvCxnSpPr>
          <p:nvPr/>
        </p:nvCxnSpPr>
        <p:spPr>
          <a:xfrm flipH="1" flipV="1">
            <a:off x="9724573" y="5167087"/>
            <a:ext cx="472702" cy="1531256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70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3" grpId="0" animBg="1"/>
      <p:bldP spid="21" grpId="0" animBg="1"/>
    </p:bldLst>
  </p:timing>
</p:sld>
</file>

<file path=ppt/theme/theme1.xml><?xml version="1.0" encoding="utf-8"?>
<a:theme xmlns:a="http://schemas.openxmlformats.org/drawingml/2006/main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554</Words>
  <Application>Microsoft Office PowerPoint</Application>
  <PresentationFormat>Произвольный</PresentationFormat>
  <Paragraphs>89</Paragraphs>
  <Slides>25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25</vt:i4>
      </vt:variant>
    </vt:vector>
  </HeadingPairs>
  <TitlesOfParts>
    <vt:vector size="31" baseType="lpstr">
      <vt:lpstr>Arial</vt:lpstr>
      <vt:lpstr>Cabin</vt:lpstr>
      <vt:lpstr>Courier New</vt:lpstr>
      <vt:lpstr>1_Title &amp; Bullets</vt:lpstr>
      <vt:lpstr>1_Title &amp; Subtitle</vt:lpstr>
      <vt:lpstr>3_Title &amp; Bullets</vt:lpstr>
      <vt:lpstr>Программирование на Python </vt:lpstr>
      <vt:lpstr>Вопросы на повторение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Лямбда выражения</vt:lpstr>
      <vt:lpstr>Лямбда выражения</vt:lpstr>
      <vt:lpstr>Различия lambda от def</vt:lpstr>
      <vt:lpstr>Функция как объект</vt:lpstr>
      <vt:lpstr>Передача функции в другую функцию</vt:lpstr>
      <vt:lpstr>Вложенные функции. Замыкания</vt:lpstr>
      <vt:lpstr>Презентация PowerPoint</vt:lpstr>
      <vt:lpstr>Понятие об исключении</vt:lpstr>
      <vt:lpstr>Перехват исключения</vt:lpstr>
      <vt:lpstr>Выброс исключения</vt:lpstr>
      <vt:lpstr>Стандартные исключения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Максим Шаптала</cp:lastModifiedBy>
  <cp:revision>256</cp:revision>
  <dcterms:modified xsi:type="dcterms:W3CDTF">2016-09-08T13:14:49Z</dcterms:modified>
</cp:coreProperties>
</file>