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41"/>
  </p:notesMasterIdLst>
  <p:handoutMasterIdLst>
    <p:handoutMasterId r:id="rId42"/>
  </p:handoutMasterIdLst>
  <p:sldIdLst>
    <p:sldId id="309" r:id="rId6"/>
    <p:sldId id="291" r:id="rId7"/>
    <p:sldId id="311" r:id="rId8"/>
    <p:sldId id="310" r:id="rId9"/>
    <p:sldId id="292" r:id="rId10"/>
    <p:sldId id="312" r:id="rId11"/>
    <p:sldId id="293" r:id="rId12"/>
    <p:sldId id="294" r:id="rId13"/>
    <p:sldId id="295" r:id="rId14"/>
    <p:sldId id="313" r:id="rId15"/>
    <p:sldId id="307" r:id="rId16"/>
    <p:sldId id="314" r:id="rId17"/>
    <p:sldId id="298" r:id="rId18"/>
    <p:sldId id="308" r:id="rId19"/>
    <p:sldId id="297" r:id="rId20"/>
    <p:sldId id="299" r:id="rId21"/>
    <p:sldId id="315" r:id="rId22"/>
    <p:sldId id="300" r:id="rId23"/>
    <p:sldId id="301" r:id="rId24"/>
    <p:sldId id="302" r:id="rId25"/>
    <p:sldId id="303" r:id="rId26"/>
    <p:sldId id="316" r:id="rId27"/>
    <p:sldId id="317" r:id="rId28"/>
    <p:sldId id="318" r:id="rId29"/>
    <p:sldId id="319" r:id="rId30"/>
    <p:sldId id="320" r:id="rId31"/>
    <p:sldId id="304" r:id="rId32"/>
    <p:sldId id="305" r:id="rId33"/>
    <p:sldId id="306" r:id="rId34"/>
    <p:sldId id="321" r:id="rId35"/>
    <p:sldId id="323" r:id="rId36"/>
    <p:sldId id="322" r:id="rId37"/>
    <p:sldId id="324" r:id="rId38"/>
    <p:sldId id="326" r:id="rId39"/>
    <p:sldId id="32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68470" autoAdjust="0"/>
  </p:normalViewPr>
  <p:slideViewPr>
    <p:cSldViewPr snapToGrid="0">
      <p:cViewPr varScale="1">
        <p:scale>
          <a:sx n="79" d="100"/>
          <a:sy n="79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0F35F-DD44-4607-AEC1-49D7A4BC4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73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0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42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86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6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5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15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6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11455032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ctr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11455032" cy="2603307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ctr">
              <a:defRPr lang="en-US" sz="6600" kern="0" dirty="0">
                <a:ln w="3175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196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11504458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0" y="2415641"/>
            <a:ext cx="11504459" cy="2603307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ctr">
              <a:defRPr lang="en-US" sz="4800" kern="0" dirty="0">
                <a:ln w="3175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20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-30" normalizeH="0" baseline="0" noProof="0" smtClean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Click to edit Master subtitle style</a:t>
            </a:r>
            <a:endParaRPr kumimoji="0" lang="en-US" sz="1800" b="1" i="0" u="none" strike="noStrike" kern="1200" cap="none" spc="-30" normalizeH="0" baseline="0" noProof="0">
              <a:ln>
                <a:noFill/>
              </a:ln>
              <a:gradFill>
                <a:gsLst>
                  <a:gs pos="1250">
                    <a:srgbClr val="FFFFFF"/>
                  </a:gs>
                  <a:gs pos="625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93271" y="2377194"/>
            <a:ext cx="1145505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4036804"/>
            <a:ext cx="1145505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692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381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6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39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35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35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93271" y="3119956"/>
            <a:ext cx="11356202" cy="1485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b" anchorCtr="0">
            <a:normAutofit/>
          </a:bodyPr>
          <a:lstStyle>
            <a:lvl1pPr marL="0" indent="0" algn="ctr">
              <a:buNone/>
              <a:defRPr sz="4400" b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28866" y="4744903"/>
            <a:ext cx="1122060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ctr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48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ru-RU" sz="6600" dirty="0" smtClean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Пример</a:t>
            </a:r>
            <a:endParaRPr lang="en-US" sz="6600" dirty="0">
              <a:solidFill>
                <a:prstClr val="black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6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6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2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41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op right small rectangle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7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3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Добавление, </a:t>
            </a:r>
            <a:r>
              <a:rPr lang="ru-RU" dirty="0"/>
              <a:t>обновление и удаление данных</a:t>
            </a:r>
            <a:endParaRPr lang="ru-RU" dirty="0" smtClean="0"/>
          </a:p>
          <a:p>
            <a:pPr algn="ctr"/>
            <a:r>
              <a:rPr lang="ru-RU" dirty="0" smtClean="0"/>
              <a:t>Простые</a:t>
            </a:r>
            <a:r>
              <a:rPr lang="ru-RU" dirty="0" smtClean="0"/>
              <a:t> запросы</a:t>
            </a:r>
          </a:p>
          <a:p>
            <a:pPr algn="ctr"/>
            <a:r>
              <a:rPr lang="ru-RU" dirty="0" smtClean="0"/>
              <a:t>Расширенные запросы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Запросы к базе данных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ко всем записям модели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Для извлечения всех записей достаточно вызвать метод </a:t>
            </a:r>
            <a:r>
              <a:rPr lang="en-US" dirty="0" smtClean="0"/>
              <a:t>all() </a:t>
            </a:r>
            <a:r>
              <a:rPr lang="ru-RU" dirty="0" smtClean="0"/>
              <a:t>коллекции </a:t>
            </a:r>
            <a:r>
              <a:rPr lang="en-US" dirty="0" smtClean="0"/>
              <a:t>objects: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63506" y="2767584"/>
            <a:ext cx="8156448" cy="34580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categories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Category.objects.all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print(categories)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QuerySet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[&lt;Category: IT&gt;]&gt;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categories.count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print(categories[0])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8357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данных в шаблон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79514" y="1260012"/>
            <a:ext cx="11525250" cy="5290388"/>
          </a:xfrm>
        </p:spPr>
        <p:txBody>
          <a:bodyPr/>
          <a:lstStyle/>
          <a:p>
            <a:r>
              <a:rPr lang="ru-RU" dirty="0" smtClean="0"/>
              <a:t>Для передачи данных из базы в шаблон необходиом воспользоваться контекстом</a:t>
            </a:r>
            <a:r>
              <a:rPr lang="en-US" dirty="0" smtClean="0"/>
              <a:t>: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97487" y="2823624"/>
            <a:ext cx="10288486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django.shortcuts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.models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index(request):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posts = Post.objects.all()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render(request,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"blog/index.html"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'posts'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posts})</a:t>
            </a:r>
            <a:endParaRPr kumimoji="0" lang="ru-RU" alt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3440" y="3291840"/>
            <a:ext cx="5718048" cy="512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847088" y="4957696"/>
            <a:ext cx="5718048" cy="512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6047232" y="5835732"/>
            <a:ext cx="3730752" cy="512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47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данных в шаблоне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78696" y="955212"/>
            <a:ext cx="11525250" cy="5290388"/>
          </a:xfrm>
        </p:spPr>
        <p:txBody>
          <a:bodyPr/>
          <a:lstStyle/>
          <a:p>
            <a:r>
              <a:rPr lang="ru-RU" dirty="0" smtClean="0"/>
              <a:t>После чего в шаблоне использовать эти данные: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58112" y="1502688"/>
            <a:ext cx="8327136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"base.html"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{%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"page-header"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{{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&gt;Secondary Text&lt;/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"post.html"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&gt;{{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&gt;{{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{%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endfor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Pager --&gt;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endblock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70176" y="2373760"/>
            <a:ext cx="3462528" cy="267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3304032" y="2940403"/>
            <a:ext cx="2420112" cy="268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6041136" y="4324195"/>
            <a:ext cx="2420112" cy="268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3212592" y="5134963"/>
            <a:ext cx="2420112" cy="268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2261616" y="5993489"/>
            <a:ext cx="1712976" cy="252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50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запросы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Расширенные запросы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Расширенные запросы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Django </a:t>
            </a:r>
            <a:r>
              <a:rPr lang="ru-RU" dirty="0" smtClean="0"/>
              <a:t>предоставляет два основных метода для написания запросов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u-RU" dirty="0" smtClean="0"/>
              <a:t>Возвращает один и только один объект</a:t>
            </a:r>
            <a:endParaRPr lang="en-US" dirty="0" smtClean="0"/>
          </a:p>
          <a:p>
            <a:pPr lvl="1"/>
            <a:r>
              <a:rPr lang="ru-RU" dirty="0" smtClean="0"/>
              <a:t>Если запрос возвращает ноль или больше объектов, то генерируется исключение </a:t>
            </a:r>
            <a:r>
              <a:rPr lang="en-US" dirty="0" err="1" smtClean="0"/>
              <a:t>DoesNotExist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err="1"/>
              <a:t>MultipleObjectsReturned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</a:p>
          <a:p>
            <a:pPr lvl="1"/>
            <a:r>
              <a:rPr lang="ru-RU" dirty="0" smtClean="0"/>
              <a:t>Возвращает множество объектов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935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Простая фильтрация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Django </a:t>
            </a:r>
            <a:r>
              <a:rPr lang="ru-RU" dirty="0" smtClean="0"/>
              <a:t>знает о структуре объекта</a:t>
            </a:r>
            <a:r>
              <a:rPr lang="en-US" dirty="0" smtClean="0"/>
              <a:t>, </a:t>
            </a:r>
            <a:r>
              <a:rPr lang="ru-RU" dirty="0" smtClean="0"/>
              <a:t>поэтому возможно выполнять запросы с учетом структуры созданного класса </a:t>
            </a:r>
          </a:p>
          <a:p>
            <a:r>
              <a:rPr lang="ru-RU" dirty="0" smtClean="0"/>
              <a:t>Предположим, на мнеобходимо найти категорию </a:t>
            </a:r>
            <a:r>
              <a:rPr lang="en-US" dirty="0" smtClean="0"/>
              <a:t>IT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Примечание</a:t>
            </a:r>
            <a:r>
              <a:rPr lang="en-US" dirty="0" smtClean="0"/>
              <a:t>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/>
              <a:t> </a:t>
            </a:r>
            <a:r>
              <a:rPr lang="ru-RU" dirty="0" smtClean="0"/>
              <a:t>работает с нашей моделью потому, что возвращает только одну категорию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41120" y="3282546"/>
            <a:ext cx="10034016" cy="15017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it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Category.objects.get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='IT')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print(it.name)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0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по первичному ключу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Если мы имеем уникальный идентификатор записи, то можем выполнить поиск </a:t>
            </a:r>
            <a:r>
              <a:rPr lang="ru-RU" dirty="0" smtClean="0"/>
              <a:t>по</a:t>
            </a:r>
            <a:r>
              <a:rPr lang="en-US" dirty="0" smtClean="0"/>
              <a:t> </a:t>
            </a:r>
            <a:r>
              <a:rPr lang="ru-RU" dirty="0" smtClean="0"/>
              <a:t>полю </a:t>
            </a:r>
            <a:r>
              <a:rPr lang="ru-RU" b="1" dirty="0">
                <a:solidFill>
                  <a:srgbClr val="7030A0"/>
                </a:solidFill>
              </a:rPr>
              <a:t>pk</a:t>
            </a:r>
            <a:r>
              <a:rPr lang="ru-RU" dirty="0"/>
              <a:t>, чтобы получить эту запись: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389888" y="3328416"/>
            <a:ext cx="10034016" cy="13411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it =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Category.objects.get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print(it.name)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по содержимому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Часто необходимо выполнять поиск по содержимому некого поля, например сообщения блога</a:t>
            </a:r>
            <a:endParaRPr lang="en-US" dirty="0" smtClean="0"/>
          </a:p>
          <a:p>
            <a:r>
              <a:rPr lang="ru-RU" dirty="0" smtClean="0"/>
              <a:t>Для написания этого запроса используется фильтр</a:t>
            </a:r>
            <a:r>
              <a:rPr lang="en-US" dirty="0" smtClean="0"/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1792" y="3767086"/>
            <a:ext cx="10627655" cy="9877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Post.objects.filter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content__contains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='python')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QuerySet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[]&gt;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90944" y="5157216"/>
            <a:ext cx="4645152" cy="14264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Внимание: </a:t>
            </a:r>
            <a:r>
              <a:rPr lang="ru-RU" sz="2800" dirty="0" smtClean="0"/>
              <a:t>ДВА знака подчеркивание!!!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230112" y="4242816"/>
            <a:ext cx="2011680" cy="914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2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на счет поиска без учета регистра символов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По умолчанию поиск чувствителен к регистрку</a:t>
            </a:r>
            <a:endParaRPr lang="en-US" dirty="0" smtClean="0"/>
          </a:p>
          <a:p>
            <a:r>
              <a:rPr lang="ru-RU" dirty="0" smtClean="0"/>
              <a:t>Все операторы поиска доступны в варианте не чувствительном к регистру</a:t>
            </a:r>
            <a:endParaRPr lang="en-US" dirty="0" smtClean="0"/>
          </a:p>
          <a:p>
            <a:pPr lvl="1"/>
            <a:r>
              <a:rPr lang="ru-RU" dirty="0" smtClean="0"/>
              <a:t>Достаточно добавить символ</a:t>
            </a:r>
            <a:r>
              <a:rPr lang="en-US" dirty="0" smtClean="0"/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/>
              <a:t> </a:t>
            </a:r>
            <a:r>
              <a:rPr lang="ru-RU" dirty="0" smtClean="0"/>
              <a:t>в начале фильтра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7250" y="4033420"/>
            <a:ext cx="10728960" cy="16236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Post.objects.filter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(content__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='python')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QuerySet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[&lt;Post: Hello World&gt;]&gt;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6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добавить запись в базу данных?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Если есть модель, то достаточно создать ее объект и сохранить используя метод </a:t>
            </a:r>
            <a:r>
              <a:rPr lang="en-US" dirty="0" smtClean="0"/>
              <a:t>save()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02556" y="2764571"/>
            <a:ext cx="1120139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Category(models.Model):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 = models.CharField(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max_length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verbose_name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"Category name"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__str__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Meta: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verbose_name 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"Category"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verbose_name_plural 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"Categories"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0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с точным совпадением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Помните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/>
              <a:t>? </a:t>
            </a:r>
          </a:p>
          <a:p>
            <a:pPr lvl="1"/>
            <a:r>
              <a:rPr lang="ru-RU" dirty="0" smtClean="0"/>
              <a:t>Предназначен для возвращения только одного объекта: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/>
              <a:t> </a:t>
            </a:r>
            <a:r>
              <a:rPr lang="ru-RU" dirty="0" smtClean="0"/>
              <a:t>всегда ожидает точное совпадение</a:t>
            </a:r>
            <a:endParaRPr lang="en-US" dirty="0" smtClean="0"/>
          </a:p>
          <a:p>
            <a:pPr lvl="1"/>
            <a:r>
              <a:rPr lang="ru-RU" dirty="0" smtClean="0"/>
              <a:t>Выше приведенный запрос аналогичен запросу: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43584" y="2535936"/>
            <a:ext cx="9204960" cy="8534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it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Category.objects.get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(name='IT')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60704" y="5346192"/>
            <a:ext cx="9753600" cy="8534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it =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Category.objects.get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'IT')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7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Точное совпадение без учета регистра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Для поиска без учета регистра необходим</a:t>
            </a:r>
            <a:r>
              <a:rPr lang="ru-RU" dirty="0"/>
              <a:t>о</a:t>
            </a:r>
            <a:r>
              <a:rPr lang="ru-RU" dirty="0" smtClean="0"/>
              <a:t> перед модификатором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exact</a:t>
            </a:r>
            <a:r>
              <a:rPr lang="en-US" dirty="0" smtClean="0"/>
              <a:t> </a:t>
            </a:r>
            <a:r>
              <a:rPr lang="ru-RU" dirty="0" smtClean="0"/>
              <a:t>добавить символ </a:t>
            </a:r>
            <a:r>
              <a:rPr lang="en-US" b="1" dirty="0" err="1" smtClean="0"/>
              <a:t>i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109472" y="2846832"/>
            <a:ext cx="9753600" cy="8534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it =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Category.objects.get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'IT')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93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</a:t>
            </a:r>
            <a:r>
              <a:rPr lang="ru-RU" dirty="0" smtClean="0"/>
              <a:t>оступные </a:t>
            </a:r>
            <a:r>
              <a:rPr lang="ru-RU" dirty="0"/>
              <a:t>в Django модификаторы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1532" y="953094"/>
            <a:ext cx="11800395" cy="5290388"/>
          </a:xfrm>
        </p:spPr>
        <p:txBody>
          <a:bodyPr/>
          <a:lstStyle/>
          <a:p>
            <a:r>
              <a:rPr lang="ru-RU" b="1" dirty="0" smtClean="0"/>
              <a:t>exact</a:t>
            </a:r>
            <a:r>
              <a:rPr lang="en-US" dirty="0" smtClean="0"/>
              <a:t> </a:t>
            </a:r>
            <a:r>
              <a:rPr lang="ru-RU" dirty="0"/>
              <a:t>з</a:t>
            </a:r>
            <a:r>
              <a:rPr lang="ru-RU" dirty="0" smtClean="0"/>
              <a:t>начение </a:t>
            </a:r>
            <a:r>
              <a:rPr lang="ru-RU" dirty="0"/>
              <a:t>поля должно быть равно </a:t>
            </a:r>
            <a:r>
              <a:rPr lang="ru-RU" dirty="0" smtClean="0"/>
              <a:t>указанному</a:t>
            </a:r>
          </a:p>
          <a:p>
            <a:r>
              <a:rPr lang="ru-RU" b="1" dirty="0"/>
              <a:t>iexact</a:t>
            </a:r>
            <a:r>
              <a:rPr lang="ru-RU" dirty="0"/>
              <a:t> </a:t>
            </a:r>
            <a:r>
              <a:rPr lang="ru-RU" dirty="0"/>
              <a:t>т</a:t>
            </a:r>
            <a:r>
              <a:rPr lang="ru-RU" dirty="0" smtClean="0"/>
              <a:t>о </a:t>
            </a:r>
            <a:r>
              <a:rPr lang="ru-RU" dirty="0"/>
              <a:t>же самое, что exact, но без учета регистра </a:t>
            </a:r>
            <a:r>
              <a:rPr lang="ru-RU" dirty="0" smtClean="0"/>
              <a:t>символов</a:t>
            </a:r>
            <a:endParaRPr lang="en-US" dirty="0" smtClean="0"/>
          </a:p>
          <a:p>
            <a:r>
              <a:rPr lang="ru-RU" b="1" dirty="0"/>
              <a:t>contains</a:t>
            </a:r>
            <a:r>
              <a:rPr lang="ru-RU" dirty="0"/>
              <a:t> з</a:t>
            </a:r>
            <a:r>
              <a:rPr lang="ru-RU" dirty="0" smtClean="0"/>
              <a:t>начение </a:t>
            </a:r>
            <a:r>
              <a:rPr lang="ru-RU" dirty="0"/>
              <a:t>поля должно содержать указанное </a:t>
            </a:r>
            <a:r>
              <a:rPr lang="ru-RU" dirty="0" smtClean="0"/>
              <a:t>нами значение</a:t>
            </a:r>
            <a:endParaRPr lang="ru-RU" dirty="0"/>
          </a:p>
          <a:p>
            <a:r>
              <a:rPr lang="ru-RU" b="1" dirty="0"/>
              <a:t>icontains</a:t>
            </a:r>
            <a:r>
              <a:rPr lang="ru-RU" dirty="0"/>
              <a:t> </a:t>
            </a:r>
            <a:r>
              <a:rPr lang="ru-RU" dirty="0" smtClean="0"/>
              <a:t>то </a:t>
            </a:r>
            <a:r>
              <a:rPr lang="ru-RU" dirty="0"/>
              <a:t>же самое, что </a:t>
            </a:r>
            <a:r>
              <a:rPr lang="ru-RU" dirty="0" smtClean="0"/>
              <a:t>contains</a:t>
            </a:r>
            <a:r>
              <a:rPr lang="ru-RU" dirty="0"/>
              <a:t>, но без учета регистра символов</a:t>
            </a:r>
          </a:p>
          <a:p>
            <a:r>
              <a:rPr lang="ru-RU" b="1" dirty="0"/>
              <a:t>startswith</a:t>
            </a:r>
            <a:r>
              <a:rPr lang="ru-RU" dirty="0"/>
              <a:t> </a:t>
            </a:r>
            <a:r>
              <a:rPr lang="ru-RU" dirty="0" smtClean="0"/>
              <a:t>значение </a:t>
            </a:r>
            <a:r>
              <a:rPr lang="ru-RU" dirty="0"/>
              <a:t>поля должно начинаться с указанного нами</a:t>
            </a:r>
          </a:p>
          <a:p>
            <a:r>
              <a:rPr lang="ru-RU" b="1" dirty="0"/>
              <a:t>istartswith</a:t>
            </a:r>
            <a:r>
              <a:rPr lang="ru-RU" dirty="0"/>
              <a:t> То же самое, что startswi th, но без учета регистра </a:t>
            </a:r>
            <a:r>
              <a:rPr lang="ru-RU" dirty="0" smtClean="0"/>
              <a:t>символов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00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</a:t>
            </a:r>
            <a:r>
              <a:rPr lang="ru-RU" dirty="0" smtClean="0"/>
              <a:t>оступные </a:t>
            </a:r>
            <a:r>
              <a:rPr lang="ru-RU" dirty="0"/>
              <a:t>в Django модификаторы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1532" y="953094"/>
            <a:ext cx="11800395" cy="5290388"/>
          </a:xfrm>
        </p:spPr>
        <p:txBody>
          <a:bodyPr/>
          <a:lstStyle/>
          <a:p>
            <a:r>
              <a:rPr lang="ru-RU" b="1" dirty="0" smtClean="0"/>
              <a:t>endswith</a:t>
            </a:r>
            <a:r>
              <a:rPr lang="ru-RU" dirty="0" smtClean="0"/>
              <a:t> значение </a:t>
            </a:r>
            <a:r>
              <a:rPr lang="ru-RU" dirty="0"/>
              <a:t>поля должно заканчиваться указанным нами</a:t>
            </a:r>
          </a:p>
          <a:p>
            <a:r>
              <a:rPr lang="ru-RU" b="1" dirty="0" smtClean="0"/>
              <a:t>iendswith</a:t>
            </a:r>
            <a:r>
              <a:rPr lang="ru-RU" dirty="0" smtClean="0"/>
              <a:t> то же самое, что endswith, но без учета регистра символов</a:t>
            </a:r>
          </a:p>
          <a:p>
            <a:r>
              <a:rPr lang="ru-RU" b="1" dirty="0"/>
              <a:t>in</a:t>
            </a:r>
            <a:r>
              <a:rPr lang="ru-RU" dirty="0"/>
              <a:t> Значение поля должно быть равно одному из указанных. </a:t>
            </a:r>
            <a:r>
              <a:rPr lang="ru-RU" dirty="0" smtClean="0"/>
              <a:t>Сравниваемые </a:t>
            </a:r>
            <a:r>
              <a:rPr lang="ru-RU" dirty="0"/>
              <a:t>значения задаются в виде списка</a:t>
            </a:r>
          </a:p>
          <a:p>
            <a:r>
              <a:rPr lang="ru-RU" b="1" dirty="0"/>
              <a:t>isnull</a:t>
            </a:r>
            <a:r>
              <a:rPr lang="ru-RU" dirty="0"/>
              <a:t> Поле должно (True) или не должно (False) содержать </a:t>
            </a:r>
            <a:r>
              <a:rPr lang="ru-RU" dirty="0" smtClean="0"/>
              <a:t>какое-либо значение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4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</a:t>
            </a:r>
            <a:r>
              <a:rPr lang="ru-RU" dirty="0" smtClean="0"/>
              <a:t>оступные </a:t>
            </a:r>
            <a:r>
              <a:rPr lang="ru-RU" dirty="0"/>
              <a:t>в Django модификаторы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1532" y="953094"/>
            <a:ext cx="11800395" cy="5290388"/>
          </a:xfrm>
        </p:spPr>
        <p:txBody>
          <a:bodyPr/>
          <a:lstStyle/>
          <a:p>
            <a:r>
              <a:rPr lang="ru-RU" b="1" dirty="0"/>
              <a:t>gt</a:t>
            </a:r>
            <a:r>
              <a:rPr lang="ru-RU" dirty="0"/>
              <a:t> </a:t>
            </a:r>
            <a:r>
              <a:rPr lang="ru-RU" dirty="0" smtClean="0"/>
              <a:t>значение </a:t>
            </a:r>
            <a:r>
              <a:rPr lang="ru-RU" dirty="0"/>
              <a:t>поля должно быть больше указанного</a:t>
            </a:r>
          </a:p>
          <a:p>
            <a:r>
              <a:rPr lang="ru-RU" b="1" dirty="0"/>
              <a:t>gte</a:t>
            </a:r>
            <a:r>
              <a:rPr lang="ru-RU" dirty="0"/>
              <a:t> </a:t>
            </a:r>
            <a:r>
              <a:rPr lang="ru-RU" dirty="0" smtClean="0"/>
              <a:t>значение </a:t>
            </a:r>
            <a:r>
              <a:rPr lang="ru-RU" dirty="0"/>
              <a:t>поля должно быть больше или равно указанному</a:t>
            </a:r>
          </a:p>
          <a:p>
            <a:r>
              <a:rPr lang="ru-RU" b="1" dirty="0"/>
              <a:t>lt</a:t>
            </a:r>
            <a:r>
              <a:rPr lang="ru-RU" dirty="0"/>
              <a:t> </a:t>
            </a:r>
            <a:r>
              <a:rPr lang="ru-RU" dirty="0" smtClean="0"/>
              <a:t>значение </a:t>
            </a:r>
            <a:r>
              <a:rPr lang="ru-RU" dirty="0"/>
              <a:t>поля должно быть меньше указанного</a:t>
            </a:r>
          </a:p>
          <a:p>
            <a:r>
              <a:rPr lang="ru-RU" b="1" dirty="0"/>
              <a:t>lte</a:t>
            </a:r>
            <a:r>
              <a:rPr lang="ru-RU" dirty="0"/>
              <a:t> </a:t>
            </a:r>
            <a:r>
              <a:rPr lang="ru-RU" dirty="0" smtClean="0"/>
              <a:t>значение </a:t>
            </a:r>
            <a:r>
              <a:rPr lang="ru-RU" dirty="0"/>
              <a:t>поля должно быть меньше или равно указанному</a:t>
            </a:r>
          </a:p>
          <a:p>
            <a:r>
              <a:rPr lang="ru-RU" b="1" dirty="0"/>
              <a:t>range</a:t>
            </a:r>
            <a:r>
              <a:rPr lang="ru-RU" dirty="0"/>
              <a:t> </a:t>
            </a:r>
            <a:r>
              <a:rPr lang="ru-RU" dirty="0" smtClean="0"/>
              <a:t>значение </a:t>
            </a:r>
            <a:r>
              <a:rPr lang="ru-RU" dirty="0"/>
              <a:t>поля должно укладываться в указанный нами </a:t>
            </a:r>
            <a:r>
              <a:rPr lang="ru-RU" dirty="0" smtClean="0"/>
              <a:t>диапазон</a:t>
            </a:r>
            <a:r>
              <a:rPr lang="ru-RU" dirty="0"/>
              <a:t>, который задается в виде </a:t>
            </a:r>
            <a:r>
              <a:rPr lang="ru-RU" dirty="0" smtClean="0"/>
              <a:t>кортежа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3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</a:t>
            </a:r>
            <a:r>
              <a:rPr lang="ru-RU" dirty="0" smtClean="0"/>
              <a:t>оступные </a:t>
            </a:r>
            <a:r>
              <a:rPr lang="ru-RU" dirty="0"/>
              <a:t>в Django модификаторы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1532" y="953094"/>
            <a:ext cx="11800395" cy="5290388"/>
          </a:xfrm>
        </p:spPr>
        <p:txBody>
          <a:bodyPr/>
          <a:lstStyle/>
          <a:p>
            <a:r>
              <a:rPr lang="ru-RU" b="1" dirty="0"/>
              <a:t>year</a:t>
            </a:r>
            <a:r>
              <a:rPr lang="ru-RU" dirty="0"/>
              <a:t> </a:t>
            </a:r>
            <a:r>
              <a:rPr lang="ru-RU" dirty="0" smtClean="0"/>
              <a:t>значение </a:t>
            </a:r>
            <a:r>
              <a:rPr lang="ru-RU" dirty="0"/>
              <a:t>поля должно принадлежать к указанному нами году</a:t>
            </a:r>
          </a:p>
          <a:p>
            <a:r>
              <a:rPr lang="ru-RU" b="1" dirty="0"/>
              <a:t>month</a:t>
            </a:r>
            <a:r>
              <a:rPr lang="ru-RU" dirty="0"/>
              <a:t> </a:t>
            </a:r>
            <a:r>
              <a:rPr lang="ru-RU" dirty="0" smtClean="0"/>
              <a:t>значение </a:t>
            </a:r>
            <a:r>
              <a:rPr lang="ru-RU" dirty="0"/>
              <a:t>поля должно принадлежать к указанному нами месяцу</a:t>
            </a:r>
          </a:p>
          <a:p>
            <a:r>
              <a:rPr lang="ru-RU" b="1" dirty="0"/>
              <a:t>day</a:t>
            </a:r>
            <a:r>
              <a:rPr lang="ru-RU" dirty="0"/>
              <a:t> </a:t>
            </a:r>
            <a:r>
              <a:rPr lang="ru-RU" dirty="0" smtClean="0"/>
              <a:t>значение </a:t>
            </a:r>
            <a:r>
              <a:rPr lang="ru-RU" dirty="0"/>
              <a:t>поля должно принадлежать к указанному нами числу</a:t>
            </a:r>
          </a:p>
          <a:p>
            <a:r>
              <a:rPr lang="ru-RU" b="1" dirty="0"/>
              <a:t>week _day </a:t>
            </a:r>
            <a:r>
              <a:rPr lang="ru-RU" dirty="0"/>
              <a:t>Значение </a:t>
            </a:r>
            <a:r>
              <a:rPr lang="ru-RU" dirty="0" smtClean="0"/>
              <a:t>поля должно принадлежать к </a:t>
            </a:r>
            <a:r>
              <a:rPr lang="ru-RU" dirty="0"/>
              <a:t>указанному </a:t>
            </a:r>
            <a:r>
              <a:rPr lang="ru-RU" dirty="0" smtClean="0"/>
              <a:t>нами недели</a:t>
            </a:r>
            <a:r>
              <a:rPr lang="ru-RU" dirty="0"/>
              <a:t>, который задается числом от 1 (воскресенье) до 7 (</a:t>
            </a:r>
            <a:r>
              <a:rPr lang="ru-RU" dirty="0" smtClean="0"/>
              <a:t>суббота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0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</a:t>
            </a:r>
            <a:r>
              <a:rPr lang="ru-RU" dirty="0" smtClean="0"/>
              <a:t>оступные </a:t>
            </a:r>
            <a:r>
              <a:rPr lang="ru-RU" dirty="0"/>
              <a:t>в Django модификаторы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1532" y="953094"/>
            <a:ext cx="11800395" cy="5290388"/>
          </a:xfrm>
        </p:spPr>
        <p:txBody>
          <a:bodyPr/>
          <a:lstStyle/>
          <a:p>
            <a:r>
              <a:rPr lang="ru-RU" b="1" dirty="0"/>
              <a:t>hour</a:t>
            </a:r>
            <a:r>
              <a:rPr lang="ru-RU" dirty="0"/>
              <a:t> </a:t>
            </a:r>
            <a:r>
              <a:rPr lang="ru-RU" dirty="0" smtClean="0"/>
              <a:t>значение </a:t>
            </a:r>
            <a:r>
              <a:rPr lang="ru-RU" dirty="0"/>
              <a:t>поля должно принадлежать к указанному нами часу</a:t>
            </a:r>
          </a:p>
          <a:p>
            <a:r>
              <a:rPr lang="ru-RU" b="1" dirty="0"/>
              <a:t>minute</a:t>
            </a:r>
            <a:r>
              <a:rPr lang="ru-RU" dirty="0"/>
              <a:t> </a:t>
            </a:r>
            <a:r>
              <a:rPr lang="ru-RU" dirty="0" smtClean="0"/>
              <a:t>значение </a:t>
            </a:r>
            <a:r>
              <a:rPr lang="ru-RU" dirty="0"/>
              <a:t>поля должно принадлежать к указанной нами минуте</a:t>
            </a:r>
          </a:p>
          <a:p>
            <a:r>
              <a:rPr lang="ru-RU" b="1" dirty="0"/>
              <a:t>second</a:t>
            </a:r>
            <a:r>
              <a:rPr lang="ru-RU" dirty="0"/>
              <a:t> </a:t>
            </a:r>
            <a:r>
              <a:rPr lang="ru-RU" dirty="0" smtClean="0"/>
              <a:t>значение </a:t>
            </a:r>
            <a:r>
              <a:rPr lang="ru-RU" dirty="0"/>
              <a:t>поля должно принадлежать к указанной нами секунде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8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Расширенные запросы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Что, если нам необходимо найти все сообщения зазанной категории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Django </a:t>
            </a:r>
            <a:r>
              <a:rPr lang="ru-RU" dirty="0" smtClean="0"/>
              <a:t>позволяет пройтись по цепочке объектов используя связи, которые мы создали в модели</a:t>
            </a:r>
          </a:p>
          <a:p>
            <a:r>
              <a:rPr lang="ru-RU" dirty="0" smtClean="0"/>
              <a:t>Создайте фильтр используя </a:t>
            </a:r>
            <a:r>
              <a:rPr lang="en-US" dirty="0" err="1" smtClean="0"/>
              <a:t>object</a:t>
            </a:r>
            <a:r>
              <a:rPr lang="en-US" dirty="0" err="1" smtClean="0"/>
              <a:t>__property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57984" y="3256498"/>
            <a:ext cx="2340864" cy="11948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Post</a:t>
            </a:r>
            <a:endParaRPr lang="en-US" b="1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1"/>
            <a:endCxn id="5" idx="3"/>
          </p:cNvCxnSpPr>
          <p:nvPr/>
        </p:nvCxnSpPr>
        <p:spPr>
          <a:xfrm>
            <a:off x="2157984" y="3853906"/>
            <a:ext cx="23408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272528" y="3256498"/>
            <a:ext cx="2340864" cy="11948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Category</a:t>
            </a:r>
            <a:endParaRPr lang="en-US" b="1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9" name="Straight Connector 8"/>
          <p:cNvCxnSpPr>
            <a:stCxn id="8" idx="1"/>
            <a:endCxn id="8" idx="3"/>
          </p:cNvCxnSpPr>
          <p:nvPr/>
        </p:nvCxnSpPr>
        <p:spPr>
          <a:xfrm>
            <a:off x="7272528" y="3853906"/>
            <a:ext cx="234086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>
            <a:off x="4498848" y="3853906"/>
            <a:ext cx="27736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31582" y="38539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94576" y="3407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8754" y="5092078"/>
            <a:ext cx="11045952" cy="1150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Post.objects.filter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(category__name__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iexact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='it')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QuerySet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[&lt;Post: Hello World&gt;]&gt;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83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/>
      <p:bldP spid="17" grpId="0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по цепочке объектов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Интерпретатор </a:t>
            </a:r>
            <a:r>
              <a:rPr lang="en-US" dirty="0" smtClean="0"/>
              <a:t>Python </a:t>
            </a:r>
            <a:r>
              <a:rPr lang="ru-RU" dirty="0" smtClean="0"/>
              <a:t>с модулем </a:t>
            </a:r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514" y="1183915"/>
            <a:ext cx="11525250" cy="5290388"/>
          </a:xfrm>
        </p:spPr>
        <p:txBody>
          <a:bodyPr/>
          <a:lstStyle/>
          <a:p>
            <a:r>
              <a:rPr lang="ru-RU" dirty="0" smtClean="0"/>
              <a:t>Для экспериментов с моделями в </a:t>
            </a:r>
            <a:r>
              <a:rPr lang="en-US" dirty="0" smtClean="0"/>
              <a:t>Django </a:t>
            </a:r>
            <a:r>
              <a:rPr lang="ru-RU" dirty="0" smtClean="0"/>
              <a:t>полезно запустить интерпретатор </a:t>
            </a:r>
            <a:r>
              <a:rPr lang="en-US" dirty="0" smtClean="0"/>
              <a:t>Python</a:t>
            </a:r>
            <a:endParaRPr lang="uk-UA" dirty="0" smtClean="0"/>
          </a:p>
          <a:p>
            <a:r>
              <a:rPr lang="uk-UA" dirty="0" smtClean="0"/>
              <a:t>Из командной строки </a:t>
            </a:r>
            <a:r>
              <a:rPr lang="ru-RU" dirty="0" smtClean="0"/>
              <a:t>это можно сделать командой: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А в </a:t>
            </a:r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ru-RU" dirty="0" smtClean="0"/>
              <a:t>есть уже настроенная </a:t>
            </a:r>
            <a:r>
              <a:rPr lang="en-US" dirty="0" smtClean="0"/>
              <a:t>Python Console</a:t>
            </a:r>
            <a:endParaRPr lang="ru-RU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567307" y="3121223"/>
            <a:ext cx="51488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python manage.py shell</a:t>
            </a:r>
            <a:endParaRPr lang="ru-RU" sz="4000" dirty="0"/>
          </a:p>
        </p:txBody>
      </p:sp>
      <p:pic>
        <p:nvPicPr>
          <p:cNvPr id="6" name="Picture 5" descr="website - [E:\GitHub\LearnPython\week12\examples\website] - ...\blog\models.py - PyCharm 2016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 t="63801" r="610" b="663"/>
          <a:stretch/>
        </p:blipFill>
        <p:spPr>
          <a:xfrm>
            <a:off x="117166" y="4414990"/>
            <a:ext cx="12049126" cy="237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8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записей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8696" y="1245702"/>
            <a:ext cx="11525250" cy="5290388"/>
          </a:xfrm>
        </p:spPr>
        <p:txBody>
          <a:bodyPr/>
          <a:lstStyle/>
          <a:p>
            <a:r>
              <a:rPr lang="ru-RU" dirty="0"/>
              <a:t>Для сортировки записей мы можем использовать метод </a:t>
            </a:r>
            <a:r>
              <a:rPr lang="ru-RU" dirty="0" smtClean="0"/>
              <a:t>order</a:t>
            </a:r>
            <a:r>
              <a:rPr lang="en-US" dirty="0" smtClean="0"/>
              <a:t>_by</a:t>
            </a:r>
            <a:r>
              <a:rPr lang="ru-RU" dirty="0" smtClean="0"/>
              <a:t>, поддерживаемый</a:t>
            </a:r>
            <a:r>
              <a:rPr lang="en-US" dirty="0" smtClean="0"/>
              <a:t> </a:t>
            </a:r>
            <a:r>
              <a:rPr lang="ru-RU" dirty="0" smtClean="0"/>
              <a:t>классом </a:t>
            </a:r>
            <a:r>
              <a:rPr lang="ru-RU" dirty="0"/>
              <a:t>диспетчера записей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По </a:t>
            </a:r>
            <a:r>
              <a:rPr lang="ru-RU" dirty="0"/>
              <a:t>умолчанию записи сортируются по возрастанию значения поля, а </a:t>
            </a:r>
            <a:r>
              <a:rPr lang="ru-RU" dirty="0" smtClean="0"/>
              <a:t>чтобы</a:t>
            </a:r>
            <a:r>
              <a:rPr lang="en-US" dirty="0" smtClean="0"/>
              <a:t> </a:t>
            </a:r>
            <a:r>
              <a:rPr lang="ru-RU" dirty="0" smtClean="0"/>
              <a:t>указать </a:t>
            </a:r>
            <a:r>
              <a:rPr lang="ru-RU" dirty="0"/>
              <a:t>сортировку по убыванию, нужно перед именем поля поставить символ минус</a:t>
            </a:r>
            <a:r>
              <a:rPr lang="ru-RU" dirty="0" smtClean="0"/>
              <a:t>(-).</a:t>
            </a:r>
            <a:endParaRPr lang="en-US" dirty="0" smtClean="0"/>
          </a:p>
          <a:p>
            <a:r>
              <a:rPr lang="ru-RU" dirty="0" smtClean="0"/>
              <a:t>Пример. Отсортировать все сообщения в порядке обратном дате публикации: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659037" y="5128654"/>
            <a:ext cx="8964567" cy="1150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Post.objects.</a:t>
            </a:r>
            <a:r>
              <a:rPr lang="en-US" sz="2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order_by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publish_date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6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8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Агрегатные функции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8696" y="1245702"/>
            <a:ext cx="11525250" cy="5290388"/>
          </a:xfrm>
        </p:spPr>
        <p:txBody>
          <a:bodyPr/>
          <a:lstStyle/>
          <a:p>
            <a:r>
              <a:rPr lang="ru-RU" dirty="0"/>
              <a:t>Агрегатные функции Django позволяют выполнить какие-либо </a:t>
            </a:r>
            <a:r>
              <a:rPr lang="ru-RU" dirty="0" smtClean="0"/>
              <a:t>математические операции </a:t>
            </a:r>
            <a:r>
              <a:rPr lang="ru-RU" dirty="0"/>
              <a:t>над значениями указанного нами поля всех записей списка. </a:t>
            </a:r>
            <a:endParaRPr lang="ru-RU" dirty="0" smtClean="0"/>
          </a:p>
          <a:p>
            <a:r>
              <a:rPr lang="ru-RU" dirty="0" smtClean="0"/>
              <a:t>Мы можем подсчитать </a:t>
            </a:r>
            <a:r>
              <a:rPr lang="ru-RU" dirty="0"/>
              <a:t>сумму значений какого-либо поля, их арифметическое среднее и пр</a:t>
            </a:r>
            <a:r>
              <a:rPr lang="ru-RU" dirty="0" smtClean="0"/>
              <a:t>.</a:t>
            </a:r>
          </a:p>
          <a:p>
            <a:r>
              <a:rPr lang="ru-RU" dirty="0"/>
              <a:t>Для вызова агрегатных функций применяется метод </a:t>
            </a:r>
            <a:r>
              <a:rPr lang="ru-RU" b="1" dirty="0"/>
              <a:t>aggregate</a:t>
            </a:r>
            <a:r>
              <a:rPr lang="ru-RU" dirty="0"/>
              <a:t>, </a:t>
            </a:r>
            <a:r>
              <a:rPr lang="ru-RU" dirty="0" smtClean="0"/>
              <a:t>поддерживаемый как </a:t>
            </a:r>
            <a:r>
              <a:rPr lang="ru-RU" dirty="0"/>
              <a:t>диспетчером записей, так и списком записей </a:t>
            </a:r>
            <a:r>
              <a:rPr lang="ru-RU" b="1" dirty="0" smtClean="0"/>
              <a:t>Query</a:t>
            </a:r>
            <a:r>
              <a:rPr lang="en-US" b="1" dirty="0"/>
              <a:t>S</a:t>
            </a:r>
            <a:r>
              <a:rPr lang="ru-RU" b="1" dirty="0" smtClean="0"/>
              <a:t>et</a:t>
            </a:r>
            <a:r>
              <a:rPr lang="ru-RU" dirty="0"/>
              <a:t>.</a:t>
            </a:r>
            <a:endParaRPr lang="en-US" dirty="0"/>
          </a:p>
          <a:p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272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Агрегатные функции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8696" y="1245702"/>
            <a:ext cx="11525250" cy="5290388"/>
          </a:xfrm>
        </p:spPr>
        <p:txBody>
          <a:bodyPr/>
          <a:lstStyle/>
          <a:p>
            <a:r>
              <a:rPr lang="ru-RU" dirty="0"/>
              <a:t>М</a:t>
            </a:r>
            <a:r>
              <a:rPr lang="ru-RU" dirty="0" smtClean="0"/>
              <a:t>етод </a:t>
            </a:r>
            <a:r>
              <a:rPr lang="ru-RU" b="1" dirty="0" smtClean="0"/>
              <a:t>aggregate</a:t>
            </a:r>
            <a:r>
              <a:rPr lang="ru-RU" dirty="0" smtClean="0"/>
              <a:t> </a:t>
            </a:r>
            <a:r>
              <a:rPr lang="ru-RU" dirty="0"/>
              <a:t>принимает </a:t>
            </a:r>
            <a:r>
              <a:rPr lang="ru-RU" dirty="0" smtClean="0"/>
              <a:t>произвольное количество </a:t>
            </a:r>
            <a:r>
              <a:rPr lang="ru-RU" dirty="0"/>
              <a:t>параметров, которыми должны быть объекты особых классов собственно, и реализующие агрегатные функции.</a:t>
            </a:r>
            <a:endParaRPr lang="ru-RU" dirty="0" smtClean="0"/>
          </a:p>
          <a:p>
            <a:r>
              <a:rPr lang="ru-RU" dirty="0"/>
              <a:t>Метод </a:t>
            </a:r>
            <a:r>
              <a:rPr lang="ru-RU" b="1" dirty="0"/>
              <a:t>aggregate</a:t>
            </a:r>
            <a:r>
              <a:rPr lang="ru-RU" dirty="0"/>
              <a:t> возвращает словарь, каждый элемент которого хранит значение</a:t>
            </a:r>
            <a:r>
              <a:rPr lang="ru-RU" dirty="0" smtClean="0"/>
              <a:t>, полученное </a:t>
            </a:r>
            <a:r>
              <a:rPr lang="ru-RU" dirty="0"/>
              <a:t>в результате выполнения одной из переданных ему агрегатных функций.</a:t>
            </a: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220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Классы агрегатных функций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8696" y="1245702"/>
            <a:ext cx="11525250" cy="5290388"/>
          </a:xfrm>
        </p:spPr>
        <p:txBody>
          <a:bodyPr/>
          <a:lstStyle/>
          <a:p>
            <a:r>
              <a:rPr lang="ru-RU" b="1" dirty="0" smtClean="0"/>
              <a:t>Count</a:t>
            </a:r>
            <a:r>
              <a:rPr lang="ru-RU" dirty="0" smtClean="0"/>
              <a:t> ( &lt;поле&gt;, &lt;только уникальные значения&gt;)   - возвращает количество значений параметра поле (фактически количество записей). Если необязательный параметр только уникальные значения равен </a:t>
            </a:r>
            <a:r>
              <a:rPr lang="en-US" dirty="0"/>
              <a:t>T</a:t>
            </a:r>
            <a:r>
              <a:rPr lang="ru-RU" dirty="0" smtClean="0"/>
              <a:t>rue,</a:t>
            </a:r>
            <a:r>
              <a:rPr lang="en-US" dirty="0" smtClean="0"/>
              <a:t> </a:t>
            </a:r>
            <a:r>
              <a:rPr lang="ru-RU" dirty="0" smtClean="0"/>
              <a:t>то учитываются только уникальные значения (значение по умолчанию - False).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80817" y="4532424"/>
            <a:ext cx="11121008" cy="20036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Post.objects.aggregate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models.Count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('title', True))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{'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title__count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': 1}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Классы агрегатных функций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8696" y="1245702"/>
            <a:ext cx="11525250" cy="5290388"/>
          </a:xfrm>
        </p:spPr>
        <p:txBody>
          <a:bodyPr/>
          <a:lstStyle/>
          <a:p>
            <a:r>
              <a:rPr lang="ru-RU" b="1" dirty="0" smtClean="0"/>
              <a:t>Avg</a:t>
            </a:r>
            <a:r>
              <a:rPr lang="ru-RU" dirty="0" smtClean="0"/>
              <a:t> ( &lt;поле&gt;) Среднее арифметическое значений параметра поле</a:t>
            </a:r>
          </a:p>
          <a:p>
            <a:r>
              <a:rPr lang="ru-RU" b="1" dirty="0" smtClean="0"/>
              <a:t>Sum</a:t>
            </a:r>
            <a:r>
              <a:rPr lang="ru-RU" dirty="0" smtClean="0"/>
              <a:t> </a:t>
            </a:r>
            <a:r>
              <a:rPr lang="ru-RU" dirty="0"/>
              <a:t>( &lt;поле&gt;) Сумма значений параметра поле</a:t>
            </a:r>
          </a:p>
          <a:p>
            <a:r>
              <a:rPr lang="ru-RU" b="1" dirty="0"/>
              <a:t>Мах</a:t>
            </a:r>
            <a:r>
              <a:rPr lang="ru-RU" dirty="0"/>
              <a:t> ( &lt;поле&gt;) Максимальное из значений параметра поле</a:t>
            </a:r>
          </a:p>
          <a:p>
            <a:r>
              <a:rPr lang="ru-RU" b="1" dirty="0" smtClean="0"/>
              <a:t>Мi</a:t>
            </a:r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(&lt;</a:t>
            </a:r>
            <a:r>
              <a:rPr lang="ru-RU" dirty="0"/>
              <a:t>поле&gt;) Минимальное из значений параметра поле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4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объекта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Создать объект можно как через конструктор: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Так и через метод </a:t>
            </a:r>
            <a:r>
              <a:rPr lang="en-US" dirty="0" smtClean="0"/>
              <a:t>create() </a:t>
            </a:r>
            <a:r>
              <a:rPr lang="ru-RU" dirty="0" smtClean="0"/>
              <a:t>атрибута </a:t>
            </a:r>
            <a:r>
              <a:rPr lang="en-US" dirty="0" smtClean="0"/>
              <a:t>objects: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04672" y="2255520"/>
            <a:ext cx="10460736" cy="16093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blog.models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import Post, Tag, Category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c = Category(name="news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c.save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02208" y="4902198"/>
            <a:ext cx="10363200" cy="13035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Category.objects.create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(name=“Python")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py.save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Изменение записи в базе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Для обновления записи в базе данных достаточно изменить объект модели</a:t>
            </a:r>
            <a:endParaRPr lang="en-US" dirty="0" smtClean="0"/>
          </a:p>
          <a:p>
            <a:r>
              <a:rPr lang="en-US" dirty="0" smtClean="0"/>
              <a:t>Django ORM </a:t>
            </a:r>
            <a:r>
              <a:rPr lang="ru-RU" dirty="0" smtClean="0"/>
              <a:t>автоматически отследит изменения в объекте</a:t>
            </a:r>
          </a:p>
          <a:p>
            <a:r>
              <a:rPr lang="ru-RU" dirty="0" smtClean="0"/>
              <a:t>После внесения изменений достаточно повторно сохранить объект вызвав метод</a:t>
            </a:r>
            <a:r>
              <a:rPr lang="en-US" dirty="0" smtClean="0"/>
              <a:t> </a:t>
            </a:r>
            <a:r>
              <a:rPr lang="en-US" dirty="0" smtClean="0"/>
              <a:t>save()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43072" y="4706112"/>
            <a:ext cx="5596128" cy="12923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c.name = "IT news"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c.save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28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Удаление записи в базе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Для удаления записи в базе данных достаточно вызвать метод </a:t>
            </a:r>
            <a:r>
              <a:rPr lang="en-US" dirty="0" smtClean="0"/>
              <a:t>delete()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243072" y="3279648"/>
            <a:ext cx="5596128" cy="12923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c.delete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1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 сохранение объектов используя</a:t>
            </a:r>
            <a:r>
              <a:rPr lang="en-US" dirty="0" smtClean="0"/>
              <a:t> </a:t>
            </a:r>
            <a:r>
              <a:rPr lang="en-US" dirty="0" smtClean="0"/>
              <a:t>Django 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Простые запросы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данных из моделей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Итак, мы создали все модели приложения и наполнили их отладочными </a:t>
            </a:r>
            <a:r>
              <a:rPr lang="ru-RU" dirty="0" smtClean="0"/>
              <a:t>д</a:t>
            </a:r>
            <a:r>
              <a:rPr lang="ru-RU" dirty="0"/>
              <a:t>а</a:t>
            </a:r>
            <a:r>
              <a:rPr lang="ru-RU" dirty="0" smtClean="0"/>
              <a:t>нными</a:t>
            </a:r>
            <a:r>
              <a:rPr lang="ru-RU" dirty="0"/>
              <a:t>.</a:t>
            </a:r>
          </a:p>
          <a:p>
            <a:r>
              <a:rPr lang="ru-RU" dirty="0"/>
              <a:t>Чтобы благополучно написать </a:t>
            </a:r>
            <a:r>
              <a:rPr lang="ru-RU" dirty="0" smtClean="0"/>
              <a:t>контроллер, который выведет </a:t>
            </a:r>
            <a:r>
              <a:rPr lang="ru-RU" dirty="0"/>
              <a:t>эти данные на </a:t>
            </a:r>
            <a:r>
              <a:rPr lang="ru-RU" dirty="0" smtClean="0"/>
              <a:t>Wе</a:t>
            </a:r>
            <a:r>
              <a:rPr lang="en-US" dirty="0"/>
              <a:t>b</a:t>
            </a:r>
            <a:r>
              <a:rPr lang="ru-RU" dirty="0" smtClean="0"/>
              <a:t>-страницу</a:t>
            </a:r>
            <a:r>
              <a:rPr lang="ru-RU" dirty="0"/>
              <a:t>, нам нужно выяснить, как </a:t>
            </a:r>
            <a:r>
              <a:rPr lang="ru-RU" dirty="0" smtClean="0"/>
              <a:t>извлечь из модели информацию.</a:t>
            </a:r>
            <a:endParaRPr lang="en-US" dirty="0" smtClean="0"/>
          </a:p>
          <a:p>
            <a:r>
              <a:rPr lang="ru-RU" dirty="0" smtClean="0"/>
              <a:t>Все запросы выполняются через коллекцию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endParaRPr lang="en-US" dirty="0" smtClean="0"/>
          </a:p>
          <a:p>
            <a:pPr lvl="1"/>
            <a:r>
              <a:rPr lang="ru-RU" sz="3200" dirty="0"/>
              <a:t>атрибут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/>
              <a:t>присутствует в каждой модели т.к. наследуется от базового класса</a:t>
            </a:r>
            <a:r>
              <a:rPr lang="en-US" dirty="0" smtClean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6889825850D44592AC5D2F43187AE4" ma:contentTypeVersion="5" ma:contentTypeDescription="Create a new document." ma:contentTypeScope="" ma:versionID="fde90edb5a63ba841bca516fd2abaf95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27aa9422-7f1f-4c84-9cdf-302b1a67e513" targetNamespace="http://schemas.microsoft.com/office/2006/metadata/properties" ma:root="true" ma:fieldsID="5e7808ae941cc340dbe51a3031959734" ns1:_="" ns2:_="" ns3:_="">
    <xsd:import namespace="http://schemas.microsoft.com/sharepoint/v3"/>
    <xsd:import namespace="230e9df3-be65-4c73-a93b-d1236ebd677e"/>
    <xsd:import namespace="27aa9422-7f1f-4c84-9cdf-302b1a67e51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axKeywordTaxHTField" minOccurs="0"/>
                <xsd:element ref="ns2:TaxCatchAll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c86a1576-3e7e-4087-ab3d-29105cf9744e}" ma:internalName="TaxCatchAll" ma:showField="CatchAllData" ma:web="27aa9422-7f1f-4c84-9cdf-302b1a67e5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a9422-7f1f-4c84-9cdf-302b1a67e5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0e9df3-be65-4c73-a93b-d1236ebd677e"/>
    <PublishingExpirationDate xmlns="http://schemas.microsoft.com/sharepoint/v3" xsi:nil="true"/>
    <PublishingStartDate xmlns="http://schemas.microsoft.com/sharepoint/v3" xsi:nil="true"/>
    <TaxKeywordTaxHTField xmlns="230e9df3-be65-4c73-a93b-d1236ebd677e">
      <Terms xmlns="http://schemas.microsoft.com/office/infopath/2007/PartnerControls"/>
    </TaxKeywordTaxHTFiel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53B29C-1CCD-4FE8-A1C4-023A0910D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27aa9422-7f1f-4c84-9cdf-302b1a67e5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230e9df3-be65-4c73-a93b-d1236ebd677e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27aa9422-7f1f-4c84-9cdf-302b1a67e513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4899</TotalTime>
  <Words>1191</Words>
  <Application>Microsoft Office PowerPoint</Application>
  <PresentationFormat>Widescreen</PresentationFormat>
  <Paragraphs>179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Segoe UI</vt:lpstr>
      <vt:lpstr>Segoe UI Light</vt:lpstr>
      <vt:lpstr>1_Office Theme</vt:lpstr>
      <vt:lpstr>2_Office Theme</vt:lpstr>
      <vt:lpstr>PowerPoint Presentation</vt:lpstr>
      <vt:lpstr>Как добавить запись в базу данных?</vt:lpstr>
      <vt:lpstr>Интерпретатор Python с модулем Django</vt:lpstr>
      <vt:lpstr>Создание объекта</vt:lpstr>
      <vt:lpstr>Изменение записи в базе данных</vt:lpstr>
      <vt:lpstr>Удаление записи в базе данных</vt:lpstr>
      <vt:lpstr>Создание и сохранение объектов используя Django ORM</vt:lpstr>
      <vt:lpstr>PowerPoint Presentation</vt:lpstr>
      <vt:lpstr>Извлечение данных из моделей</vt:lpstr>
      <vt:lpstr>Доступ ко всем записям модели</vt:lpstr>
      <vt:lpstr>Передача данных в шаблон</vt:lpstr>
      <vt:lpstr>Использование данных в шаблоне</vt:lpstr>
      <vt:lpstr>Простые запросы</vt:lpstr>
      <vt:lpstr>PowerPoint Presentation</vt:lpstr>
      <vt:lpstr>Расширенные запросы</vt:lpstr>
      <vt:lpstr>Простая фильтрация</vt:lpstr>
      <vt:lpstr>Поиск по первичному ключу</vt:lpstr>
      <vt:lpstr>Поиск по содержимому</vt:lpstr>
      <vt:lpstr>Как на счет поиска без учета регистра символов?</vt:lpstr>
      <vt:lpstr>Поиск с точным совпадением?</vt:lpstr>
      <vt:lpstr>Точное совпадение без учета регистра</vt:lpstr>
      <vt:lpstr>Доступные в Django модификаторы</vt:lpstr>
      <vt:lpstr>Доступные в Django модификаторы</vt:lpstr>
      <vt:lpstr>Доступные в Django модификаторы</vt:lpstr>
      <vt:lpstr>Доступные в Django модификаторы</vt:lpstr>
      <vt:lpstr>Доступные в Django модификаторы</vt:lpstr>
      <vt:lpstr>Расширенные запросы</vt:lpstr>
      <vt:lpstr>Что, если нам необходимо найти все сообщения зазанной категории?</vt:lpstr>
      <vt:lpstr>Поиск по цепочке объектов</vt:lpstr>
      <vt:lpstr>Сортировка записей</vt:lpstr>
      <vt:lpstr>Сортировка сообщений</vt:lpstr>
      <vt:lpstr>Агрегатные функции</vt:lpstr>
      <vt:lpstr>Агрегатные функции</vt:lpstr>
      <vt:lpstr>Классы агрегатных функций</vt:lpstr>
      <vt:lpstr>Классы агрегатных функций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max</cp:lastModifiedBy>
  <cp:revision>160</cp:revision>
  <dcterms:created xsi:type="dcterms:W3CDTF">2013-02-15T23:12:42Z</dcterms:created>
  <dcterms:modified xsi:type="dcterms:W3CDTF">2016-11-13T02:59:28Z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0x010100496889825850D44592AC5D2F43187AE4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