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328" r:id="rId3"/>
    <p:sldId id="391" r:id="rId4"/>
    <p:sldId id="352" r:id="rId5"/>
    <p:sldId id="353" r:id="rId6"/>
    <p:sldId id="392" r:id="rId7"/>
    <p:sldId id="354" r:id="rId8"/>
    <p:sldId id="355" r:id="rId9"/>
    <p:sldId id="356" r:id="rId10"/>
    <p:sldId id="389" r:id="rId11"/>
    <p:sldId id="358" r:id="rId12"/>
    <p:sldId id="359" r:id="rId13"/>
    <p:sldId id="390" r:id="rId14"/>
    <p:sldId id="361" r:id="rId15"/>
    <p:sldId id="371" r:id="rId16"/>
    <p:sldId id="377" r:id="rId17"/>
    <p:sldId id="378" r:id="rId18"/>
    <p:sldId id="379" r:id="rId19"/>
    <p:sldId id="380" r:id="rId20"/>
    <p:sldId id="393" r:id="rId21"/>
    <p:sldId id="394" r:id="rId22"/>
    <p:sldId id="395" r:id="rId23"/>
    <p:sldId id="396" r:id="rId24"/>
    <p:sldId id="397" r:id="rId25"/>
    <p:sldId id="398" r:id="rId26"/>
    <p:sldId id="322" r:id="rId27"/>
    <p:sldId id="329" r:id="rId28"/>
    <p:sldId id="351" r:id="rId29"/>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a:srgbClr val="00FF00"/>
    <a:srgbClr val="42FF42"/>
    <a:srgbClr val="D6FFD6"/>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672" y="1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324BB6-ADF9-477E-BA61-F60537F49E1A}" type="datetimeFigureOut">
              <a:rPr lang="ru-RU" smtClean="0"/>
              <a:t>19.08.2016</a:t>
            </a:fld>
            <a:endParaRPr lang="ru-RU"/>
          </a:p>
        </p:txBody>
      </p:sp>
      <p:sp>
        <p:nvSpPr>
          <p:cNvPr id="4" name="Образ слайда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124FED-4CA1-4743-990A-A60408BE717C}" type="slidenum">
              <a:rPr lang="ru-RU" smtClean="0"/>
              <a:t>‹#›</a:t>
            </a:fld>
            <a:endParaRPr lang="ru-RU"/>
          </a:p>
        </p:txBody>
      </p:sp>
    </p:spTree>
    <p:extLst>
      <p:ext uri="{BB962C8B-B14F-4D97-AF65-F5344CB8AC3E}">
        <p14:creationId xmlns:p14="http://schemas.microsoft.com/office/powerpoint/2010/main" val="3988083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0" name="Shape 2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79774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Shape 50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06" name="Shape 5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491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Shape 55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55" name="Shape 5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62916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Shape 56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63" name="Shape 5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4888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Shape 57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71" name="Shape 5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60249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Shape 57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79" name="Shape 57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33158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Shape 49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7" name="Shape 4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33301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Shape 6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8" name="Shape 65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399306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Shape 23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7" name="Shape 2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9170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61" name="Shape 2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1270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5" name="Shape 2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34865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5" name="Shape 2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60651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Shape 30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03" name="Shape 3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8939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Shape 33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31" name="Shape 33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36681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Shape 33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31" name="Shape 33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29556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Shape 34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49" name="Shape 3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0778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FC1A96A7-B107-4A76-9BCA-351E6EBF71DD}" type="datetimeFigureOut">
              <a:rPr lang="ru-RU" smtClean="0"/>
              <a:t>19.08.2016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10384C1-B5E8-47D2-9EE3-02205600F891}" type="slidenum">
              <a:rPr lang="ru-RU" smtClean="0"/>
              <a:t>‹#›</a:t>
            </a:fld>
            <a:endParaRPr lang="ru-RU"/>
          </a:p>
        </p:txBody>
      </p:sp>
    </p:spTree>
    <p:extLst>
      <p:ext uri="{BB962C8B-B14F-4D97-AF65-F5344CB8AC3E}">
        <p14:creationId xmlns:p14="http://schemas.microsoft.com/office/powerpoint/2010/main" val="539410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FC1A96A7-B107-4A76-9BCA-351E6EBF71DD}" type="datetimeFigureOut">
              <a:rPr lang="ru-RU" smtClean="0"/>
              <a:t>19.08.2016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10384C1-B5E8-47D2-9EE3-02205600F891}" type="slidenum">
              <a:rPr lang="ru-RU" smtClean="0"/>
              <a:t>‹#›</a:t>
            </a:fld>
            <a:endParaRPr lang="ru-RU"/>
          </a:p>
        </p:txBody>
      </p:sp>
    </p:spTree>
    <p:extLst>
      <p:ext uri="{BB962C8B-B14F-4D97-AF65-F5344CB8AC3E}">
        <p14:creationId xmlns:p14="http://schemas.microsoft.com/office/powerpoint/2010/main" val="3232878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FC1A96A7-B107-4A76-9BCA-351E6EBF71DD}" type="datetimeFigureOut">
              <a:rPr lang="ru-RU" smtClean="0"/>
              <a:t>19.08.2016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10384C1-B5E8-47D2-9EE3-02205600F891}" type="slidenum">
              <a:rPr lang="ru-RU" smtClean="0"/>
              <a:t>‹#›</a:t>
            </a:fld>
            <a:endParaRPr lang="ru-RU"/>
          </a:p>
        </p:txBody>
      </p:sp>
    </p:spTree>
    <p:extLst>
      <p:ext uri="{BB962C8B-B14F-4D97-AF65-F5344CB8AC3E}">
        <p14:creationId xmlns:p14="http://schemas.microsoft.com/office/powerpoint/2010/main" val="3133808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FC1A96A7-B107-4A76-9BCA-351E6EBF71DD}" type="datetimeFigureOut">
              <a:rPr lang="ru-RU" smtClean="0"/>
              <a:t>19.08.2016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10384C1-B5E8-47D2-9EE3-02205600F891}" type="slidenum">
              <a:rPr lang="ru-RU" smtClean="0"/>
              <a:t>‹#›</a:t>
            </a:fld>
            <a:endParaRPr lang="ru-RU"/>
          </a:p>
        </p:txBody>
      </p:sp>
    </p:spTree>
    <p:extLst>
      <p:ext uri="{BB962C8B-B14F-4D97-AF65-F5344CB8AC3E}">
        <p14:creationId xmlns:p14="http://schemas.microsoft.com/office/powerpoint/2010/main" val="3236647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FC1A96A7-B107-4A76-9BCA-351E6EBF71DD}" type="datetimeFigureOut">
              <a:rPr lang="ru-RU" smtClean="0"/>
              <a:t>19.08.2016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10384C1-B5E8-47D2-9EE3-02205600F891}" type="slidenum">
              <a:rPr lang="ru-RU" smtClean="0"/>
              <a:t>‹#›</a:t>
            </a:fld>
            <a:endParaRPr lang="ru-RU"/>
          </a:p>
        </p:txBody>
      </p:sp>
    </p:spTree>
    <p:extLst>
      <p:ext uri="{BB962C8B-B14F-4D97-AF65-F5344CB8AC3E}">
        <p14:creationId xmlns:p14="http://schemas.microsoft.com/office/powerpoint/2010/main" val="1060257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FC1A96A7-B107-4A76-9BCA-351E6EBF71DD}" type="datetimeFigureOut">
              <a:rPr lang="ru-RU" smtClean="0"/>
              <a:t>19.08.2016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10384C1-B5E8-47D2-9EE3-02205600F891}" type="slidenum">
              <a:rPr lang="ru-RU" smtClean="0"/>
              <a:t>‹#›</a:t>
            </a:fld>
            <a:endParaRPr lang="ru-RU"/>
          </a:p>
        </p:txBody>
      </p:sp>
    </p:spTree>
    <p:extLst>
      <p:ext uri="{BB962C8B-B14F-4D97-AF65-F5344CB8AC3E}">
        <p14:creationId xmlns:p14="http://schemas.microsoft.com/office/powerpoint/2010/main" val="1699185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FC1A96A7-B107-4A76-9BCA-351E6EBF71DD}" type="datetimeFigureOut">
              <a:rPr lang="ru-RU" smtClean="0"/>
              <a:t>19.08.2016</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C10384C1-B5E8-47D2-9EE3-02205600F891}" type="slidenum">
              <a:rPr lang="ru-RU" smtClean="0"/>
              <a:t>‹#›</a:t>
            </a:fld>
            <a:endParaRPr lang="ru-RU"/>
          </a:p>
        </p:txBody>
      </p:sp>
    </p:spTree>
    <p:extLst>
      <p:ext uri="{BB962C8B-B14F-4D97-AF65-F5344CB8AC3E}">
        <p14:creationId xmlns:p14="http://schemas.microsoft.com/office/powerpoint/2010/main" val="185172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FC1A96A7-B107-4A76-9BCA-351E6EBF71DD}" type="datetimeFigureOut">
              <a:rPr lang="ru-RU" smtClean="0"/>
              <a:t>19.08.2016</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C10384C1-B5E8-47D2-9EE3-02205600F891}" type="slidenum">
              <a:rPr lang="ru-RU" smtClean="0"/>
              <a:t>‹#›</a:t>
            </a:fld>
            <a:endParaRPr lang="ru-RU"/>
          </a:p>
        </p:txBody>
      </p:sp>
    </p:spTree>
    <p:extLst>
      <p:ext uri="{BB962C8B-B14F-4D97-AF65-F5344CB8AC3E}">
        <p14:creationId xmlns:p14="http://schemas.microsoft.com/office/powerpoint/2010/main" val="1936095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FC1A96A7-B107-4A76-9BCA-351E6EBF71DD}" type="datetimeFigureOut">
              <a:rPr lang="ru-RU" smtClean="0"/>
              <a:t>19.08.2016</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C10384C1-B5E8-47D2-9EE3-02205600F891}" type="slidenum">
              <a:rPr lang="ru-RU" smtClean="0"/>
              <a:t>‹#›</a:t>
            </a:fld>
            <a:endParaRPr lang="ru-RU"/>
          </a:p>
        </p:txBody>
      </p:sp>
    </p:spTree>
    <p:extLst>
      <p:ext uri="{BB962C8B-B14F-4D97-AF65-F5344CB8AC3E}">
        <p14:creationId xmlns:p14="http://schemas.microsoft.com/office/powerpoint/2010/main" val="3850834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FC1A96A7-B107-4A76-9BCA-351E6EBF71DD}" type="datetimeFigureOut">
              <a:rPr lang="ru-RU" smtClean="0"/>
              <a:t>19.08.2016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10384C1-B5E8-47D2-9EE3-02205600F891}" type="slidenum">
              <a:rPr lang="ru-RU" smtClean="0"/>
              <a:t>‹#›</a:t>
            </a:fld>
            <a:endParaRPr lang="ru-RU"/>
          </a:p>
        </p:txBody>
      </p:sp>
    </p:spTree>
    <p:extLst>
      <p:ext uri="{BB962C8B-B14F-4D97-AF65-F5344CB8AC3E}">
        <p14:creationId xmlns:p14="http://schemas.microsoft.com/office/powerpoint/2010/main" val="3650052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FC1A96A7-B107-4A76-9BCA-351E6EBF71DD}" type="datetimeFigureOut">
              <a:rPr lang="ru-RU" smtClean="0"/>
              <a:t>19.08.2016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10384C1-B5E8-47D2-9EE3-02205600F891}" type="slidenum">
              <a:rPr lang="ru-RU" smtClean="0"/>
              <a:t>‹#›</a:t>
            </a:fld>
            <a:endParaRPr lang="ru-RU"/>
          </a:p>
        </p:txBody>
      </p:sp>
    </p:spTree>
    <p:extLst>
      <p:ext uri="{BB962C8B-B14F-4D97-AF65-F5344CB8AC3E}">
        <p14:creationId xmlns:p14="http://schemas.microsoft.com/office/powerpoint/2010/main" val="626331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1A96A7-B107-4A76-9BCA-351E6EBF71DD}" type="datetimeFigureOut">
              <a:rPr lang="ru-RU" smtClean="0"/>
              <a:t>19.08.2016</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0384C1-B5E8-47D2-9EE3-02205600F891}" type="slidenum">
              <a:rPr lang="ru-RU" smtClean="0"/>
              <a:t>‹#›</a:t>
            </a:fld>
            <a:endParaRPr lang="ru-RU"/>
          </a:p>
        </p:txBody>
      </p:sp>
    </p:spTree>
    <p:extLst>
      <p:ext uri="{BB962C8B-B14F-4D97-AF65-F5344CB8AC3E}">
        <p14:creationId xmlns:p14="http://schemas.microsoft.com/office/powerpoint/2010/main" val="42468237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ps.readthedocs.io/ru/latest/random.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open.umich.edu/" TargetMode="External"/><Relationship Id="rId5" Type="http://schemas.openxmlformats.org/officeDocument/2006/relationships/hyperlink" Target="http://www.dr-chuck.com" TargetMode="Externa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fontScale="90000"/>
          </a:bodyPr>
          <a:lstStyle/>
          <a:p>
            <a:r>
              <a:rPr lang="ru-RU" dirty="0" smtClean="0"/>
              <a:t/>
            </a:r>
            <a:br>
              <a:rPr lang="ru-RU" dirty="0" smtClean="0"/>
            </a:br>
            <a:r>
              <a:rPr lang="ru-RU" dirty="0" smtClean="0"/>
              <a:t>Программирование на </a:t>
            </a:r>
            <a:r>
              <a:rPr lang="ru-RU" dirty="0" err="1" smtClean="0"/>
              <a:t>Python</a:t>
            </a:r>
            <a:r>
              <a:rPr lang="ru-RU" dirty="0" smtClean="0"/>
              <a:t/>
            </a:r>
            <a:br>
              <a:rPr lang="ru-RU" dirty="0" smtClean="0"/>
            </a:br>
            <a:endParaRPr lang="ru-RU" dirty="0"/>
          </a:p>
        </p:txBody>
      </p:sp>
      <p:sp>
        <p:nvSpPr>
          <p:cNvPr id="3" name="Подзаголовок 2"/>
          <p:cNvSpPr>
            <a:spLocks noGrp="1"/>
          </p:cNvSpPr>
          <p:nvPr>
            <p:ph type="subTitle" idx="1"/>
          </p:nvPr>
        </p:nvSpPr>
        <p:spPr/>
        <p:txBody>
          <a:bodyPr>
            <a:normAutofit/>
          </a:bodyPr>
          <a:lstStyle/>
          <a:p>
            <a:r>
              <a:rPr lang="ru-RU" dirty="0" smtClean="0"/>
              <a:t>Лекция </a:t>
            </a:r>
            <a:r>
              <a:rPr lang="en-US" dirty="0"/>
              <a:t>4</a:t>
            </a:r>
            <a:endParaRPr lang="ru-RU" dirty="0"/>
          </a:p>
          <a:p>
            <a:pPr lvl="0"/>
            <a:r>
              <a:rPr lang="ru-RU" dirty="0" smtClean="0"/>
              <a:t>Базовая </a:t>
            </a:r>
            <a:r>
              <a:rPr lang="ru-RU" dirty="0"/>
              <a:t>форма </a:t>
            </a:r>
            <a:r>
              <a:rPr lang="ru-RU" dirty="0" smtClean="0"/>
              <a:t>цикла</a:t>
            </a:r>
          </a:p>
          <a:p>
            <a:r>
              <a:rPr lang="ru-RU" dirty="0" smtClean="0"/>
              <a:t>Случайные числа</a:t>
            </a:r>
            <a:endParaRPr lang="en-US" dirty="0"/>
          </a:p>
          <a:p>
            <a:pPr lvl="0"/>
            <a:endParaRPr lang="ru-RU" dirty="0"/>
          </a:p>
        </p:txBody>
      </p:sp>
    </p:spTree>
    <p:extLst>
      <p:ext uri="{BB962C8B-B14F-4D97-AF65-F5344CB8AC3E}">
        <p14:creationId xmlns:p14="http://schemas.microsoft.com/office/powerpoint/2010/main" val="4736385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title"/>
          </p:nvPr>
        </p:nvSpPr>
        <p:spPr>
          <a:xfrm>
            <a:off x="721519" y="370453"/>
            <a:ext cx="7836750" cy="1121513"/>
          </a:xfrm>
          <a:prstGeom prst="rect">
            <a:avLst/>
          </a:prstGeom>
          <a:noFill/>
          <a:ln>
            <a:noFill/>
          </a:ln>
        </p:spPr>
        <p:txBody>
          <a:bodyPr vert="horz" lIns="21431" tIns="21431" rIns="21431" bIns="21431" rtlCol="0" anchor="ctr" anchorCtr="0">
            <a:noAutofit/>
          </a:bodyPr>
          <a:lstStyle/>
          <a:p>
            <a:pPr>
              <a:spcBef>
                <a:spcPts val="0"/>
              </a:spcBef>
              <a:buClr>
                <a:srgbClr val="FFFF00"/>
              </a:buClr>
              <a:buSzPct val="25000"/>
            </a:pPr>
            <a:r>
              <a:rPr lang="en-US" sz="4275" dirty="0" err="1">
                <a:latin typeface="Cabin"/>
                <a:ea typeface="Cabin"/>
                <a:cs typeface="Cabin"/>
                <a:sym typeface="Cabin"/>
              </a:rPr>
              <a:t>Выход</a:t>
            </a:r>
            <a:r>
              <a:rPr lang="en-US" sz="4275" dirty="0">
                <a:latin typeface="Cabin"/>
                <a:ea typeface="Cabin"/>
                <a:cs typeface="Cabin"/>
                <a:sym typeface="Cabin"/>
              </a:rPr>
              <a:t> </a:t>
            </a:r>
            <a:r>
              <a:rPr lang="en-US" sz="4275" dirty="0" err="1">
                <a:latin typeface="Cabin"/>
                <a:ea typeface="Cabin"/>
                <a:cs typeface="Cabin"/>
                <a:sym typeface="Cabin"/>
              </a:rPr>
              <a:t>из</a:t>
            </a:r>
            <a:r>
              <a:rPr lang="en-US" sz="4275" dirty="0">
                <a:latin typeface="Cabin"/>
                <a:ea typeface="Cabin"/>
                <a:cs typeface="Cabin"/>
                <a:sym typeface="Cabin"/>
              </a:rPr>
              <a:t> </a:t>
            </a:r>
            <a:r>
              <a:rPr lang="en-US" sz="4275" dirty="0" err="1">
                <a:latin typeface="Cabin"/>
                <a:ea typeface="Cabin"/>
                <a:cs typeface="Cabin"/>
                <a:sym typeface="Cabin"/>
              </a:rPr>
              <a:t>цикла</a:t>
            </a:r>
            <a:endParaRPr lang="en-US" sz="4275" dirty="0">
              <a:latin typeface="Cabin"/>
              <a:ea typeface="Cabin"/>
              <a:cs typeface="Cabin"/>
              <a:sym typeface="Cabin"/>
            </a:endParaRPr>
          </a:p>
        </p:txBody>
      </p:sp>
      <p:sp>
        <p:nvSpPr>
          <p:cNvPr id="288" name="Shape 288"/>
          <p:cNvSpPr txBox="1">
            <a:spLocks noGrp="1"/>
          </p:cNvSpPr>
          <p:nvPr>
            <p:ph type="body" idx="1"/>
          </p:nvPr>
        </p:nvSpPr>
        <p:spPr>
          <a:xfrm>
            <a:off x="721519" y="1491966"/>
            <a:ext cx="7915274" cy="1607343"/>
          </a:xfrm>
          <a:prstGeom prst="rect">
            <a:avLst/>
          </a:prstGeom>
          <a:noFill/>
          <a:ln>
            <a:noFill/>
          </a:ln>
        </p:spPr>
        <p:txBody>
          <a:bodyPr vert="horz" lIns="21431" tIns="21431" rIns="21431" bIns="21431" rtlCol="0" anchor="ctr" anchorCtr="0">
            <a:noAutofit/>
          </a:bodyPr>
          <a:lstStyle/>
          <a:p>
            <a:pPr marL="421481" indent="-194453">
              <a:spcBef>
                <a:spcPts val="0"/>
              </a:spcBef>
              <a:buClr>
                <a:schemeClr val="lt1"/>
              </a:buClr>
              <a:buSzPct val="100000"/>
              <a:buFont typeface="Cabin"/>
              <a:buChar char="•"/>
            </a:pPr>
            <a:r>
              <a:rPr lang="en-US" sz="1800" dirty="0" err="1">
                <a:latin typeface="Cabin"/>
                <a:ea typeface="Cabin"/>
                <a:cs typeface="Cabin"/>
                <a:sym typeface="Cabin"/>
              </a:rPr>
              <a:t>Инструкция</a:t>
            </a:r>
            <a:r>
              <a:rPr lang="en-US" sz="1800" dirty="0">
                <a:latin typeface="Cabin"/>
                <a:ea typeface="Cabin"/>
                <a:cs typeface="Cabin"/>
                <a:sym typeface="Cabin"/>
              </a:rPr>
              <a:t> </a:t>
            </a:r>
            <a:r>
              <a:rPr lang="en-US" sz="1800" dirty="0">
                <a:solidFill>
                  <a:srgbClr val="00B0F0"/>
                </a:solidFill>
                <a:latin typeface="Cabin"/>
                <a:ea typeface="Cabin"/>
                <a:cs typeface="Cabin"/>
                <a:sym typeface="Cabin"/>
              </a:rPr>
              <a:t>break</a:t>
            </a:r>
            <a:r>
              <a:rPr lang="en-US" sz="1800" dirty="0">
                <a:latin typeface="Cabin"/>
                <a:ea typeface="Cabin"/>
                <a:cs typeface="Cabin"/>
                <a:sym typeface="Cabin"/>
              </a:rPr>
              <a:t> </a:t>
            </a:r>
            <a:r>
              <a:rPr lang="en-US" sz="1800" dirty="0" err="1">
                <a:latin typeface="Cabin"/>
                <a:ea typeface="Cabin"/>
                <a:cs typeface="Cabin"/>
                <a:sym typeface="Cabin"/>
              </a:rPr>
              <a:t>завершает</a:t>
            </a:r>
            <a:r>
              <a:rPr lang="en-US" sz="1800" dirty="0">
                <a:latin typeface="Cabin"/>
                <a:ea typeface="Cabin"/>
                <a:cs typeface="Cabin"/>
                <a:sym typeface="Cabin"/>
              </a:rPr>
              <a:t> </a:t>
            </a:r>
            <a:r>
              <a:rPr lang="en-US" sz="1800" b="1" dirty="0" err="1">
                <a:solidFill>
                  <a:schemeClr val="tx2"/>
                </a:solidFill>
                <a:latin typeface="Cabin"/>
                <a:ea typeface="Cabin"/>
                <a:cs typeface="Cabin"/>
                <a:sym typeface="Cabin"/>
              </a:rPr>
              <a:t>текущий</a:t>
            </a:r>
            <a:r>
              <a:rPr lang="en-US" sz="1800" b="1" dirty="0">
                <a:solidFill>
                  <a:schemeClr val="tx2"/>
                </a:solidFill>
                <a:latin typeface="Cabin"/>
                <a:ea typeface="Cabin"/>
                <a:cs typeface="Cabin"/>
                <a:sym typeface="Cabin"/>
              </a:rPr>
              <a:t> </a:t>
            </a:r>
            <a:r>
              <a:rPr lang="en-US" sz="1800" b="1" dirty="0" err="1">
                <a:solidFill>
                  <a:schemeClr val="tx2"/>
                </a:solidFill>
                <a:latin typeface="Cabin"/>
                <a:ea typeface="Cabin"/>
                <a:cs typeface="Cabin"/>
                <a:sym typeface="Cabin"/>
              </a:rPr>
              <a:t>цикл</a:t>
            </a:r>
            <a:r>
              <a:rPr lang="en-US" sz="1800" b="1" dirty="0">
                <a:solidFill>
                  <a:schemeClr val="tx2"/>
                </a:solidFill>
                <a:latin typeface="Cabin"/>
                <a:ea typeface="Cabin"/>
                <a:cs typeface="Cabin"/>
                <a:sym typeface="Cabin"/>
              </a:rPr>
              <a:t> </a:t>
            </a:r>
            <a:r>
              <a:rPr lang="en-US" sz="1800" dirty="0">
                <a:latin typeface="Cabin"/>
                <a:ea typeface="Cabin"/>
                <a:cs typeface="Cabin"/>
                <a:sym typeface="Cabin"/>
              </a:rPr>
              <a:t>и </a:t>
            </a:r>
            <a:r>
              <a:rPr lang="en-US" sz="1800" dirty="0" err="1">
                <a:latin typeface="Cabin"/>
                <a:ea typeface="Cabin"/>
                <a:cs typeface="Cabin"/>
                <a:sym typeface="Cabin"/>
              </a:rPr>
              <a:t>переходит</a:t>
            </a:r>
            <a:r>
              <a:rPr lang="en-US" sz="1800" dirty="0">
                <a:latin typeface="Cabin"/>
                <a:ea typeface="Cabin"/>
                <a:cs typeface="Cabin"/>
                <a:sym typeface="Cabin"/>
              </a:rPr>
              <a:t> к </a:t>
            </a:r>
            <a:r>
              <a:rPr lang="en-US" sz="1800" dirty="0" err="1">
                <a:latin typeface="Cabin"/>
                <a:ea typeface="Cabin"/>
                <a:cs typeface="Cabin"/>
                <a:sym typeface="Cabin"/>
              </a:rPr>
              <a:t>строке</a:t>
            </a:r>
            <a:r>
              <a:rPr lang="en-US" sz="1800" dirty="0">
                <a:latin typeface="Cabin"/>
                <a:ea typeface="Cabin"/>
                <a:cs typeface="Cabin"/>
                <a:sym typeface="Cabin"/>
              </a:rPr>
              <a:t>, </a:t>
            </a:r>
            <a:r>
              <a:rPr lang="en-US" sz="1800" dirty="0" err="1">
                <a:latin typeface="Cabin"/>
                <a:ea typeface="Cabin"/>
                <a:cs typeface="Cabin"/>
                <a:sym typeface="Cabin"/>
              </a:rPr>
              <a:t>непосредственно</a:t>
            </a:r>
            <a:r>
              <a:rPr lang="en-US" sz="1800" dirty="0">
                <a:latin typeface="Cabin"/>
                <a:ea typeface="Cabin"/>
                <a:cs typeface="Cabin"/>
                <a:sym typeface="Cabin"/>
              </a:rPr>
              <a:t> </a:t>
            </a:r>
            <a:r>
              <a:rPr lang="en-US" sz="1800" dirty="0" err="1">
                <a:latin typeface="Cabin"/>
                <a:ea typeface="Cabin"/>
                <a:cs typeface="Cabin"/>
                <a:sym typeface="Cabin"/>
              </a:rPr>
              <a:t>следующей</a:t>
            </a:r>
            <a:r>
              <a:rPr lang="en-US" sz="1800" dirty="0">
                <a:latin typeface="Cabin"/>
                <a:ea typeface="Cabin"/>
                <a:cs typeface="Cabin"/>
                <a:sym typeface="Cabin"/>
              </a:rPr>
              <a:t> </a:t>
            </a:r>
            <a:r>
              <a:rPr lang="en-US" sz="1800" dirty="0" err="1">
                <a:latin typeface="Cabin"/>
                <a:ea typeface="Cabin"/>
                <a:cs typeface="Cabin"/>
                <a:sym typeface="Cabin"/>
              </a:rPr>
              <a:t>за</a:t>
            </a:r>
            <a:r>
              <a:rPr lang="en-US" sz="1800" dirty="0">
                <a:latin typeface="Cabin"/>
                <a:ea typeface="Cabin"/>
                <a:cs typeface="Cabin"/>
                <a:sym typeface="Cabin"/>
              </a:rPr>
              <a:t> </a:t>
            </a:r>
            <a:r>
              <a:rPr lang="en-US" sz="1800" dirty="0" err="1" smtClean="0">
                <a:latin typeface="Cabin"/>
                <a:ea typeface="Cabin"/>
                <a:cs typeface="Cabin"/>
                <a:sym typeface="Cabin"/>
              </a:rPr>
              <a:t>циклом</a:t>
            </a:r>
            <a:endParaRPr lang="en-US" sz="1800" dirty="0">
              <a:latin typeface="Cabin"/>
              <a:ea typeface="Cabin"/>
              <a:cs typeface="Cabin"/>
              <a:sym typeface="Cabin"/>
            </a:endParaRPr>
          </a:p>
        </p:txBody>
      </p:sp>
      <p:sp>
        <p:nvSpPr>
          <p:cNvPr id="289" name="Shape 289"/>
          <p:cNvSpPr txBox="1"/>
          <p:nvPr/>
        </p:nvSpPr>
        <p:spPr>
          <a:xfrm>
            <a:off x="6156176" y="3429000"/>
            <a:ext cx="1800200" cy="1869919"/>
          </a:xfrm>
          <a:prstGeom prst="rect">
            <a:avLst/>
          </a:prstGeom>
          <a:noFill/>
          <a:ln>
            <a:noFill/>
          </a:ln>
        </p:spPr>
        <p:txBody>
          <a:bodyPr lIns="0" tIns="0" rIns="0" bIns="0" anchor="ctr" anchorCtr="0">
            <a:noAutofit/>
          </a:bodyPr>
          <a:lstStyle/>
          <a:p>
            <a:pPr>
              <a:buClr>
                <a:schemeClr val="lt1"/>
              </a:buClr>
              <a:buSzPct val="25000"/>
            </a:pPr>
            <a:r>
              <a:rPr lang="en-US" sz="2025" dirty="0" smtClean="0">
                <a:latin typeface="Cabin"/>
                <a:ea typeface="Cabin"/>
                <a:cs typeface="Cabin"/>
                <a:sym typeface="Cabin"/>
              </a:rPr>
              <a:t>&gt;&gt;&gt;</a:t>
            </a:r>
            <a:r>
              <a:rPr lang="en-US" sz="2025" dirty="0" smtClean="0">
                <a:solidFill>
                  <a:schemeClr val="lt1"/>
                </a:solidFill>
                <a:latin typeface="Cabin"/>
                <a:ea typeface="Cabin"/>
                <a:cs typeface="Cabin"/>
                <a:sym typeface="Cabin"/>
              </a:rPr>
              <a:t> </a:t>
            </a:r>
            <a:r>
              <a:rPr lang="en-US" sz="2025" dirty="0">
                <a:solidFill>
                  <a:srgbClr val="00FF00"/>
                </a:solidFill>
                <a:latin typeface="Cabin"/>
                <a:ea typeface="Cabin"/>
                <a:cs typeface="Cabin"/>
                <a:sym typeface="Cabin"/>
              </a:rPr>
              <a:t>hello there</a:t>
            </a:r>
          </a:p>
          <a:p>
            <a:pPr>
              <a:buClr>
                <a:schemeClr val="lt1"/>
              </a:buClr>
              <a:buSzPct val="25000"/>
            </a:pPr>
            <a:r>
              <a:rPr lang="en-US" sz="2025" dirty="0">
                <a:latin typeface="Cabin"/>
                <a:ea typeface="Cabin"/>
                <a:cs typeface="Cabin"/>
                <a:sym typeface="Cabin"/>
              </a:rPr>
              <a:t>hello there</a:t>
            </a:r>
          </a:p>
          <a:p>
            <a:pPr>
              <a:buClr>
                <a:schemeClr val="lt1"/>
              </a:buClr>
              <a:buSzPct val="25000"/>
            </a:pPr>
            <a:r>
              <a:rPr lang="en-US" sz="2025" dirty="0" smtClean="0">
                <a:latin typeface="Cabin"/>
                <a:ea typeface="Cabin"/>
                <a:cs typeface="Cabin"/>
                <a:sym typeface="Cabin"/>
              </a:rPr>
              <a:t>&gt;&gt;&gt;</a:t>
            </a:r>
            <a:r>
              <a:rPr lang="en-US" sz="2025" dirty="0" smtClean="0">
                <a:solidFill>
                  <a:schemeClr val="lt1"/>
                </a:solidFill>
                <a:latin typeface="Cabin"/>
                <a:ea typeface="Cabin"/>
                <a:cs typeface="Cabin"/>
                <a:sym typeface="Cabin"/>
              </a:rPr>
              <a:t> </a:t>
            </a:r>
            <a:r>
              <a:rPr lang="en-US" sz="2025" dirty="0">
                <a:solidFill>
                  <a:srgbClr val="00FF00"/>
                </a:solidFill>
                <a:latin typeface="Cabin"/>
                <a:ea typeface="Cabin"/>
                <a:cs typeface="Cabin"/>
                <a:sym typeface="Cabin"/>
              </a:rPr>
              <a:t>finished</a:t>
            </a:r>
          </a:p>
          <a:p>
            <a:pPr>
              <a:buClr>
                <a:schemeClr val="lt1"/>
              </a:buClr>
              <a:buSzPct val="25000"/>
            </a:pPr>
            <a:r>
              <a:rPr lang="en-US" sz="2025" dirty="0">
                <a:latin typeface="Cabin"/>
                <a:ea typeface="Cabin"/>
                <a:cs typeface="Cabin"/>
                <a:sym typeface="Cabin"/>
              </a:rPr>
              <a:t>finished</a:t>
            </a:r>
          </a:p>
          <a:p>
            <a:pPr>
              <a:buClr>
                <a:schemeClr val="lt1"/>
              </a:buClr>
              <a:buSzPct val="25000"/>
            </a:pPr>
            <a:r>
              <a:rPr lang="en-US" sz="2025" dirty="0" smtClean="0">
                <a:latin typeface="Cabin"/>
                <a:ea typeface="Cabin"/>
                <a:cs typeface="Cabin"/>
                <a:sym typeface="Cabin"/>
              </a:rPr>
              <a:t>&gt;&gt;&gt; </a:t>
            </a:r>
            <a:r>
              <a:rPr lang="en-US" sz="2025" dirty="0">
                <a:solidFill>
                  <a:srgbClr val="00FF00"/>
                </a:solidFill>
                <a:latin typeface="Cabin"/>
                <a:ea typeface="Cabin"/>
                <a:cs typeface="Cabin"/>
                <a:sym typeface="Cabin"/>
              </a:rPr>
              <a:t>done</a:t>
            </a:r>
          </a:p>
          <a:p>
            <a:pPr>
              <a:buClr>
                <a:schemeClr val="lt1"/>
              </a:buClr>
              <a:buSzPct val="25000"/>
            </a:pPr>
            <a:r>
              <a:rPr lang="en-US" sz="2025" dirty="0">
                <a:latin typeface="Cabin"/>
                <a:ea typeface="Cabin"/>
                <a:cs typeface="Cabin"/>
                <a:sym typeface="Cabin"/>
              </a:rPr>
              <a:t>Done!</a:t>
            </a:r>
          </a:p>
        </p:txBody>
      </p:sp>
      <p:sp>
        <p:nvSpPr>
          <p:cNvPr id="290" name="Shape 290"/>
          <p:cNvSpPr txBox="1"/>
          <p:nvPr/>
        </p:nvSpPr>
        <p:spPr>
          <a:xfrm>
            <a:off x="1691680" y="3356992"/>
            <a:ext cx="3617156" cy="1869919"/>
          </a:xfrm>
          <a:prstGeom prst="rect">
            <a:avLst/>
          </a:prstGeom>
          <a:noFill/>
          <a:ln>
            <a:noFill/>
          </a:ln>
        </p:spPr>
        <p:txBody>
          <a:bodyPr lIns="0" tIns="0" rIns="0" bIns="0" anchor="ctr" anchorCtr="0">
            <a:noAutofit/>
          </a:bodyPr>
          <a:lstStyle/>
          <a:p>
            <a:pPr>
              <a:buClr>
                <a:srgbClr val="FFFF00"/>
              </a:buClr>
              <a:buSzPct val="25000"/>
            </a:pPr>
            <a:r>
              <a:rPr lang="en-US" sz="1688" dirty="0">
                <a:latin typeface="Courier New"/>
                <a:ea typeface="Courier New"/>
                <a:cs typeface="Courier New"/>
                <a:sym typeface="Courier New"/>
              </a:rPr>
              <a:t>while</a:t>
            </a:r>
            <a:r>
              <a:rPr lang="en-US" sz="1688" dirty="0">
                <a:solidFill>
                  <a:schemeClr val="lt1"/>
                </a:solidFill>
                <a:latin typeface="Courier New"/>
                <a:ea typeface="Courier New"/>
                <a:cs typeface="Courier New"/>
                <a:sym typeface="Courier New"/>
              </a:rPr>
              <a:t> </a:t>
            </a:r>
            <a:r>
              <a:rPr lang="en-US" sz="1688" dirty="0" smtClean="0">
                <a:solidFill>
                  <a:srgbClr val="FF7F00"/>
                </a:solidFill>
                <a:latin typeface="Courier New"/>
                <a:ea typeface="Courier New"/>
                <a:cs typeface="Courier New"/>
                <a:sym typeface="Courier New"/>
              </a:rPr>
              <a:t>True </a:t>
            </a:r>
            <a:r>
              <a:rPr lang="en-US" sz="1688" dirty="0" smtClean="0">
                <a:latin typeface="Courier New"/>
                <a:ea typeface="Courier New"/>
                <a:cs typeface="Courier New"/>
                <a:sym typeface="Courier New"/>
              </a:rPr>
              <a:t>:</a:t>
            </a:r>
            <a:endParaRPr lang="en-US" sz="1688" dirty="0">
              <a:latin typeface="Courier New"/>
              <a:ea typeface="Courier New"/>
              <a:cs typeface="Courier New"/>
              <a:sym typeface="Courier New"/>
            </a:endParaRPr>
          </a:p>
          <a:p>
            <a:pPr>
              <a:buClr>
                <a:schemeClr val="lt1"/>
              </a:buClr>
              <a:buSzPct val="25000"/>
            </a:pPr>
            <a:r>
              <a:rPr lang="en-US" sz="1688" dirty="0">
                <a:solidFill>
                  <a:schemeClr val="lt1"/>
                </a:solidFill>
                <a:latin typeface="Courier New"/>
                <a:ea typeface="Courier New"/>
                <a:cs typeface="Courier New"/>
                <a:sym typeface="Courier New"/>
              </a:rPr>
              <a:t>    </a:t>
            </a:r>
            <a:r>
              <a:rPr lang="en-US" sz="1688" dirty="0">
                <a:solidFill>
                  <a:srgbClr val="00FF00"/>
                </a:solidFill>
                <a:latin typeface="Courier New"/>
                <a:ea typeface="Courier New"/>
                <a:cs typeface="Courier New"/>
                <a:sym typeface="Courier New"/>
              </a:rPr>
              <a:t>line</a:t>
            </a:r>
            <a:r>
              <a:rPr lang="en-US" sz="1688" dirty="0">
                <a:solidFill>
                  <a:schemeClr val="lt1"/>
                </a:solidFill>
                <a:latin typeface="Courier New"/>
                <a:ea typeface="Courier New"/>
                <a:cs typeface="Courier New"/>
                <a:sym typeface="Courier New"/>
              </a:rPr>
              <a:t> </a:t>
            </a:r>
            <a:r>
              <a:rPr lang="en-US" sz="1688" dirty="0">
                <a:solidFill>
                  <a:srgbClr val="00FFFF"/>
                </a:solidFill>
                <a:latin typeface="Courier New"/>
                <a:ea typeface="Courier New"/>
                <a:cs typeface="Courier New"/>
                <a:sym typeface="Courier New"/>
              </a:rPr>
              <a:t>=</a:t>
            </a:r>
            <a:r>
              <a:rPr lang="en-US" sz="1688" dirty="0">
                <a:solidFill>
                  <a:schemeClr val="lt1"/>
                </a:solidFill>
                <a:latin typeface="Courier New"/>
                <a:ea typeface="Courier New"/>
                <a:cs typeface="Courier New"/>
                <a:sym typeface="Courier New"/>
              </a:rPr>
              <a:t> </a:t>
            </a:r>
            <a:r>
              <a:rPr lang="en-US" sz="1688" dirty="0" smtClean="0">
                <a:solidFill>
                  <a:srgbClr val="FF00FF"/>
                </a:solidFill>
                <a:latin typeface="Courier New"/>
                <a:ea typeface="Courier New"/>
                <a:cs typeface="Courier New"/>
                <a:sym typeface="Courier New"/>
              </a:rPr>
              <a:t>input</a:t>
            </a:r>
            <a:r>
              <a:rPr lang="en-US" sz="1688" dirty="0">
                <a:latin typeface="Courier New"/>
                <a:ea typeface="Courier New"/>
                <a:cs typeface="Courier New"/>
                <a:sym typeface="Courier New"/>
              </a:rPr>
              <a:t>('&gt; ')</a:t>
            </a:r>
          </a:p>
          <a:p>
            <a:pPr>
              <a:buClr>
                <a:schemeClr val="lt1"/>
              </a:buClr>
              <a:buSzPct val="25000"/>
            </a:pPr>
            <a:r>
              <a:rPr lang="en-US" sz="1688" dirty="0">
                <a:solidFill>
                  <a:schemeClr val="lt1"/>
                </a:solidFill>
                <a:latin typeface="Courier New"/>
                <a:ea typeface="Courier New"/>
                <a:cs typeface="Courier New"/>
                <a:sym typeface="Courier New"/>
              </a:rPr>
              <a:t>    </a:t>
            </a:r>
            <a:r>
              <a:rPr lang="en-US" sz="1688" dirty="0">
                <a:latin typeface="Courier New"/>
                <a:ea typeface="Courier New"/>
                <a:cs typeface="Courier New"/>
                <a:sym typeface="Courier New"/>
              </a:rPr>
              <a:t>if</a:t>
            </a:r>
            <a:r>
              <a:rPr lang="en-US" sz="1688" dirty="0">
                <a:solidFill>
                  <a:srgbClr val="FFFF00"/>
                </a:solidFill>
                <a:latin typeface="Courier New"/>
                <a:ea typeface="Courier New"/>
                <a:cs typeface="Courier New"/>
                <a:sym typeface="Courier New"/>
              </a:rPr>
              <a:t> </a:t>
            </a:r>
            <a:r>
              <a:rPr lang="en-US" sz="1688" dirty="0">
                <a:solidFill>
                  <a:srgbClr val="00FF00"/>
                </a:solidFill>
                <a:latin typeface="Courier New"/>
                <a:ea typeface="Courier New"/>
                <a:cs typeface="Courier New"/>
                <a:sym typeface="Courier New"/>
              </a:rPr>
              <a:t>line</a:t>
            </a:r>
            <a:r>
              <a:rPr lang="en-US" sz="1688" dirty="0">
                <a:solidFill>
                  <a:schemeClr val="lt1"/>
                </a:solidFill>
                <a:latin typeface="Courier New"/>
                <a:ea typeface="Courier New"/>
                <a:cs typeface="Courier New"/>
                <a:sym typeface="Courier New"/>
              </a:rPr>
              <a:t> </a:t>
            </a:r>
            <a:r>
              <a:rPr lang="en-US" sz="1688" dirty="0">
                <a:solidFill>
                  <a:srgbClr val="FF7F00"/>
                </a:solidFill>
                <a:latin typeface="Courier New"/>
                <a:ea typeface="Courier New"/>
                <a:cs typeface="Courier New"/>
                <a:sym typeface="Courier New"/>
              </a:rPr>
              <a:t>==</a:t>
            </a:r>
            <a:r>
              <a:rPr lang="en-US" sz="1688" dirty="0">
                <a:solidFill>
                  <a:schemeClr val="lt1"/>
                </a:solidFill>
                <a:latin typeface="Courier New"/>
                <a:ea typeface="Courier New"/>
                <a:cs typeface="Courier New"/>
                <a:sym typeface="Courier New"/>
              </a:rPr>
              <a:t> </a:t>
            </a:r>
            <a:r>
              <a:rPr lang="en-US" sz="1688" dirty="0">
                <a:latin typeface="Courier New"/>
                <a:ea typeface="Courier New"/>
                <a:cs typeface="Courier New"/>
                <a:sym typeface="Courier New"/>
              </a:rPr>
              <a:t>'</a:t>
            </a:r>
            <a:r>
              <a:rPr lang="en-US" sz="1688" dirty="0">
                <a:solidFill>
                  <a:srgbClr val="FF7F00"/>
                </a:solidFill>
                <a:latin typeface="Courier New"/>
                <a:ea typeface="Courier New"/>
                <a:cs typeface="Courier New"/>
                <a:sym typeface="Courier New"/>
              </a:rPr>
              <a:t>done</a:t>
            </a:r>
            <a:r>
              <a:rPr lang="en-US" sz="1688" dirty="0">
                <a:latin typeface="Courier New"/>
                <a:ea typeface="Courier New"/>
                <a:cs typeface="Courier New"/>
                <a:sym typeface="Courier New"/>
              </a:rPr>
              <a:t>' :</a:t>
            </a:r>
          </a:p>
          <a:p>
            <a:pPr>
              <a:buClr>
                <a:schemeClr val="lt1"/>
              </a:buClr>
              <a:buSzPct val="25000"/>
            </a:pPr>
            <a:r>
              <a:rPr lang="en-US" sz="1688" dirty="0">
                <a:solidFill>
                  <a:schemeClr val="lt1"/>
                </a:solidFill>
                <a:latin typeface="Courier New"/>
                <a:ea typeface="Courier New"/>
                <a:cs typeface="Courier New"/>
                <a:sym typeface="Courier New"/>
              </a:rPr>
              <a:t>        </a:t>
            </a:r>
            <a:r>
              <a:rPr lang="en-US" sz="1688" dirty="0">
                <a:latin typeface="Courier New"/>
                <a:ea typeface="Courier New"/>
                <a:cs typeface="Courier New"/>
                <a:sym typeface="Courier New"/>
              </a:rPr>
              <a:t>break</a:t>
            </a:r>
          </a:p>
          <a:p>
            <a:pPr>
              <a:buClr>
                <a:schemeClr val="lt1"/>
              </a:buClr>
              <a:buSzPct val="25000"/>
            </a:pPr>
            <a:r>
              <a:rPr lang="en-US" sz="1688" dirty="0">
                <a:solidFill>
                  <a:schemeClr val="lt1"/>
                </a:solidFill>
                <a:latin typeface="Courier New"/>
                <a:ea typeface="Courier New"/>
                <a:cs typeface="Courier New"/>
                <a:sym typeface="Courier New"/>
              </a:rPr>
              <a:t>    </a:t>
            </a:r>
            <a:r>
              <a:rPr lang="en-US" sz="1688" dirty="0">
                <a:latin typeface="Courier New"/>
                <a:ea typeface="Courier New"/>
                <a:cs typeface="Courier New"/>
                <a:sym typeface="Courier New"/>
              </a:rPr>
              <a:t>print</a:t>
            </a:r>
            <a:r>
              <a:rPr lang="en-US" sz="1688" dirty="0">
                <a:solidFill>
                  <a:schemeClr val="lt1"/>
                </a:solidFill>
                <a:latin typeface="Courier New"/>
                <a:ea typeface="Courier New"/>
                <a:cs typeface="Courier New"/>
                <a:sym typeface="Courier New"/>
              </a:rPr>
              <a:t> </a:t>
            </a:r>
            <a:r>
              <a:rPr lang="ru-RU" sz="1688" dirty="0" smtClean="0">
                <a:latin typeface="Courier New"/>
                <a:ea typeface="Courier New"/>
                <a:cs typeface="Courier New"/>
                <a:sym typeface="Courier New"/>
              </a:rPr>
              <a:t>(</a:t>
            </a:r>
            <a:r>
              <a:rPr lang="en-US" sz="1688" dirty="0" smtClean="0">
                <a:solidFill>
                  <a:srgbClr val="00FF00"/>
                </a:solidFill>
                <a:latin typeface="Courier New"/>
                <a:ea typeface="Courier New"/>
                <a:cs typeface="Courier New"/>
                <a:sym typeface="Courier New"/>
              </a:rPr>
              <a:t>line</a:t>
            </a:r>
            <a:r>
              <a:rPr lang="ru-RU" sz="1688" dirty="0" smtClean="0">
                <a:latin typeface="Courier New"/>
                <a:ea typeface="Courier New"/>
                <a:cs typeface="Courier New"/>
                <a:sym typeface="Courier New"/>
              </a:rPr>
              <a:t>)</a:t>
            </a:r>
            <a:endParaRPr lang="en-US" sz="1688" dirty="0">
              <a:solidFill>
                <a:srgbClr val="00FF00"/>
              </a:solidFill>
              <a:latin typeface="Courier New"/>
              <a:ea typeface="Courier New"/>
              <a:cs typeface="Courier New"/>
              <a:sym typeface="Courier New"/>
            </a:endParaRPr>
          </a:p>
          <a:p>
            <a:pPr>
              <a:buClr>
                <a:srgbClr val="FFFF00"/>
              </a:buClr>
              <a:buSzPct val="25000"/>
            </a:pPr>
            <a:r>
              <a:rPr lang="en-US" sz="1688" dirty="0" smtClean="0">
                <a:latin typeface="Courier New"/>
                <a:ea typeface="Courier New"/>
                <a:cs typeface="Courier New"/>
                <a:sym typeface="Courier New"/>
              </a:rPr>
              <a:t>print</a:t>
            </a:r>
            <a:r>
              <a:rPr lang="en-US" sz="1688" dirty="0" smtClean="0">
                <a:solidFill>
                  <a:schemeClr val="lt1"/>
                </a:solidFill>
                <a:latin typeface="Courier New"/>
                <a:ea typeface="Courier New"/>
                <a:cs typeface="Courier New"/>
                <a:sym typeface="Courier New"/>
              </a:rPr>
              <a:t> </a:t>
            </a:r>
            <a:r>
              <a:rPr lang="ru-RU" sz="1688" dirty="0" smtClean="0">
                <a:latin typeface="Courier New"/>
                <a:ea typeface="Courier New"/>
                <a:cs typeface="Courier New"/>
                <a:sym typeface="Courier New"/>
              </a:rPr>
              <a:t>(</a:t>
            </a:r>
            <a:r>
              <a:rPr lang="en-US" sz="1688" dirty="0" smtClean="0">
                <a:solidFill>
                  <a:srgbClr val="FF7F00"/>
                </a:solidFill>
                <a:latin typeface="Courier New"/>
                <a:ea typeface="Courier New"/>
                <a:cs typeface="Courier New"/>
                <a:sym typeface="Courier New"/>
              </a:rPr>
              <a:t>'Done!'</a:t>
            </a:r>
            <a:r>
              <a:rPr lang="ru-RU" sz="1688" dirty="0" smtClean="0">
                <a:latin typeface="Courier New"/>
                <a:ea typeface="Courier New"/>
                <a:cs typeface="Courier New"/>
                <a:sym typeface="Courier New"/>
              </a:rPr>
              <a:t>)</a:t>
            </a:r>
            <a:endParaRPr lang="en-US" sz="1688" dirty="0">
              <a:solidFill>
                <a:srgbClr val="FF7F00"/>
              </a:solidFill>
              <a:latin typeface="Courier New"/>
              <a:ea typeface="Courier New"/>
              <a:cs typeface="Courier New"/>
              <a:sym typeface="Courier New"/>
            </a:endParaRPr>
          </a:p>
        </p:txBody>
      </p:sp>
      <p:cxnSp>
        <p:nvCxnSpPr>
          <p:cNvPr id="6" name="Shape 299"/>
          <p:cNvCxnSpPr/>
          <p:nvPr/>
        </p:nvCxnSpPr>
        <p:spPr>
          <a:xfrm rot="10800000">
            <a:off x="1291679" y="4580726"/>
            <a:ext cx="294131" cy="361968"/>
          </a:xfrm>
          <a:prstGeom prst="straightConnector1">
            <a:avLst/>
          </a:prstGeom>
          <a:noFill/>
          <a:ln w="50800" cap="rnd" cmpd="sng">
            <a:solidFill>
              <a:srgbClr val="0070C0"/>
            </a:solidFill>
            <a:prstDash val="solid"/>
            <a:miter/>
            <a:headEnd type="stealth" w="med" len="med"/>
            <a:tailEnd type="none" w="med" len="med"/>
          </a:ln>
        </p:spPr>
      </p:cxnSp>
      <p:cxnSp>
        <p:nvCxnSpPr>
          <p:cNvPr id="7" name="Shape 300"/>
          <p:cNvCxnSpPr/>
          <p:nvPr/>
        </p:nvCxnSpPr>
        <p:spPr>
          <a:xfrm flipV="1">
            <a:off x="1259632" y="4437112"/>
            <a:ext cx="1368152" cy="133820"/>
          </a:xfrm>
          <a:prstGeom prst="straightConnector1">
            <a:avLst/>
          </a:prstGeom>
          <a:noFill/>
          <a:ln w="50800" cap="rnd" cmpd="sng">
            <a:solidFill>
              <a:srgbClr val="0070C0"/>
            </a:solidFill>
            <a:prstDash val="solid"/>
            <a:miter/>
            <a:headEnd type="stealth" w="med" len="med"/>
            <a:tailEnd type="none" w="med" len="med"/>
          </a:ln>
        </p:spPr>
      </p:cxnSp>
    </p:spTree>
    <p:extLst>
      <p:ext uri="{BB962C8B-B14F-4D97-AF65-F5344CB8AC3E}">
        <p14:creationId xmlns:p14="http://schemas.microsoft.com/office/powerpoint/2010/main" val="5279941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cxnSp>
        <p:nvCxnSpPr>
          <p:cNvPr id="305" name="Shape 305"/>
          <p:cNvCxnSpPr/>
          <p:nvPr/>
        </p:nvCxnSpPr>
        <p:spPr>
          <a:xfrm rot="10800000">
            <a:off x="6197139" y="1170703"/>
            <a:ext cx="8100" cy="318768"/>
          </a:xfrm>
          <a:prstGeom prst="straightConnector1">
            <a:avLst/>
          </a:prstGeom>
          <a:noFill/>
          <a:ln w="76200" cap="rnd" cmpd="sng">
            <a:solidFill>
              <a:srgbClr val="1155CC"/>
            </a:solidFill>
            <a:prstDash val="solid"/>
            <a:miter/>
            <a:headEnd type="stealth" w="med" len="med"/>
            <a:tailEnd type="none" w="med" len="med"/>
          </a:ln>
        </p:spPr>
      </p:cxnSp>
      <p:sp>
        <p:nvSpPr>
          <p:cNvPr id="306" name="Shape 306"/>
          <p:cNvSpPr/>
          <p:nvPr/>
        </p:nvSpPr>
        <p:spPr>
          <a:xfrm>
            <a:off x="5400675" y="1485900"/>
            <a:ext cx="1614431" cy="714318"/>
          </a:xfrm>
          <a:prstGeom prst="diamond">
            <a:avLst/>
          </a:prstGeom>
          <a:solidFill>
            <a:srgbClr val="0000FF"/>
          </a:solidFill>
          <a:ln>
            <a:noFill/>
          </a:ln>
        </p:spPr>
        <p:txBody>
          <a:bodyPr lIns="0" tIns="0" rIns="0" bIns="0" anchor="ctr" anchorCtr="0">
            <a:noAutofit/>
          </a:bodyPr>
          <a:lstStyle/>
          <a:p>
            <a:pPr algn="ctr">
              <a:buClr>
                <a:srgbClr val="FF0000"/>
              </a:buClr>
              <a:buSzPct val="25000"/>
            </a:pPr>
            <a:r>
              <a:rPr lang="en-US" sz="1575">
                <a:solidFill>
                  <a:srgbClr val="FF0000"/>
                </a:solidFill>
                <a:latin typeface="Cabin"/>
                <a:ea typeface="Cabin"/>
                <a:cs typeface="Cabin"/>
                <a:sym typeface="Cabin"/>
              </a:rPr>
              <a:t>Верно</a:t>
            </a:r>
            <a:r>
              <a:rPr lang="en-US" sz="2025">
                <a:solidFill>
                  <a:srgbClr val="FF0000"/>
                </a:solidFill>
                <a:latin typeface="Cabin"/>
                <a:ea typeface="Cabin"/>
                <a:cs typeface="Cabin"/>
                <a:sym typeface="Cabin"/>
              </a:rPr>
              <a:t> ?</a:t>
            </a:r>
          </a:p>
        </p:txBody>
      </p:sp>
      <p:cxnSp>
        <p:nvCxnSpPr>
          <p:cNvPr id="307" name="Shape 307"/>
          <p:cNvCxnSpPr/>
          <p:nvPr/>
        </p:nvCxnSpPr>
        <p:spPr>
          <a:xfrm rot="10800000" flipH="1">
            <a:off x="6153447" y="2221790"/>
            <a:ext cx="54506" cy="2260913"/>
          </a:xfrm>
          <a:prstGeom prst="straightConnector1">
            <a:avLst/>
          </a:prstGeom>
          <a:noFill/>
          <a:ln w="76200" cap="rnd" cmpd="sng">
            <a:solidFill>
              <a:srgbClr val="1155CC"/>
            </a:solidFill>
            <a:prstDash val="solid"/>
            <a:miter/>
            <a:headEnd type="none" w="med" len="med"/>
            <a:tailEnd type="stealth" w="med" len="med"/>
          </a:ln>
        </p:spPr>
      </p:cxnSp>
      <p:cxnSp>
        <p:nvCxnSpPr>
          <p:cNvPr id="308" name="Shape 308"/>
          <p:cNvCxnSpPr/>
          <p:nvPr/>
        </p:nvCxnSpPr>
        <p:spPr>
          <a:xfrm rot="10800000">
            <a:off x="6965143" y="1839502"/>
            <a:ext cx="437568" cy="8943"/>
          </a:xfrm>
          <a:prstGeom prst="straightConnector1">
            <a:avLst/>
          </a:prstGeom>
          <a:noFill/>
          <a:ln w="76200" cap="rnd" cmpd="sng">
            <a:solidFill>
              <a:srgbClr val="1155CC"/>
            </a:solidFill>
            <a:prstDash val="solid"/>
            <a:miter/>
            <a:headEnd type="none" w="med" len="med"/>
            <a:tailEnd type="none" w="med" len="med"/>
          </a:ln>
        </p:spPr>
      </p:cxnSp>
      <p:cxnSp>
        <p:nvCxnSpPr>
          <p:cNvPr id="309" name="Shape 309"/>
          <p:cNvCxnSpPr/>
          <p:nvPr/>
        </p:nvCxnSpPr>
        <p:spPr>
          <a:xfrm rot="10800000">
            <a:off x="7419677" y="1839530"/>
            <a:ext cx="0" cy="2648531"/>
          </a:xfrm>
          <a:prstGeom prst="straightConnector1">
            <a:avLst/>
          </a:prstGeom>
          <a:noFill/>
          <a:ln w="76200" cap="rnd" cmpd="sng">
            <a:solidFill>
              <a:srgbClr val="1155CC"/>
            </a:solidFill>
            <a:prstDash val="solid"/>
            <a:miter/>
            <a:headEnd type="none" w="med" len="med"/>
            <a:tailEnd type="none" w="med" len="med"/>
          </a:ln>
        </p:spPr>
      </p:cxnSp>
      <p:cxnSp>
        <p:nvCxnSpPr>
          <p:cNvPr id="310" name="Shape 310"/>
          <p:cNvCxnSpPr/>
          <p:nvPr/>
        </p:nvCxnSpPr>
        <p:spPr>
          <a:xfrm>
            <a:off x="6162377" y="4463950"/>
            <a:ext cx="1230525" cy="8100"/>
          </a:xfrm>
          <a:prstGeom prst="straightConnector1">
            <a:avLst/>
          </a:prstGeom>
          <a:noFill/>
          <a:ln w="76200" cap="rnd" cmpd="sng">
            <a:solidFill>
              <a:srgbClr val="1155CC"/>
            </a:solidFill>
            <a:prstDash val="solid"/>
            <a:miter/>
            <a:headEnd type="none" w="med" len="med"/>
            <a:tailEnd type="none" w="med" len="med"/>
          </a:ln>
        </p:spPr>
      </p:cxnSp>
      <p:cxnSp>
        <p:nvCxnSpPr>
          <p:cNvPr id="311" name="Shape 311"/>
          <p:cNvCxnSpPr/>
          <p:nvPr/>
        </p:nvCxnSpPr>
        <p:spPr>
          <a:xfrm flipH="1">
            <a:off x="5200636" y="1848445"/>
            <a:ext cx="223256" cy="1856"/>
          </a:xfrm>
          <a:prstGeom prst="straightConnector1">
            <a:avLst/>
          </a:prstGeom>
          <a:noFill/>
          <a:ln w="76200" cap="rnd" cmpd="sng">
            <a:solidFill>
              <a:schemeClr val="bg1"/>
            </a:solidFill>
            <a:prstDash val="solid"/>
            <a:miter/>
            <a:headEnd type="none" w="med" len="med"/>
            <a:tailEnd type="stealth" w="med" len="med"/>
          </a:ln>
        </p:spPr>
      </p:cxnSp>
      <p:cxnSp>
        <p:nvCxnSpPr>
          <p:cNvPr id="312" name="Shape 312"/>
          <p:cNvCxnSpPr/>
          <p:nvPr/>
        </p:nvCxnSpPr>
        <p:spPr>
          <a:xfrm rot="10800000" flipH="1">
            <a:off x="6155233" y="4732804"/>
            <a:ext cx="8943" cy="362475"/>
          </a:xfrm>
          <a:prstGeom prst="straightConnector1">
            <a:avLst/>
          </a:prstGeom>
          <a:noFill/>
          <a:ln w="76200" cap="rnd" cmpd="sng">
            <a:solidFill>
              <a:schemeClr val="bg1"/>
            </a:solidFill>
            <a:prstDash val="solid"/>
            <a:miter/>
            <a:headEnd type="stealth" w="med" len="med"/>
            <a:tailEnd type="none" w="med" len="med"/>
          </a:ln>
        </p:spPr>
      </p:cxnSp>
      <p:cxnSp>
        <p:nvCxnSpPr>
          <p:cNvPr id="313" name="Shape 313"/>
          <p:cNvCxnSpPr/>
          <p:nvPr/>
        </p:nvCxnSpPr>
        <p:spPr>
          <a:xfrm rot="10800000" flipH="1">
            <a:off x="5176539" y="1843094"/>
            <a:ext cx="33075" cy="2899462"/>
          </a:xfrm>
          <a:prstGeom prst="straightConnector1">
            <a:avLst/>
          </a:prstGeom>
          <a:noFill/>
          <a:ln w="76200" cap="rnd" cmpd="sng">
            <a:solidFill>
              <a:schemeClr val="bg1"/>
            </a:solidFill>
            <a:prstDash val="solid"/>
            <a:miter/>
            <a:headEnd type="stealth" w="med" len="med"/>
            <a:tailEnd type="none" w="med" len="med"/>
          </a:ln>
        </p:spPr>
      </p:cxnSp>
      <p:cxnSp>
        <p:nvCxnSpPr>
          <p:cNvPr id="314" name="Shape 314"/>
          <p:cNvCxnSpPr/>
          <p:nvPr/>
        </p:nvCxnSpPr>
        <p:spPr>
          <a:xfrm>
            <a:off x="5184084" y="4721738"/>
            <a:ext cx="969300" cy="20756"/>
          </a:xfrm>
          <a:prstGeom prst="straightConnector1">
            <a:avLst/>
          </a:prstGeom>
          <a:noFill/>
          <a:ln w="76200" cap="rnd" cmpd="sng">
            <a:solidFill>
              <a:schemeClr val="bg1"/>
            </a:solidFill>
            <a:prstDash val="solid"/>
            <a:miter/>
            <a:headEnd type="none" w="med" len="med"/>
            <a:tailEnd type="none" w="med" len="med"/>
          </a:ln>
        </p:spPr>
      </p:cxnSp>
      <p:sp>
        <p:nvSpPr>
          <p:cNvPr id="315" name="Shape 315"/>
          <p:cNvSpPr txBox="1"/>
          <p:nvPr/>
        </p:nvSpPr>
        <p:spPr>
          <a:xfrm>
            <a:off x="4674713" y="1421607"/>
            <a:ext cx="638381" cy="349987"/>
          </a:xfrm>
          <a:prstGeom prst="rect">
            <a:avLst/>
          </a:prstGeom>
          <a:noFill/>
          <a:ln>
            <a:noFill/>
          </a:ln>
        </p:spPr>
        <p:txBody>
          <a:bodyPr lIns="0" tIns="0" rIns="0" bIns="0" anchor="ctr" anchorCtr="0">
            <a:noAutofit/>
          </a:bodyPr>
          <a:lstStyle/>
          <a:p>
            <a:pPr algn="ctr">
              <a:buClr>
                <a:schemeClr val="lt1"/>
              </a:buClr>
              <a:buSzPct val="25000"/>
            </a:pPr>
            <a:r>
              <a:rPr lang="en-US" sz="2025">
                <a:solidFill>
                  <a:schemeClr val="lt1"/>
                </a:solidFill>
                <a:latin typeface="Cabin"/>
                <a:ea typeface="Cabin"/>
                <a:cs typeface="Cabin"/>
                <a:sym typeface="Cabin"/>
              </a:rPr>
              <a:t>Нет</a:t>
            </a:r>
          </a:p>
        </p:txBody>
      </p:sp>
      <p:sp>
        <p:nvSpPr>
          <p:cNvPr id="316" name="Shape 316"/>
          <p:cNvSpPr txBox="1"/>
          <p:nvPr/>
        </p:nvSpPr>
        <p:spPr>
          <a:xfrm>
            <a:off x="5343525" y="5079207"/>
            <a:ext cx="1643118" cy="421537"/>
          </a:xfrm>
          <a:prstGeom prst="rect">
            <a:avLst/>
          </a:prstGeom>
          <a:solidFill>
            <a:srgbClr val="0000FF"/>
          </a:solidFill>
          <a:ln>
            <a:noFill/>
          </a:ln>
        </p:spPr>
        <p:txBody>
          <a:bodyPr lIns="0" tIns="0" rIns="0" bIns="0" anchor="ctr" anchorCtr="0">
            <a:noAutofit/>
          </a:bodyPr>
          <a:lstStyle/>
          <a:p>
            <a:pPr algn="ctr">
              <a:buClr>
                <a:schemeClr val="lt1"/>
              </a:buClr>
              <a:buSzPct val="25000"/>
            </a:pPr>
            <a:r>
              <a:rPr lang="en-US" sz="1969" dirty="0">
                <a:solidFill>
                  <a:schemeClr val="lt1"/>
                </a:solidFill>
                <a:latin typeface="Cabin"/>
                <a:ea typeface="Cabin"/>
                <a:cs typeface="Cabin"/>
                <a:sym typeface="Cabin"/>
              </a:rPr>
              <a:t>print </a:t>
            </a:r>
            <a:r>
              <a:rPr lang="en-US" sz="1969" dirty="0" smtClean="0">
                <a:solidFill>
                  <a:schemeClr val="lt1"/>
                </a:solidFill>
                <a:latin typeface="Cabin"/>
                <a:ea typeface="Cabin"/>
                <a:cs typeface="Cabin"/>
                <a:sym typeface="Cabin"/>
              </a:rPr>
              <a:t>('Done‘)</a:t>
            </a:r>
            <a:endParaRPr lang="en-US" sz="1969" dirty="0">
              <a:solidFill>
                <a:schemeClr val="lt1"/>
              </a:solidFill>
              <a:latin typeface="Cabin"/>
              <a:ea typeface="Cabin"/>
              <a:cs typeface="Cabin"/>
              <a:sym typeface="Cabin"/>
            </a:endParaRPr>
          </a:p>
        </p:txBody>
      </p:sp>
      <p:sp>
        <p:nvSpPr>
          <p:cNvPr id="317" name="Shape 317"/>
          <p:cNvSpPr txBox="1"/>
          <p:nvPr/>
        </p:nvSpPr>
        <p:spPr>
          <a:xfrm>
            <a:off x="7221438" y="1421607"/>
            <a:ext cx="408037" cy="349987"/>
          </a:xfrm>
          <a:prstGeom prst="rect">
            <a:avLst/>
          </a:prstGeom>
          <a:noFill/>
          <a:ln>
            <a:noFill/>
          </a:ln>
        </p:spPr>
        <p:txBody>
          <a:bodyPr lIns="0" tIns="0" rIns="0" bIns="0" anchor="ctr" anchorCtr="0">
            <a:noAutofit/>
          </a:bodyPr>
          <a:lstStyle/>
          <a:p>
            <a:pPr algn="ctr">
              <a:buClr>
                <a:schemeClr val="lt1"/>
              </a:buClr>
              <a:buSzPct val="25000"/>
            </a:pPr>
            <a:r>
              <a:rPr lang="en-US" sz="2025">
                <a:solidFill>
                  <a:schemeClr val="lt1"/>
                </a:solidFill>
                <a:latin typeface="Cabin"/>
                <a:ea typeface="Cabin"/>
                <a:cs typeface="Cabin"/>
                <a:sym typeface="Cabin"/>
              </a:rPr>
              <a:t>Да</a:t>
            </a:r>
          </a:p>
        </p:txBody>
      </p:sp>
      <p:sp>
        <p:nvSpPr>
          <p:cNvPr id="318" name="Shape 318"/>
          <p:cNvSpPr txBox="1"/>
          <p:nvPr/>
        </p:nvSpPr>
        <p:spPr>
          <a:xfrm>
            <a:off x="6615113" y="2207419"/>
            <a:ext cx="1643118" cy="421537"/>
          </a:xfrm>
          <a:prstGeom prst="rect">
            <a:avLst/>
          </a:prstGeom>
          <a:solidFill>
            <a:srgbClr val="0000FF"/>
          </a:solidFill>
          <a:ln>
            <a:noFill/>
          </a:ln>
        </p:spPr>
        <p:txBody>
          <a:bodyPr lIns="0" tIns="0" rIns="0" bIns="0" anchor="ctr" anchorCtr="0">
            <a:noAutofit/>
          </a:bodyPr>
          <a:lstStyle/>
          <a:p>
            <a:pPr algn="ctr">
              <a:buClr>
                <a:schemeClr val="lt1"/>
              </a:buClr>
              <a:buSzPct val="25000"/>
            </a:pPr>
            <a:r>
              <a:rPr lang="en-US" sz="1969">
                <a:solidFill>
                  <a:schemeClr val="lt1"/>
                </a:solidFill>
                <a:latin typeface="Cabin"/>
                <a:ea typeface="Cabin"/>
                <a:cs typeface="Cabin"/>
                <a:sym typeface="Cabin"/>
              </a:rPr>
              <a:t>....</a:t>
            </a:r>
          </a:p>
        </p:txBody>
      </p:sp>
      <p:sp>
        <p:nvSpPr>
          <p:cNvPr id="319" name="Shape 319"/>
          <p:cNvSpPr txBox="1"/>
          <p:nvPr/>
        </p:nvSpPr>
        <p:spPr>
          <a:xfrm>
            <a:off x="6586538" y="3864769"/>
            <a:ext cx="1643118" cy="421537"/>
          </a:xfrm>
          <a:prstGeom prst="rect">
            <a:avLst/>
          </a:prstGeom>
          <a:solidFill>
            <a:srgbClr val="0000FF"/>
          </a:solidFill>
          <a:ln>
            <a:noFill/>
          </a:ln>
        </p:spPr>
        <p:txBody>
          <a:bodyPr lIns="0" tIns="0" rIns="0" bIns="0" anchor="ctr" anchorCtr="0">
            <a:noAutofit/>
          </a:bodyPr>
          <a:lstStyle/>
          <a:p>
            <a:pPr algn="ctr">
              <a:buClr>
                <a:schemeClr val="lt1"/>
              </a:buClr>
              <a:buSzPct val="25000"/>
            </a:pPr>
            <a:r>
              <a:rPr lang="en-US" sz="1969">
                <a:solidFill>
                  <a:schemeClr val="lt1"/>
                </a:solidFill>
                <a:latin typeface="Cabin"/>
                <a:ea typeface="Cabin"/>
                <a:cs typeface="Cabin"/>
                <a:sym typeface="Cabin"/>
              </a:rPr>
              <a:t>...</a:t>
            </a:r>
          </a:p>
        </p:txBody>
      </p:sp>
      <p:cxnSp>
        <p:nvCxnSpPr>
          <p:cNvPr id="320" name="Shape 320"/>
          <p:cNvCxnSpPr/>
          <p:nvPr/>
        </p:nvCxnSpPr>
        <p:spPr>
          <a:xfrm rot="10800000">
            <a:off x="8334021" y="3446838"/>
            <a:ext cx="571556" cy="838518"/>
          </a:xfrm>
          <a:prstGeom prst="straightConnector1">
            <a:avLst/>
          </a:prstGeom>
          <a:noFill/>
          <a:ln w="76200" cap="rnd" cmpd="sng">
            <a:solidFill>
              <a:schemeClr val="accent1"/>
            </a:solidFill>
            <a:prstDash val="solid"/>
            <a:miter/>
            <a:headEnd type="stealth" w="med" len="med"/>
            <a:tailEnd type="none" w="med" len="med"/>
          </a:ln>
        </p:spPr>
      </p:cxnSp>
      <p:cxnSp>
        <p:nvCxnSpPr>
          <p:cNvPr id="321" name="Shape 321"/>
          <p:cNvCxnSpPr/>
          <p:nvPr/>
        </p:nvCxnSpPr>
        <p:spPr>
          <a:xfrm rot="10800000" flipH="1">
            <a:off x="6723161" y="4271125"/>
            <a:ext cx="2165400" cy="757181"/>
          </a:xfrm>
          <a:prstGeom prst="straightConnector1">
            <a:avLst/>
          </a:prstGeom>
          <a:noFill/>
          <a:ln w="76200" cap="rnd" cmpd="sng">
            <a:solidFill>
              <a:schemeClr val="accent1"/>
            </a:solidFill>
            <a:prstDash val="solid"/>
            <a:miter/>
            <a:headEnd type="stealth" w="med" len="med"/>
            <a:tailEnd type="none" w="med" len="med"/>
          </a:ln>
        </p:spPr>
      </p:cxnSp>
      <p:sp>
        <p:nvSpPr>
          <p:cNvPr id="322" name="Shape 322"/>
          <p:cNvSpPr txBox="1"/>
          <p:nvPr/>
        </p:nvSpPr>
        <p:spPr>
          <a:xfrm>
            <a:off x="995687" y="2617581"/>
            <a:ext cx="3688875" cy="1869919"/>
          </a:xfrm>
          <a:prstGeom prst="rect">
            <a:avLst/>
          </a:prstGeom>
          <a:noFill/>
          <a:ln>
            <a:noFill/>
          </a:ln>
        </p:spPr>
        <p:txBody>
          <a:bodyPr lIns="0" tIns="0" rIns="0" bIns="0" anchor="ctr" anchorCtr="0">
            <a:noAutofit/>
          </a:bodyPr>
          <a:lstStyle/>
          <a:p>
            <a:pPr>
              <a:buClr>
                <a:srgbClr val="FFFF00"/>
              </a:buClr>
              <a:buSzPct val="25000"/>
            </a:pPr>
            <a:r>
              <a:rPr lang="en-US" sz="1688" dirty="0">
                <a:latin typeface="Courier New"/>
                <a:ea typeface="Courier New"/>
                <a:cs typeface="Courier New"/>
                <a:sym typeface="Courier New"/>
              </a:rPr>
              <a:t>while</a:t>
            </a:r>
            <a:r>
              <a:rPr lang="en-US" sz="1688" dirty="0">
                <a:solidFill>
                  <a:schemeClr val="lt1"/>
                </a:solidFill>
                <a:latin typeface="Courier New"/>
                <a:ea typeface="Courier New"/>
                <a:cs typeface="Courier New"/>
                <a:sym typeface="Courier New"/>
              </a:rPr>
              <a:t> </a:t>
            </a:r>
            <a:r>
              <a:rPr lang="en-US" sz="1688" dirty="0" smtClean="0">
                <a:solidFill>
                  <a:srgbClr val="FF7F00"/>
                </a:solidFill>
                <a:latin typeface="Courier New"/>
                <a:ea typeface="Courier New"/>
                <a:cs typeface="Courier New"/>
                <a:sym typeface="Courier New"/>
              </a:rPr>
              <a:t>True </a:t>
            </a:r>
            <a:r>
              <a:rPr lang="en-US" sz="1688" dirty="0" smtClean="0">
                <a:latin typeface="Courier New"/>
                <a:ea typeface="Courier New"/>
                <a:cs typeface="Courier New"/>
                <a:sym typeface="Courier New"/>
              </a:rPr>
              <a:t>:</a:t>
            </a:r>
            <a:endParaRPr lang="en-US" sz="1688" dirty="0">
              <a:latin typeface="Courier New"/>
              <a:ea typeface="Courier New"/>
              <a:cs typeface="Courier New"/>
              <a:sym typeface="Courier New"/>
            </a:endParaRPr>
          </a:p>
          <a:p>
            <a:pPr>
              <a:buClr>
                <a:schemeClr val="lt1"/>
              </a:buClr>
              <a:buSzPct val="25000"/>
            </a:pPr>
            <a:r>
              <a:rPr lang="en-US" sz="1688" dirty="0">
                <a:solidFill>
                  <a:schemeClr val="lt1"/>
                </a:solidFill>
                <a:latin typeface="Courier New"/>
                <a:ea typeface="Courier New"/>
                <a:cs typeface="Courier New"/>
                <a:sym typeface="Courier New"/>
              </a:rPr>
              <a:t>    </a:t>
            </a:r>
            <a:r>
              <a:rPr lang="en-US" sz="1688" dirty="0">
                <a:solidFill>
                  <a:srgbClr val="00FF00"/>
                </a:solidFill>
                <a:latin typeface="Courier New"/>
                <a:ea typeface="Courier New"/>
                <a:cs typeface="Courier New"/>
                <a:sym typeface="Courier New"/>
              </a:rPr>
              <a:t>line</a:t>
            </a:r>
            <a:r>
              <a:rPr lang="en-US" sz="1688" dirty="0">
                <a:solidFill>
                  <a:schemeClr val="lt1"/>
                </a:solidFill>
                <a:latin typeface="Courier New"/>
                <a:ea typeface="Courier New"/>
                <a:cs typeface="Courier New"/>
                <a:sym typeface="Courier New"/>
              </a:rPr>
              <a:t> </a:t>
            </a:r>
            <a:r>
              <a:rPr lang="en-US" sz="1688" dirty="0">
                <a:solidFill>
                  <a:srgbClr val="00FFFF"/>
                </a:solidFill>
                <a:latin typeface="Courier New"/>
                <a:ea typeface="Courier New"/>
                <a:cs typeface="Courier New"/>
                <a:sym typeface="Courier New"/>
              </a:rPr>
              <a:t>=</a:t>
            </a:r>
            <a:r>
              <a:rPr lang="en-US" sz="1688" dirty="0">
                <a:solidFill>
                  <a:schemeClr val="lt1"/>
                </a:solidFill>
                <a:latin typeface="Courier New"/>
                <a:ea typeface="Courier New"/>
                <a:cs typeface="Courier New"/>
                <a:sym typeface="Courier New"/>
              </a:rPr>
              <a:t> </a:t>
            </a:r>
            <a:r>
              <a:rPr lang="en-US" sz="1688" dirty="0" smtClean="0">
                <a:solidFill>
                  <a:srgbClr val="FF00FF"/>
                </a:solidFill>
                <a:latin typeface="Courier New"/>
                <a:ea typeface="Courier New"/>
                <a:cs typeface="Courier New"/>
                <a:sym typeface="Courier New"/>
              </a:rPr>
              <a:t>input</a:t>
            </a:r>
            <a:r>
              <a:rPr lang="en-US" sz="1688" dirty="0">
                <a:latin typeface="Courier New"/>
                <a:ea typeface="Courier New"/>
                <a:cs typeface="Courier New"/>
                <a:sym typeface="Courier New"/>
              </a:rPr>
              <a:t>(</a:t>
            </a:r>
            <a:r>
              <a:rPr lang="en-US" sz="1688" dirty="0">
                <a:solidFill>
                  <a:srgbClr val="FF7F00"/>
                </a:solidFill>
                <a:latin typeface="Courier New"/>
                <a:ea typeface="Courier New"/>
                <a:cs typeface="Courier New"/>
                <a:sym typeface="Courier New"/>
              </a:rPr>
              <a:t>'&gt; '</a:t>
            </a:r>
            <a:r>
              <a:rPr lang="en-US" sz="1688" dirty="0">
                <a:latin typeface="Courier New"/>
                <a:ea typeface="Courier New"/>
                <a:cs typeface="Courier New"/>
                <a:sym typeface="Courier New"/>
              </a:rPr>
              <a:t>)</a:t>
            </a:r>
          </a:p>
          <a:p>
            <a:pPr>
              <a:buClr>
                <a:schemeClr val="lt1"/>
              </a:buClr>
              <a:buSzPct val="25000"/>
            </a:pPr>
            <a:r>
              <a:rPr lang="en-US" sz="1688" dirty="0">
                <a:solidFill>
                  <a:schemeClr val="lt1"/>
                </a:solidFill>
                <a:latin typeface="Courier New"/>
                <a:ea typeface="Courier New"/>
                <a:cs typeface="Courier New"/>
                <a:sym typeface="Courier New"/>
              </a:rPr>
              <a:t>    </a:t>
            </a:r>
            <a:r>
              <a:rPr lang="en-US" sz="1688" dirty="0">
                <a:latin typeface="Courier New"/>
                <a:ea typeface="Courier New"/>
                <a:cs typeface="Courier New"/>
                <a:sym typeface="Courier New"/>
              </a:rPr>
              <a:t>if</a:t>
            </a:r>
            <a:r>
              <a:rPr lang="en-US" sz="1688" dirty="0">
                <a:solidFill>
                  <a:srgbClr val="FFFF00"/>
                </a:solidFill>
                <a:latin typeface="Courier New"/>
                <a:ea typeface="Courier New"/>
                <a:cs typeface="Courier New"/>
                <a:sym typeface="Courier New"/>
              </a:rPr>
              <a:t> </a:t>
            </a:r>
            <a:r>
              <a:rPr lang="en-US" sz="1688" dirty="0">
                <a:solidFill>
                  <a:srgbClr val="00FF00"/>
                </a:solidFill>
                <a:latin typeface="Courier New"/>
                <a:ea typeface="Courier New"/>
                <a:cs typeface="Courier New"/>
                <a:sym typeface="Courier New"/>
              </a:rPr>
              <a:t>line</a:t>
            </a:r>
            <a:r>
              <a:rPr lang="en-US" sz="1688" dirty="0">
                <a:solidFill>
                  <a:schemeClr val="lt1"/>
                </a:solidFill>
                <a:latin typeface="Courier New"/>
                <a:ea typeface="Courier New"/>
                <a:cs typeface="Courier New"/>
                <a:sym typeface="Courier New"/>
              </a:rPr>
              <a:t> </a:t>
            </a:r>
            <a:r>
              <a:rPr lang="en-US" sz="1688" dirty="0">
                <a:solidFill>
                  <a:srgbClr val="FF7F00"/>
                </a:solidFill>
                <a:latin typeface="Courier New"/>
                <a:ea typeface="Courier New"/>
                <a:cs typeface="Courier New"/>
                <a:sym typeface="Courier New"/>
              </a:rPr>
              <a:t>==</a:t>
            </a:r>
            <a:r>
              <a:rPr lang="en-US" sz="1688" dirty="0">
                <a:solidFill>
                  <a:schemeClr val="lt1"/>
                </a:solidFill>
                <a:latin typeface="Courier New"/>
                <a:ea typeface="Courier New"/>
                <a:cs typeface="Courier New"/>
                <a:sym typeface="Courier New"/>
              </a:rPr>
              <a:t> </a:t>
            </a:r>
            <a:r>
              <a:rPr lang="en-US" sz="1688" dirty="0">
                <a:solidFill>
                  <a:srgbClr val="FF7F00"/>
                </a:solidFill>
                <a:latin typeface="Courier New"/>
                <a:ea typeface="Courier New"/>
                <a:cs typeface="Courier New"/>
                <a:sym typeface="Courier New"/>
              </a:rPr>
              <a:t>'done'</a:t>
            </a:r>
            <a:r>
              <a:rPr lang="en-US" sz="1688" dirty="0">
                <a:latin typeface="Courier New"/>
                <a:ea typeface="Courier New"/>
                <a:cs typeface="Courier New"/>
                <a:sym typeface="Courier New"/>
              </a:rPr>
              <a:t> :</a:t>
            </a:r>
            <a:r>
              <a:rPr lang="en-US" sz="1688" dirty="0">
                <a:solidFill>
                  <a:schemeClr val="lt1"/>
                </a:solidFill>
                <a:latin typeface="Courier New"/>
                <a:ea typeface="Courier New"/>
                <a:cs typeface="Courier New"/>
                <a:sym typeface="Courier New"/>
              </a:rPr>
              <a:t> </a:t>
            </a:r>
          </a:p>
          <a:p>
            <a:pPr>
              <a:buClr>
                <a:schemeClr val="lt1"/>
              </a:buClr>
              <a:buSzPct val="25000"/>
            </a:pPr>
            <a:r>
              <a:rPr lang="en-US" sz="1688" dirty="0">
                <a:solidFill>
                  <a:schemeClr val="lt1"/>
                </a:solidFill>
                <a:latin typeface="Courier New"/>
                <a:ea typeface="Courier New"/>
                <a:cs typeface="Courier New"/>
                <a:sym typeface="Courier New"/>
              </a:rPr>
              <a:t>       </a:t>
            </a:r>
            <a:r>
              <a:rPr lang="en-US" sz="1688" dirty="0">
                <a:latin typeface="Courier New"/>
                <a:ea typeface="Courier New"/>
                <a:cs typeface="Courier New"/>
                <a:sym typeface="Courier New"/>
              </a:rPr>
              <a:t>break</a:t>
            </a:r>
          </a:p>
          <a:p>
            <a:pPr>
              <a:buClr>
                <a:schemeClr val="lt1"/>
              </a:buClr>
              <a:buSzPct val="25000"/>
            </a:pPr>
            <a:r>
              <a:rPr lang="en-US" sz="1688" dirty="0">
                <a:solidFill>
                  <a:schemeClr val="lt1"/>
                </a:solidFill>
                <a:latin typeface="Courier New"/>
                <a:ea typeface="Courier New"/>
                <a:cs typeface="Courier New"/>
                <a:sym typeface="Courier New"/>
              </a:rPr>
              <a:t>    </a:t>
            </a:r>
            <a:r>
              <a:rPr lang="en-US" sz="1688" dirty="0" smtClean="0">
                <a:latin typeface="Courier New"/>
                <a:ea typeface="Courier New"/>
                <a:cs typeface="Courier New"/>
                <a:sym typeface="Courier New"/>
              </a:rPr>
              <a:t>print(</a:t>
            </a:r>
            <a:r>
              <a:rPr lang="en-US" sz="1688" dirty="0" smtClean="0">
                <a:solidFill>
                  <a:srgbClr val="00FF00"/>
                </a:solidFill>
                <a:latin typeface="Courier New"/>
                <a:ea typeface="Courier New"/>
                <a:cs typeface="Courier New"/>
                <a:sym typeface="Courier New"/>
              </a:rPr>
              <a:t>line</a:t>
            </a:r>
            <a:r>
              <a:rPr lang="en-US" sz="1688" dirty="0">
                <a:latin typeface="Courier New"/>
                <a:ea typeface="Courier New"/>
                <a:cs typeface="Courier New"/>
                <a:sym typeface="Courier New"/>
              </a:rPr>
              <a:t>)</a:t>
            </a:r>
            <a:endParaRPr lang="en-US" sz="1688" dirty="0">
              <a:solidFill>
                <a:srgbClr val="00FF00"/>
              </a:solidFill>
              <a:latin typeface="Courier New"/>
              <a:ea typeface="Courier New"/>
              <a:cs typeface="Courier New"/>
              <a:sym typeface="Courier New"/>
            </a:endParaRPr>
          </a:p>
          <a:p>
            <a:pPr>
              <a:buClr>
                <a:srgbClr val="FFFF00"/>
              </a:buClr>
              <a:buSzPct val="25000"/>
            </a:pPr>
            <a:r>
              <a:rPr lang="en-US" sz="1688" dirty="0" smtClean="0">
                <a:latin typeface="Courier New"/>
                <a:ea typeface="Courier New"/>
                <a:cs typeface="Courier New"/>
                <a:sym typeface="Courier New"/>
              </a:rPr>
              <a:t>print(</a:t>
            </a:r>
            <a:r>
              <a:rPr lang="en-US" sz="1688" dirty="0" smtClean="0">
                <a:solidFill>
                  <a:srgbClr val="FF7F00"/>
                </a:solidFill>
                <a:latin typeface="Courier New"/>
                <a:ea typeface="Courier New"/>
                <a:cs typeface="Courier New"/>
                <a:sym typeface="Courier New"/>
              </a:rPr>
              <a:t>'Done!'</a:t>
            </a:r>
            <a:r>
              <a:rPr lang="en-US" sz="1688" dirty="0">
                <a:latin typeface="Courier New"/>
                <a:ea typeface="Courier New"/>
                <a:cs typeface="Courier New"/>
                <a:sym typeface="Courier New"/>
              </a:rPr>
              <a:t>)</a:t>
            </a:r>
            <a:endParaRPr lang="en-US" sz="1688" dirty="0">
              <a:solidFill>
                <a:srgbClr val="FF7F00"/>
              </a:solidFill>
              <a:latin typeface="Courier New"/>
              <a:ea typeface="Courier New"/>
              <a:cs typeface="Courier New"/>
              <a:sym typeface="Courier New"/>
            </a:endParaRPr>
          </a:p>
        </p:txBody>
      </p:sp>
      <p:cxnSp>
        <p:nvCxnSpPr>
          <p:cNvPr id="323" name="Shape 323"/>
          <p:cNvCxnSpPr/>
          <p:nvPr/>
        </p:nvCxnSpPr>
        <p:spPr>
          <a:xfrm rot="10800000">
            <a:off x="751730" y="3916267"/>
            <a:ext cx="196256" cy="306281"/>
          </a:xfrm>
          <a:prstGeom prst="straightConnector1">
            <a:avLst/>
          </a:prstGeom>
          <a:noFill/>
          <a:ln w="50800" cap="rnd" cmpd="sng">
            <a:solidFill>
              <a:schemeClr val="accent1"/>
            </a:solidFill>
            <a:prstDash val="solid"/>
            <a:miter/>
            <a:headEnd type="stealth" w="med" len="med"/>
            <a:tailEnd type="none" w="med" len="med"/>
          </a:ln>
        </p:spPr>
      </p:cxnSp>
      <p:cxnSp>
        <p:nvCxnSpPr>
          <p:cNvPr id="324" name="Shape 324"/>
          <p:cNvCxnSpPr/>
          <p:nvPr/>
        </p:nvCxnSpPr>
        <p:spPr>
          <a:xfrm rot="10800000" flipH="1">
            <a:off x="748074" y="3680622"/>
            <a:ext cx="1005244" cy="212118"/>
          </a:xfrm>
          <a:prstGeom prst="straightConnector1">
            <a:avLst/>
          </a:prstGeom>
          <a:noFill/>
          <a:ln w="50800" cap="rnd" cmpd="sng">
            <a:solidFill>
              <a:schemeClr val="accent1"/>
            </a:solidFill>
            <a:prstDash val="solid"/>
            <a:miter/>
            <a:headEnd type="stealth" w="med" len="med"/>
            <a:tailEnd type="none" w="med" len="med"/>
          </a:ln>
        </p:spPr>
      </p:cxnSp>
      <p:cxnSp>
        <p:nvCxnSpPr>
          <p:cNvPr id="325" name="Shape 325"/>
          <p:cNvCxnSpPr/>
          <p:nvPr/>
        </p:nvCxnSpPr>
        <p:spPr>
          <a:xfrm rot="10800000">
            <a:off x="7430315" y="2649452"/>
            <a:ext cx="788568" cy="462544"/>
          </a:xfrm>
          <a:prstGeom prst="straightConnector1">
            <a:avLst/>
          </a:prstGeom>
          <a:noFill/>
          <a:ln w="76200" cap="rnd" cmpd="sng">
            <a:solidFill>
              <a:srgbClr val="1155CC"/>
            </a:solidFill>
            <a:prstDash val="solid"/>
            <a:miter/>
            <a:headEnd type="none" w="med" len="med"/>
            <a:tailEnd type="none" w="med" len="med"/>
          </a:ln>
        </p:spPr>
      </p:cxnSp>
      <p:sp>
        <p:nvSpPr>
          <p:cNvPr id="328" name="Shape 328"/>
          <p:cNvSpPr txBox="1"/>
          <p:nvPr/>
        </p:nvSpPr>
        <p:spPr>
          <a:xfrm>
            <a:off x="7686675" y="3036094"/>
            <a:ext cx="1228669" cy="421537"/>
          </a:xfrm>
          <a:prstGeom prst="rect">
            <a:avLst/>
          </a:prstGeom>
          <a:solidFill>
            <a:srgbClr val="0000FF"/>
          </a:solidFill>
          <a:ln>
            <a:noFill/>
          </a:ln>
        </p:spPr>
        <p:txBody>
          <a:bodyPr lIns="0" tIns="0" rIns="0" bIns="0" anchor="ctr" anchorCtr="0">
            <a:noAutofit/>
          </a:bodyPr>
          <a:lstStyle/>
          <a:p>
            <a:pPr algn="ctr">
              <a:buClr>
                <a:schemeClr val="lt1"/>
              </a:buClr>
              <a:buSzPct val="25000"/>
            </a:pPr>
            <a:r>
              <a:rPr lang="en-US" sz="1969">
                <a:solidFill>
                  <a:schemeClr val="lt1"/>
                </a:solidFill>
                <a:latin typeface="Cabin"/>
                <a:ea typeface="Cabin"/>
                <a:cs typeface="Cabin"/>
                <a:sym typeface="Cabin"/>
              </a:rPr>
              <a:t>break</a:t>
            </a:r>
          </a:p>
        </p:txBody>
      </p:sp>
      <p:sp>
        <p:nvSpPr>
          <p:cNvPr id="24" name="Shape 278"/>
          <p:cNvSpPr txBox="1"/>
          <p:nvPr/>
        </p:nvSpPr>
        <p:spPr>
          <a:xfrm>
            <a:off x="6965143" y="1347407"/>
            <a:ext cx="408086" cy="350043"/>
          </a:xfrm>
          <a:prstGeom prst="rect">
            <a:avLst/>
          </a:prstGeom>
          <a:noFill/>
          <a:ln w="9525" cap="flat" cmpd="sng">
            <a:solidFill>
              <a:srgbClr val="0000FF"/>
            </a:solidFill>
            <a:prstDash val="solid"/>
            <a:round/>
            <a:headEnd type="none" w="med" len="med"/>
            <a:tailEnd type="none" w="med" len="med"/>
          </a:ln>
        </p:spPr>
        <p:txBody>
          <a:bodyPr lIns="0" tIns="0" rIns="0" bIns="0" anchor="ctr" anchorCtr="0">
            <a:noAutofit/>
          </a:bodyPr>
          <a:lstStyle/>
          <a:p>
            <a:pPr algn="ctr">
              <a:buClr>
                <a:schemeClr val="lt1"/>
              </a:buClr>
              <a:buSzPct val="25000"/>
            </a:pPr>
            <a:r>
              <a:rPr lang="en-US" sz="2025" dirty="0" err="1">
                <a:latin typeface="Cabin"/>
                <a:ea typeface="Cabin"/>
                <a:cs typeface="Cabin"/>
                <a:sym typeface="Cabin"/>
              </a:rPr>
              <a:t>Да</a:t>
            </a:r>
            <a:endParaRPr lang="en-US" sz="2025" dirty="0">
              <a:latin typeface="Cabin"/>
              <a:ea typeface="Cabin"/>
              <a:cs typeface="Cabin"/>
              <a:sym typeface="Cabin"/>
            </a:endParaRPr>
          </a:p>
        </p:txBody>
      </p:sp>
    </p:spTree>
    <p:extLst>
      <p:ext uri="{BB962C8B-B14F-4D97-AF65-F5344CB8AC3E}">
        <p14:creationId xmlns:p14="http://schemas.microsoft.com/office/powerpoint/2010/main" val="23348340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Shape 333"/>
          <p:cNvSpPr txBox="1">
            <a:spLocks noGrp="1"/>
          </p:cNvSpPr>
          <p:nvPr>
            <p:ph type="body" idx="1"/>
          </p:nvPr>
        </p:nvSpPr>
        <p:spPr>
          <a:xfrm>
            <a:off x="827584" y="2095814"/>
            <a:ext cx="7540425" cy="839699"/>
          </a:xfrm>
          <a:prstGeom prst="rect">
            <a:avLst/>
          </a:prstGeom>
          <a:noFill/>
          <a:ln>
            <a:noFill/>
          </a:ln>
        </p:spPr>
        <p:txBody>
          <a:bodyPr vert="horz" lIns="21431" tIns="21431" rIns="21431" bIns="21431" rtlCol="0" anchor="ctr" anchorCtr="0">
            <a:noAutofit/>
          </a:bodyPr>
          <a:lstStyle/>
          <a:p>
            <a:pPr marL="0" indent="0">
              <a:spcBef>
                <a:spcPts val="0"/>
              </a:spcBef>
              <a:buNone/>
            </a:pPr>
            <a:r>
              <a:rPr lang="en-US" sz="1688" dirty="0" err="1">
                <a:latin typeface="Cabin"/>
                <a:ea typeface="Cabin"/>
                <a:cs typeface="Cabin"/>
                <a:sym typeface="Cabin"/>
              </a:rPr>
              <a:t>Инструкция</a:t>
            </a:r>
            <a:r>
              <a:rPr lang="en-US" sz="1688" dirty="0">
                <a:latin typeface="Cabin"/>
                <a:ea typeface="Cabin"/>
                <a:cs typeface="Cabin"/>
                <a:sym typeface="Cabin"/>
              </a:rPr>
              <a:t> </a:t>
            </a:r>
            <a:r>
              <a:rPr lang="en-US" sz="1688" dirty="0">
                <a:solidFill>
                  <a:schemeClr val="accent1"/>
                </a:solidFill>
                <a:latin typeface="Cabin"/>
                <a:ea typeface="Cabin"/>
                <a:cs typeface="Cabin"/>
                <a:sym typeface="Cabin"/>
              </a:rPr>
              <a:t>continue</a:t>
            </a:r>
            <a:r>
              <a:rPr lang="en-US" sz="1688" dirty="0">
                <a:latin typeface="Cabin"/>
                <a:ea typeface="Cabin"/>
                <a:cs typeface="Cabin"/>
                <a:sym typeface="Cabin"/>
              </a:rPr>
              <a:t> </a:t>
            </a:r>
            <a:r>
              <a:rPr lang="en-US" sz="1688" dirty="0" err="1">
                <a:latin typeface="Cabin"/>
                <a:ea typeface="Cabin"/>
                <a:cs typeface="Cabin"/>
                <a:sym typeface="Cabin"/>
              </a:rPr>
              <a:t>завершает</a:t>
            </a:r>
            <a:r>
              <a:rPr lang="en-US" sz="1688" dirty="0">
                <a:latin typeface="Cabin"/>
                <a:ea typeface="Cabin"/>
                <a:cs typeface="Cabin"/>
                <a:sym typeface="Cabin"/>
              </a:rPr>
              <a:t> </a:t>
            </a:r>
            <a:r>
              <a:rPr lang="en-US" sz="1688" dirty="0" err="1">
                <a:latin typeface="Cabin"/>
                <a:ea typeface="Cabin"/>
                <a:cs typeface="Cabin"/>
                <a:sym typeface="Cabin"/>
              </a:rPr>
              <a:t>текущую</a:t>
            </a:r>
            <a:r>
              <a:rPr lang="en-US" sz="1688" dirty="0">
                <a:latin typeface="Cabin"/>
                <a:ea typeface="Cabin"/>
                <a:cs typeface="Cabin"/>
                <a:sym typeface="Cabin"/>
              </a:rPr>
              <a:t> </a:t>
            </a:r>
            <a:r>
              <a:rPr lang="en-US" sz="1688" dirty="0" err="1">
                <a:latin typeface="Cabin"/>
                <a:ea typeface="Cabin"/>
                <a:cs typeface="Cabin"/>
                <a:sym typeface="Cabin"/>
              </a:rPr>
              <a:t>итерацию</a:t>
            </a:r>
            <a:r>
              <a:rPr lang="en-US" sz="1688" dirty="0">
                <a:latin typeface="Cabin"/>
                <a:ea typeface="Cabin"/>
                <a:cs typeface="Cabin"/>
                <a:sym typeface="Cabin"/>
              </a:rPr>
              <a:t>, </a:t>
            </a:r>
            <a:r>
              <a:rPr lang="en-US" sz="1688" dirty="0" err="1">
                <a:latin typeface="Cabin"/>
                <a:ea typeface="Cabin"/>
                <a:cs typeface="Cabin"/>
                <a:sym typeface="Cabin"/>
              </a:rPr>
              <a:t>переходит</a:t>
            </a:r>
            <a:r>
              <a:rPr lang="en-US" sz="1688" dirty="0">
                <a:latin typeface="Cabin"/>
                <a:ea typeface="Cabin"/>
                <a:cs typeface="Cabin"/>
                <a:sym typeface="Cabin"/>
              </a:rPr>
              <a:t> к </a:t>
            </a:r>
            <a:r>
              <a:rPr lang="en-US" sz="1688" dirty="0" err="1">
                <a:latin typeface="Cabin"/>
                <a:ea typeface="Cabin"/>
                <a:cs typeface="Cabin"/>
                <a:sym typeface="Cabin"/>
              </a:rPr>
              <a:t>началу</a:t>
            </a:r>
            <a:r>
              <a:rPr lang="en-US" sz="1688" dirty="0">
                <a:latin typeface="Cabin"/>
                <a:ea typeface="Cabin"/>
                <a:cs typeface="Cabin"/>
                <a:sym typeface="Cabin"/>
              </a:rPr>
              <a:t> </a:t>
            </a:r>
            <a:r>
              <a:rPr lang="en-US" sz="1688" dirty="0" err="1">
                <a:latin typeface="Cabin"/>
                <a:ea typeface="Cabin"/>
                <a:cs typeface="Cabin"/>
                <a:sym typeface="Cabin"/>
              </a:rPr>
              <a:t>цикла</a:t>
            </a:r>
            <a:r>
              <a:rPr lang="en-US" sz="1688" dirty="0">
                <a:latin typeface="Cabin"/>
                <a:ea typeface="Cabin"/>
                <a:cs typeface="Cabin"/>
                <a:sym typeface="Cabin"/>
              </a:rPr>
              <a:t> и </a:t>
            </a:r>
            <a:r>
              <a:rPr lang="en-US" sz="1688" dirty="0" err="1">
                <a:latin typeface="Cabin"/>
                <a:ea typeface="Cabin"/>
                <a:cs typeface="Cabin"/>
                <a:sym typeface="Cabin"/>
              </a:rPr>
              <a:t>выполняет</a:t>
            </a:r>
            <a:r>
              <a:rPr lang="en-US" sz="1688" dirty="0">
                <a:latin typeface="Cabin"/>
                <a:ea typeface="Cabin"/>
                <a:cs typeface="Cabin"/>
                <a:sym typeface="Cabin"/>
              </a:rPr>
              <a:t> </a:t>
            </a:r>
            <a:r>
              <a:rPr lang="en-US" sz="1688" dirty="0" err="1">
                <a:latin typeface="Cabin"/>
                <a:ea typeface="Cabin"/>
                <a:cs typeface="Cabin"/>
                <a:sym typeface="Cabin"/>
              </a:rPr>
              <a:t>другую</a:t>
            </a:r>
            <a:r>
              <a:rPr lang="en-US" sz="1688" dirty="0">
                <a:latin typeface="Cabin"/>
                <a:ea typeface="Cabin"/>
                <a:cs typeface="Cabin"/>
                <a:sym typeface="Cabin"/>
              </a:rPr>
              <a:t> </a:t>
            </a:r>
            <a:r>
              <a:rPr lang="en-US" sz="1688" dirty="0" err="1">
                <a:latin typeface="Cabin"/>
                <a:ea typeface="Cabin"/>
                <a:cs typeface="Cabin"/>
                <a:sym typeface="Cabin"/>
              </a:rPr>
              <a:t>итерацию</a:t>
            </a:r>
            <a:endParaRPr lang="en-US" sz="1688" dirty="0">
              <a:latin typeface="Cabin"/>
              <a:ea typeface="Cabin"/>
              <a:cs typeface="Cabin"/>
              <a:sym typeface="Cabin"/>
            </a:endParaRPr>
          </a:p>
        </p:txBody>
      </p:sp>
      <p:sp>
        <p:nvSpPr>
          <p:cNvPr id="334" name="Shape 334"/>
          <p:cNvSpPr txBox="1"/>
          <p:nvPr/>
        </p:nvSpPr>
        <p:spPr>
          <a:xfrm>
            <a:off x="1619672" y="3189684"/>
            <a:ext cx="3393224" cy="2493112"/>
          </a:xfrm>
          <a:prstGeom prst="rect">
            <a:avLst/>
          </a:prstGeom>
          <a:noFill/>
          <a:ln>
            <a:noFill/>
          </a:ln>
        </p:spPr>
        <p:txBody>
          <a:bodyPr lIns="0" tIns="0" rIns="0" bIns="0" anchor="ctr" anchorCtr="0">
            <a:noAutofit/>
          </a:bodyPr>
          <a:lstStyle/>
          <a:p>
            <a:pPr>
              <a:buClr>
                <a:srgbClr val="FFFF00"/>
              </a:buClr>
              <a:buSzPct val="25000"/>
            </a:pPr>
            <a:r>
              <a:rPr lang="en-US" sz="1688" dirty="0">
                <a:latin typeface="Courier New"/>
                <a:ea typeface="Courier New"/>
                <a:cs typeface="Courier New"/>
                <a:sym typeface="Courier New"/>
              </a:rPr>
              <a:t>while</a:t>
            </a:r>
            <a:r>
              <a:rPr lang="en-US" sz="1688" dirty="0">
                <a:solidFill>
                  <a:schemeClr val="lt1"/>
                </a:solidFill>
                <a:latin typeface="Courier New"/>
                <a:ea typeface="Courier New"/>
                <a:cs typeface="Courier New"/>
                <a:sym typeface="Courier New"/>
              </a:rPr>
              <a:t> </a:t>
            </a:r>
            <a:r>
              <a:rPr lang="en-US" sz="1688" dirty="0" smtClean="0">
                <a:solidFill>
                  <a:srgbClr val="FF7F00"/>
                </a:solidFill>
                <a:latin typeface="Courier New"/>
                <a:ea typeface="Courier New"/>
                <a:cs typeface="Courier New"/>
                <a:sym typeface="Courier New"/>
              </a:rPr>
              <a:t>True </a:t>
            </a:r>
            <a:r>
              <a:rPr lang="en-US" sz="1688" dirty="0" smtClean="0">
                <a:latin typeface="Courier New"/>
                <a:ea typeface="Courier New"/>
                <a:cs typeface="Courier New"/>
                <a:sym typeface="Courier New"/>
              </a:rPr>
              <a:t>:</a:t>
            </a:r>
            <a:endParaRPr lang="en-US" sz="1688" dirty="0">
              <a:latin typeface="Courier New"/>
              <a:ea typeface="Courier New"/>
              <a:cs typeface="Courier New"/>
              <a:sym typeface="Courier New"/>
            </a:endParaRPr>
          </a:p>
          <a:p>
            <a:pPr>
              <a:buClr>
                <a:schemeClr val="lt1"/>
              </a:buClr>
              <a:buSzPct val="25000"/>
            </a:pPr>
            <a:r>
              <a:rPr lang="en-US" sz="1688" dirty="0">
                <a:solidFill>
                  <a:schemeClr val="lt1"/>
                </a:solidFill>
                <a:latin typeface="Courier New"/>
                <a:ea typeface="Courier New"/>
                <a:cs typeface="Courier New"/>
                <a:sym typeface="Courier New"/>
              </a:rPr>
              <a:t>    </a:t>
            </a:r>
            <a:r>
              <a:rPr lang="en-US" sz="1688" dirty="0">
                <a:solidFill>
                  <a:srgbClr val="00FF00"/>
                </a:solidFill>
                <a:latin typeface="Courier New"/>
                <a:ea typeface="Courier New"/>
                <a:cs typeface="Courier New"/>
                <a:sym typeface="Courier New"/>
              </a:rPr>
              <a:t>line</a:t>
            </a:r>
            <a:r>
              <a:rPr lang="en-US" sz="1688" dirty="0">
                <a:solidFill>
                  <a:schemeClr val="lt1"/>
                </a:solidFill>
                <a:latin typeface="Courier New"/>
                <a:ea typeface="Courier New"/>
                <a:cs typeface="Courier New"/>
                <a:sym typeface="Courier New"/>
              </a:rPr>
              <a:t> </a:t>
            </a:r>
            <a:r>
              <a:rPr lang="en-US" sz="1688" dirty="0">
                <a:solidFill>
                  <a:srgbClr val="00FFFF"/>
                </a:solidFill>
                <a:latin typeface="Courier New"/>
                <a:ea typeface="Courier New"/>
                <a:cs typeface="Courier New"/>
                <a:sym typeface="Courier New"/>
              </a:rPr>
              <a:t>=</a:t>
            </a:r>
            <a:r>
              <a:rPr lang="en-US" sz="1688" dirty="0">
                <a:solidFill>
                  <a:schemeClr val="lt1"/>
                </a:solidFill>
                <a:latin typeface="Courier New"/>
                <a:ea typeface="Courier New"/>
                <a:cs typeface="Courier New"/>
                <a:sym typeface="Courier New"/>
              </a:rPr>
              <a:t> </a:t>
            </a:r>
            <a:r>
              <a:rPr lang="en-US" sz="1688" dirty="0" smtClean="0">
                <a:solidFill>
                  <a:srgbClr val="FF00FF"/>
                </a:solidFill>
                <a:latin typeface="Courier New"/>
                <a:ea typeface="Courier New"/>
                <a:cs typeface="Courier New"/>
                <a:sym typeface="Courier New"/>
              </a:rPr>
              <a:t>input</a:t>
            </a:r>
            <a:r>
              <a:rPr lang="en-US" sz="1688" dirty="0">
                <a:latin typeface="Courier New"/>
                <a:ea typeface="Courier New"/>
                <a:cs typeface="Courier New"/>
                <a:sym typeface="Courier New"/>
              </a:rPr>
              <a:t>(</a:t>
            </a:r>
            <a:r>
              <a:rPr lang="en-US" sz="1688" dirty="0">
                <a:solidFill>
                  <a:srgbClr val="FF7F00"/>
                </a:solidFill>
                <a:latin typeface="Courier New"/>
                <a:ea typeface="Courier New"/>
                <a:cs typeface="Courier New"/>
                <a:sym typeface="Courier New"/>
              </a:rPr>
              <a:t>'&gt; '</a:t>
            </a:r>
            <a:r>
              <a:rPr lang="en-US" sz="1688" dirty="0">
                <a:latin typeface="Courier New"/>
                <a:ea typeface="Courier New"/>
                <a:cs typeface="Courier New"/>
                <a:sym typeface="Courier New"/>
              </a:rPr>
              <a:t>)</a:t>
            </a:r>
          </a:p>
          <a:p>
            <a:pPr>
              <a:buClr>
                <a:schemeClr val="lt1"/>
              </a:buClr>
              <a:buSzPct val="25000"/>
            </a:pPr>
            <a:r>
              <a:rPr lang="en-US" sz="1688" dirty="0">
                <a:solidFill>
                  <a:schemeClr val="lt1"/>
                </a:solidFill>
                <a:latin typeface="Courier New"/>
                <a:ea typeface="Courier New"/>
                <a:cs typeface="Courier New"/>
                <a:sym typeface="Courier New"/>
              </a:rPr>
              <a:t>    </a:t>
            </a:r>
            <a:r>
              <a:rPr lang="en-US" sz="1688" dirty="0">
                <a:latin typeface="Courier New"/>
                <a:ea typeface="Courier New"/>
                <a:cs typeface="Courier New"/>
                <a:sym typeface="Courier New"/>
              </a:rPr>
              <a:t>if</a:t>
            </a:r>
            <a:r>
              <a:rPr lang="en-US" sz="1688" dirty="0">
                <a:solidFill>
                  <a:srgbClr val="00FF00"/>
                </a:solidFill>
                <a:latin typeface="Courier New"/>
                <a:ea typeface="Courier New"/>
                <a:cs typeface="Courier New"/>
                <a:sym typeface="Courier New"/>
              </a:rPr>
              <a:t> line</a:t>
            </a:r>
            <a:r>
              <a:rPr lang="en-US" sz="1688" dirty="0">
                <a:latin typeface="Courier New"/>
                <a:ea typeface="Courier New"/>
                <a:cs typeface="Courier New"/>
                <a:sym typeface="Courier New"/>
              </a:rPr>
              <a:t>[0] </a:t>
            </a:r>
            <a:r>
              <a:rPr lang="en-US" sz="1688" dirty="0">
                <a:solidFill>
                  <a:srgbClr val="00FFFF"/>
                </a:solidFill>
                <a:latin typeface="Courier New"/>
                <a:ea typeface="Courier New"/>
                <a:cs typeface="Courier New"/>
                <a:sym typeface="Courier New"/>
              </a:rPr>
              <a:t>== </a:t>
            </a:r>
            <a:r>
              <a:rPr lang="en-US" sz="1688" dirty="0">
                <a:solidFill>
                  <a:srgbClr val="FF7F00"/>
                </a:solidFill>
                <a:latin typeface="Courier New"/>
                <a:ea typeface="Courier New"/>
                <a:cs typeface="Courier New"/>
                <a:sym typeface="Courier New"/>
              </a:rPr>
              <a:t>'#'</a:t>
            </a:r>
            <a:r>
              <a:rPr lang="en-US" sz="1688" dirty="0">
                <a:latin typeface="Courier New"/>
                <a:ea typeface="Courier New"/>
                <a:cs typeface="Courier New"/>
                <a:sym typeface="Courier New"/>
              </a:rPr>
              <a:t> :</a:t>
            </a:r>
          </a:p>
          <a:p>
            <a:pPr>
              <a:buClr>
                <a:schemeClr val="lt1"/>
              </a:buClr>
              <a:buSzPct val="25000"/>
            </a:pPr>
            <a:r>
              <a:rPr lang="en-US" sz="1688" dirty="0">
                <a:solidFill>
                  <a:schemeClr val="lt1"/>
                </a:solidFill>
                <a:latin typeface="Courier New"/>
                <a:ea typeface="Courier New"/>
                <a:cs typeface="Courier New"/>
                <a:sym typeface="Courier New"/>
              </a:rPr>
              <a:t>        </a:t>
            </a:r>
            <a:r>
              <a:rPr lang="en-US" sz="1688" dirty="0">
                <a:latin typeface="Courier New"/>
                <a:ea typeface="Courier New"/>
                <a:cs typeface="Courier New"/>
                <a:sym typeface="Courier New"/>
              </a:rPr>
              <a:t>continue</a:t>
            </a:r>
          </a:p>
          <a:p>
            <a:pPr>
              <a:buClr>
                <a:schemeClr val="lt1"/>
              </a:buClr>
              <a:buSzPct val="25000"/>
            </a:pPr>
            <a:r>
              <a:rPr lang="en-US" sz="1688" dirty="0">
                <a:solidFill>
                  <a:schemeClr val="lt1"/>
                </a:solidFill>
                <a:latin typeface="Courier New"/>
                <a:ea typeface="Courier New"/>
                <a:cs typeface="Courier New"/>
                <a:sym typeface="Courier New"/>
              </a:rPr>
              <a:t>    </a:t>
            </a:r>
            <a:r>
              <a:rPr lang="en-US" sz="1688" dirty="0">
                <a:latin typeface="Courier New"/>
                <a:ea typeface="Courier New"/>
                <a:cs typeface="Courier New"/>
                <a:sym typeface="Courier New"/>
              </a:rPr>
              <a:t>if</a:t>
            </a:r>
            <a:r>
              <a:rPr lang="en-US" sz="1688" dirty="0">
                <a:solidFill>
                  <a:srgbClr val="FFFF00"/>
                </a:solidFill>
                <a:latin typeface="Courier New"/>
                <a:ea typeface="Courier New"/>
                <a:cs typeface="Courier New"/>
                <a:sym typeface="Courier New"/>
              </a:rPr>
              <a:t> </a:t>
            </a:r>
            <a:r>
              <a:rPr lang="en-US" sz="1688" dirty="0">
                <a:solidFill>
                  <a:srgbClr val="00FF00"/>
                </a:solidFill>
                <a:latin typeface="Courier New"/>
                <a:ea typeface="Courier New"/>
                <a:cs typeface="Courier New"/>
                <a:sym typeface="Courier New"/>
              </a:rPr>
              <a:t>line</a:t>
            </a:r>
            <a:r>
              <a:rPr lang="en-US" sz="1688" dirty="0">
                <a:solidFill>
                  <a:schemeClr val="lt1"/>
                </a:solidFill>
                <a:latin typeface="Courier New"/>
                <a:ea typeface="Courier New"/>
                <a:cs typeface="Courier New"/>
                <a:sym typeface="Courier New"/>
              </a:rPr>
              <a:t> </a:t>
            </a:r>
            <a:r>
              <a:rPr lang="en-US" sz="1688" dirty="0">
                <a:solidFill>
                  <a:srgbClr val="FF7F00"/>
                </a:solidFill>
                <a:latin typeface="Courier New"/>
                <a:ea typeface="Courier New"/>
                <a:cs typeface="Courier New"/>
                <a:sym typeface="Courier New"/>
              </a:rPr>
              <a:t>==</a:t>
            </a:r>
            <a:r>
              <a:rPr lang="en-US" sz="1688" dirty="0">
                <a:solidFill>
                  <a:schemeClr val="lt1"/>
                </a:solidFill>
                <a:latin typeface="Courier New"/>
                <a:ea typeface="Courier New"/>
                <a:cs typeface="Courier New"/>
                <a:sym typeface="Courier New"/>
              </a:rPr>
              <a:t> </a:t>
            </a:r>
            <a:r>
              <a:rPr lang="en-US" sz="1688" dirty="0">
                <a:solidFill>
                  <a:srgbClr val="FF7F00"/>
                </a:solidFill>
                <a:latin typeface="Courier New"/>
                <a:ea typeface="Courier New"/>
                <a:cs typeface="Courier New"/>
                <a:sym typeface="Courier New"/>
              </a:rPr>
              <a:t>'done' </a:t>
            </a:r>
            <a:r>
              <a:rPr lang="en-US" sz="1688" dirty="0">
                <a:latin typeface="Courier New"/>
                <a:ea typeface="Courier New"/>
                <a:cs typeface="Courier New"/>
                <a:sym typeface="Courier New"/>
              </a:rPr>
              <a:t>:</a:t>
            </a:r>
          </a:p>
          <a:p>
            <a:pPr>
              <a:buClr>
                <a:schemeClr val="lt1"/>
              </a:buClr>
              <a:buSzPct val="25000"/>
            </a:pPr>
            <a:r>
              <a:rPr lang="en-US" sz="1688" dirty="0">
                <a:solidFill>
                  <a:schemeClr val="lt1"/>
                </a:solidFill>
                <a:latin typeface="Courier New"/>
                <a:ea typeface="Courier New"/>
                <a:cs typeface="Courier New"/>
                <a:sym typeface="Courier New"/>
              </a:rPr>
              <a:t>        </a:t>
            </a:r>
            <a:r>
              <a:rPr lang="en-US" sz="1688" dirty="0">
                <a:latin typeface="Courier New"/>
                <a:ea typeface="Courier New"/>
                <a:cs typeface="Courier New"/>
                <a:sym typeface="Courier New"/>
              </a:rPr>
              <a:t>break</a:t>
            </a:r>
          </a:p>
          <a:p>
            <a:pPr>
              <a:buClr>
                <a:schemeClr val="lt1"/>
              </a:buClr>
              <a:buSzPct val="25000"/>
            </a:pPr>
            <a:r>
              <a:rPr lang="en-US" sz="1688" dirty="0">
                <a:solidFill>
                  <a:schemeClr val="lt1"/>
                </a:solidFill>
                <a:latin typeface="Courier New"/>
                <a:ea typeface="Courier New"/>
                <a:cs typeface="Courier New"/>
                <a:sym typeface="Courier New"/>
              </a:rPr>
              <a:t>    </a:t>
            </a:r>
            <a:r>
              <a:rPr lang="en-US" sz="1688" dirty="0">
                <a:latin typeface="Courier New"/>
                <a:ea typeface="Courier New"/>
                <a:cs typeface="Courier New"/>
                <a:sym typeface="Courier New"/>
              </a:rPr>
              <a:t>print</a:t>
            </a:r>
            <a:r>
              <a:rPr lang="en-US" sz="1688" dirty="0">
                <a:solidFill>
                  <a:schemeClr val="lt1"/>
                </a:solidFill>
                <a:latin typeface="Courier New"/>
                <a:ea typeface="Courier New"/>
                <a:cs typeface="Courier New"/>
                <a:sym typeface="Courier New"/>
              </a:rPr>
              <a:t> </a:t>
            </a:r>
            <a:r>
              <a:rPr lang="en-US" sz="1688" dirty="0">
                <a:latin typeface="Courier New"/>
                <a:ea typeface="Courier New"/>
                <a:cs typeface="Courier New"/>
                <a:sym typeface="Courier New"/>
              </a:rPr>
              <a:t>(</a:t>
            </a:r>
            <a:r>
              <a:rPr lang="en-US" sz="1688" dirty="0" smtClean="0">
                <a:solidFill>
                  <a:srgbClr val="00FF00"/>
                </a:solidFill>
                <a:latin typeface="Courier New"/>
                <a:ea typeface="Courier New"/>
                <a:cs typeface="Courier New"/>
                <a:sym typeface="Courier New"/>
              </a:rPr>
              <a:t>line</a:t>
            </a:r>
            <a:r>
              <a:rPr lang="en-US" sz="1688" dirty="0" smtClean="0">
                <a:latin typeface="Courier New"/>
                <a:ea typeface="Courier New"/>
                <a:cs typeface="Courier New"/>
                <a:sym typeface="Courier New"/>
              </a:rPr>
              <a:t>)</a:t>
            </a:r>
            <a:endParaRPr lang="en-US" sz="1688" dirty="0">
              <a:solidFill>
                <a:srgbClr val="00FF00"/>
              </a:solidFill>
              <a:latin typeface="Courier New"/>
              <a:ea typeface="Courier New"/>
              <a:cs typeface="Courier New"/>
              <a:sym typeface="Courier New"/>
            </a:endParaRPr>
          </a:p>
          <a:p>
            <a:pPr>
              <a:buClr>
                <a:srgbClr val="FFFF00"/>
              </a:buClr>
              <a:buSzPct val="25000"/>
            </a:pPr>
            <a:r>
              <a:rPr lang="en-US" sz="1688" dirty="0">
                <a:latin typeface="Courier New"/>
                <a:ea typeface="Courier New"/>
                <a:cs typeface="Courier New"/>
                <a:sym typeface="Courier New"/>
              </a:rPr>
              <a:t>print</a:t>
            </a:r>
            <a:r>
              <a:rPr lang="en-US" sz="1688" dirty="0">
                <a:solidFill>
                  <a:schemeClr val="lt1"/>
                </a:solidFill>
                <a:latin typeface="Courier New"/>
                <a:ea typeface="Courier New"/>
                <a:cs typeface="Courier New"/>
                <a:sym typeface="Courier New"/>
              </a:rPr>
              <a:t> </a:t>
            </a:r>
            <a:r>
              <a:rPr lang="en-US" sz="1688" dirty="0">
                <a:latin typeface="Courier New"/>
                <a:ea typeface="Courier New"/>
                <a:cs typeface="Courier New"/>
                <a:sym typeface="Courier New"/>
              </a:rPr>
              <a:t>(</a:t>
            </a:r>
            <a:r>
              <a:rPr lang="en-US" sz="1688" dirty="0" smtClean="0">
                <a:solidFill>
                  <a:srgbClr val="FF7F00"/>
                </a:solidFill>
                <a:latin typeface="Courier New"/>
                <a:ea typeface="Courier New"/>
                <a:cs typeface="Courier New"/>
                <a:sym typeface="Courier New"/>
              </a:rPr>
              <a:t>'Done!'</a:t>
            </a:r>
            <a:r>
              <a:rPr lang="en-US" sz="1688" dirty="0" smtClean="0">
                <a:latin typeface="Courier New"/>
                <a:ea typeface="Courier New"/>
                <a:cs typeface="Courier New"/>
                <a:sym typeface="Courier New"/>
              </a:rPr>
              <a:t>)</a:t>
            </a:r>
            <a:endParaRPr lang="en-US" sz="1688" dirty="0">
              <a:solidFill>
                <a:srgbClr val="FF7F00"/>
              </a:solidFill>
              <a:latin typeface="Courier New"/>
              <a:ea typeface="Courier New"/>
              <a:cs typeface="Courier New"/>
              <a:sym typeface="Courier New"/>
            </a:endParaRPr>
          </a:p>
        </p:txBody>
      </p:sp>
      <p:sp>
        <p:nvSpPr>
          <p:cNvPr id="335" name="Shape 335"/>
          <p:cNvSpPr txBox="1"/>
          <p:nvPr/>
        </p:nvSpPr>
        <p:spPr>
          <a:xfrm>
            <a:off x="5984677" y="3385245"/>
            <a:ext cx="2547763" cy="2180587"/>
          </a:xfrm>
          <a:prstGeom prst="rect">
            <a:avLst/>
          </a:prstGeom>
          <a:noFill/>
          <a:ln>
            <a:noFill/>
          </a:ln>
        </p:spPr>
        <p:txBody>
          <a:bodyPr lIns="0" tIns="0" rIns="0" bIns="0" anchor="ctr" anchorCtr="0">
            <a:noAutofit/>
          </a:bodyPr>
          <a:lstStyle/>
          <a:p>
            <a:pPr>
              <a:buClr>
                <a:schemeClr val="lt1"/>
              </a:buClr>
              <a:buSzPct val="25000"/>
            </a:pPr>
            <a:r>
              <a:rPr lang="en-US" sz="2025" dirty="0" smtClean="0">
                <a:latin typeface="Cabin"/>
                <a:ea typeface="Cabin"/>
                <a:cs typeface="Cabin"/>
                <a:sym typeface="Cabin"/>
              </a:rPr>
              <a:t>&gt;&gt;&gt; </a:t>
            </a:r>
            <a:r>
              <a:rPr lang="en-US" sz="2025" dirty="0">
                <a:solidFill>
                  <a:srgbClr val="00FF00"/>
                </a:solidFill>
                <a:latin typeface="Cabin"/>
                <a:ea typeface="Cabin"/>
                <a:cs typeface="Cabin"/>
                <a:sym typeface="Cabin"/>
              </a:rPr>
              <a:t>hello there</a:t>
            </a:r>
          </a:p>
          <a:p>
            <a:pPr>
              <a:buClr>
                <a:schemeClr val="lt1"/>
              </a:buClr>
              <a:buSzPct val="25000"/>
            </a:pPr>
            <a:r>
              <a:rPr lang="en-US" sz="2025" dirty="0">
                <a:latin typeface="Cabin"/>
                <a:ea typeface="Cabin"/>
                <a:cs typeface="Cabin"/>
                <a:sym typeface="Cabin"/>
              </a:rPr>
              <a:t>hello there</a:t>
            </a:r>
          </a:p>
          <a:p>
            <a:pPr>
              <a:buClr>
                <a:schemeClr val="lt1"/>
              </a:buClr>
              <a:buSzPct val="25000"/>
            </a:pPr>
            <a:r>
              <a:rPr lang="en-US" sz="2025" dirty="0">
                <a:latin typeface="Cabin"/>
                <a:ea typeface="Cabin"/>
                <a:cs typeface="Cabin"/>
                <a:sym typeface="Cabin"/>
              </a:rPr>
              <a:t>&gt;&gt;</a:t>
            </a:r>
            <a:r>
              <a:rPr lang="en-US" sz="2025" dirty="0" smtClean="0">
                <a:latin typeface="Cabin"/>
                <a:ea typeface="Cabin"/>
                <a:cs typeface="Cabin"/>
                <a:sym typeface="Cabin"/>
              </a:rPr>
              <a:t>&gt; </a:t>
            </a:r>
            <a:r>
              <a:rPr lang="en-US" sz="2025" dirty="0">
                <a:solidFill>
                  <a:srgbClr val="00FF00"/>
                </a:solidFill>
                <a:latin typeface="Cabin"/>
                <a:ea typeface="Cabin"/>
                <a:cs typeface="Cabin"/>
                <a:sym typeface="Cabin"/>
              </a:rPr>
              <a:t># don't print this</a:t>
            </a:r>
          </a:p>
          <a:p>
            <a:pPr>
              <a:buClr>
                <a:schemeClr val="lt1"/>
              </a:buClr>
              <a:buSzPct val="25000"/>
            </a:pPr>
            <a:r>
              <a:rPr lang="en-US" sz="2025" dirty="0">
                <a:latin typeface="Cabin"/>
                <a:ea typeface="Cabin"/>
                <a:cs typeface="Cabin"/>
                <a:sym typeface="Cabin"/>
              </a:rPr>
              <a:t>&gt;&gt;</a:t>
            </a:r>
            <a:r>
              <a:rPr lang="en-US" sz="2025" dirty="0" smtClean="0">
                <a:latin typeface="Cabin"/>
                <a:ea typeface="Cabin"/>
                <a:cs typeface="Cabin"/>
                <a:sym typeface="Cabin"/>
              </a:rPr>
              <a:t>&gt; </a:t>
            </a:r>
            <a:r>
              <a:rPr lang="en-US" sz="2025" dirty="0">
                <a:solidFill>
                  <a:srgbClr val="00FF00"/>
                </a:solidFill>
                <a:latin typeface="Cabin"/>
                <a:ea typeface="Cabin"/>
                <a:cs typeface="Cabin"/>
                <a:sym typeface="Cabin"/>
              </a:rPr>
              <a:t>print this!</a:t>
            </a:r>
          </a:p>
          <a:p>
            <a:pPr>
              <a:buClr>
                <a:schemeClr val="lt1"/>
              </a:buClr>
              <a:buSzPct val="25000"/>
            </a:pPr>
            <a:r>
              <a:rPr lang="en-US" sz="2025" dirty="0">
                <a:latin typeface="Cabin"/>
                <a:ea typeface="Cabin"/>
                <a:cs typeface="Cabin"/>
                <a:sym typeface="Cabin"/>
              </a:rPr>
              <a:t>print this!</a:t>
            </a:r>
          </a:p>
          <a:p>
            <a:pPr>
              <a:buClr>
                <a:schemeClr val="lt1"/>
              </a:buClr>
              <a:buSzPct val="25000"/>
            </a:pPr>
            <a:r>
              <a:rPr lang="en-US" sz="2025" dirty="0">
                <a:latin typeface="Cabin"/>
                <a:ea typeface="Cabin"/>
                <a:cs typeface="Cabin"/>
                <a:sym typeface="Cabin"/>
              </a:rPr>
              <a:t>&gt;&gt;</a:t>
            </a:r>
            <a:r>
              <a:rPr lang="en-US" sz="2025" dirty="0" smtClean="0">
                <a:latin typeface="Cabin"/>
                <a:ea typeface="Cabin"/>
                <a:cs typeface="Cabin"/>
                <a:sym typeface="Cabin"/>
              </a:rPr>
              <a:t>&gt; </a:t>
            </a:r>
            <a:r>
              <a:rPr lang="en-US" sz="2025" dirty="0">
                <a:solidFill>
                  <a:srgbClr val="00FF00"/>
                </a:solidFill>
                <a:latin typeface="Cabin"/>
                <a:ea typeface="Cabin"/>
                <a:cs typeface="Cabin"/>
                <a:sym typeface="Cabin"/>
              </a:rPr>
              <a:t>done</a:t>
            </a:r>
          </a:p>
          <a:p>
            <a:pPr>
              <a:buClr>
                <a:schemeClr val="lt1"/>
              </a:buClr>
              <a:buSzPct val="25000"/>
            </a:pPr>
            <a:r>
              <a:rPr lang="en-US" sz="2025" dirty="0">
                <a:latin typeface="Cabin"/>
                <a:ea typeface="Cabin"/>
                <a:cs typeface="Cabin"/>
                <a:sym typeface="Cabin"/>
              </a:rPr>
              <a:t>Done!</a:t>
            </a:r>
          </a:p>
        </p:txBody>
      </p:sp>
      <p:sp>
        <p:nvSpPr>
          <p:cNvPr id="336" name="Shape 336"/>
          <p:cNvSpPr txBox="1">
            <a:spLocks noGrp="1"/>
          </p:cNvSpPr>
          <p:nvPr>
            <p:ph type="title"/>
          </p:nvPr>
        </p:nvSpPr>
        <p:spPr>
          <a:xfrm>
            <a:off x="757631" y="548680"/>
            <a:ext cx="7836750" cy="1292963"/>
          </a:xfrm>
          <a:prstGeom prst="rect">
            <a:avLst/>
          </a:prstGeom>
          <a:noFill/>
          <a:ln>
            <a:noFill/>
          </a:ln>
        </p:spPr>
        <p:txBody>
          <a:bodyPr vert="horz" lIns="21431" tIns="21431" rIns="21431" bIns="21431" rtlCol="0" anchor="ctr" anchorCtr="0">
            <a:noAutofit/>
          </a:bodyPr>
          <a:lstStyle/>
          <a:p>
            <a:pPr>
              <a:spcBef>
                <a:spcPts val="0"/>
              </a:spcBef>
              <a:buClr>
                <a:srgbClr val="FFFF00"/>
              </a:buClr>
              <a:buSzPct val="25000"/>
            </a:pPr>
            <a:r>
              <a:rPr lang="en-US" sz="3713" dirty="0" err="1">
                <a:latin typeface="Cabin"/>
                <a:ea typeface="Cabin"/>
                <a:cs typeface="Cabin"/>
                <a:sym typeface="Cabin"/>
              </a:rPr>
              <a:t>Завершение</a:t>
            </a:r>
            <a:r>
              <a:rPr lang="en-US" sz="3713" dirty="0">
                <a:latin typeface="Cabin"/>
                <a:ea typeface="Cabin"/>
                <a:cs typeface="Cabin"/>
                <a:sym typeface="Cabin"/>
              </a:rPr>
              <a:t> </a:t>
            </a:r>
            <a:r>
              <a:rPr lang="en-US" sz="3713" dirty="0" err="1">
                <a:latin typeface="Cabin"/>
                <a:ea typeface="Cabin"/>
                <a:cs typeface="Cabin"/>
                <a:sym typeface="Cabin"/>
              </a:rPr>
              <a:t>итерации</a:t>
            </a:r>
            <a:r>
              <a:rPr lang="en-US" sz="3713" dirty="0">
                <a:latin typeface="Cabin"/>
                <a:ea typeface="Cabin"/>
                <a:cs typeface="Cabin"/>
                <a:sym typeface="Cabin"/>
              </a:rPr>
              <a:t> с </a:t>
            </a:r>
            <a:r>
              <a:rPr lang="en-US" sz="3713" dirty="0" err="1">
                <a:latin typeface="Cabin"/>
                <a:ea typeface="Cabin"/>
                <a:cs typeface="Cabin"/>
                <a:sym typeface="Cabin"/>
              </a:rPr>
              <a:t>помощью</a:t>
            </a:r>
            <a:r>
              <a:rPr lang="en-US" sz="3713" dirty="0">
                <a:latin typeface="Cabin"/>
                <a:ea typeface="Cabin"/>
                <a:cs typeface="Cabin"/>
                <a:sym typeface="Cabin"/>
              </a:rPr>
              <a:t> </a:t>
            </a:r>
            <a:r>
              <a:rPr lang="en-US" sz="3713" dirty="0" err="1">
                <a:latin typeface="Cabin"/>
                <a:ea typeface="Cabin"/>
                <a:cs typeface="Cabin"/>
                <a:sym typeface="Cabin"/>
              </a:rPr>
              <a:t>инструкции</a:t>
            </a:r>
            <a:r>
              <a:rPr lang="en-US" sz="3713" dirty="0">
                <a:latin typeface="Cabin"/>
                <a:ea typeface="Cabin"/>
                <a:cs typeface="Cabin"/>
                <a:sym typeface="Cabin"/>
              </a:rPr>
              <a:t> continue</a:t>
            </a:r>
          </a:p>
        </p:txBody>
      </p:sp>
    </p:spTree>
    <p:extLst>
      <p:ext uri="{BB962C8B-B14F-4D97-AF65-F5344CB8AC3E}">
        <p14:creationId xmlns:p14="http://schemas.microsoft.com/office/powerpoint/2010/main" val="42565916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Shape 333"/>
          <p:cNvSpPr txBox="1">
            <a:spLocks noGrp="1"/>
          </p:cNvSpPr>
          <p:nvPr>
            <p:ph type="body" idx="1"/>
          </p:nvPr>
        </p:nvSpPr>
        <p:spPr>
          <a:xfrm>
            <a:off x="827584" y="2095814"/>
            <a:ext cx="7540425" cy="839699"/>
          </a:xfrm>
          <a:prstGeom prst="rect">
            <a:avLst/>
          </a:prstGeom>
          <a:noFill/>
          <a:ln>
            <a:noFill/>
          </a:ln>
        </p:spPr>
        <p:txBody>
          <a:bodyPr vert="horz" lIns="21431" tIns="21431" rIns="21431" bIns="21431" rtlCol="0" anchor="ctr" anchorCtr="0">
            <a:noAutofit/>
          </a:bodyPr>
          <a:lstStyle/>
          <a:p>
            <a:pPr marL="0" indent="0">
              <a:spcBef>
                <a:spcPts val="0"/>
              </a:spcBef>
              <a:buNone/>
            </a:pPr>
            <a:r>
              <a:rPr lang="en-US" sz="1688" dirty="0" err="1">
                <a:latin typeface="Cabin"/>
                <a:ea typeface="Cabin"/>
                <a:cs typeface="Cabin"/>
                <a:sym typeface="Cabin"/>
              </a:rPr>
              <a:t>Инструкция</a:t>
            </a:r>
            <a:r>
              <a:rPr lang="en-US" sz="1688" dirty="0">
                <a:latin typeface="Cabin"/>
                <a:ea typeface="Cabin"/>
                <a:cs typeface="Cabin"/>
                <a:sym typeface="Cabin"/>
              </a:rPr>
              <a:t> </a:t>
            </a:r>
            <a:r>
              <a:rPr lang="en-US" sz="1688" dirty="0">
                <a:solidFill>
                  <a:schemeClr val="accent1"/>
                </a:solidFill>
                <a:latin typeface="Cabin"/>
                <a:ea typeface="Cabin"/>
                <a:cs typeface="Cabin"/>
                <a:sym typeface="Cabin"/>
              </a:rPr>
              <a:t>continue</a:t>
            </a:r>
            <a:r>
              <a:rPr lang="en-US" sz="1688" dirty="0">
                <a:latin typeface="Cabin"/>
                <a:ea typeface="Cabin"/>
                <a:cs typeface="Cabin"/>
                <a:sym typeface="Cabin"/>
              </a:rPr>
              <a:t> </a:t>
            </a:r>
            <a:r>
              <a:rPr lang="en-US" sz="1688" dirty="0" err="1">
                <a:latin typeface="Cabin"/>
                <a:ea typeface="Cabin"/>
                <a:cs typeface="Cabin"/>
                <a:sym typeface="Cabin"/>
              </a:rPr>
              <a:t>завершает</a:t>
            </a:r>
            <a:r>
              <a:rPr lang="en-US" sz="1688" dirty="0">
                <a:latin typeface="Cabin"/>
                <a:ea typeface="Cabin"/>
                <a:cs typeface="Cabin"/>
                <a:sym typeface="Cabin"/>
              </a:rPr>
              <a:t> </a:t>
            </a:r>
            <a:r>
              <a:rPr lang="en-US" sz="1688" dirty="0" err="1">
                <a:solidFill>
                  <a:schemeClr val="accent1"/>
                </a:solidFill>
                <a:latin typeface="Cabin"/>
                <a:ea typeface="Cabin"/>
                <a:cs typeface="Cabin"/>
                <a:sym typeface="Cabin"/>
              </a:rPr>
              <a:t>текущую</a:t>
            </a:r>
            <a:r>
              <a:rPr lang="en-US" sz="1688" dirty="0">
                <a:solidFill>
                  <a:schemeClr val="accent1"/>
                </a:solidFill>
                <a:latin typeface="Cabin"/>
                <a:ea typeface="Cabin"/>
                <a:cs typeface="Cabin"/>
                <a:sym typeface="Cabin"/>
              </a:rPr>
              <a:t> </a:t>
            </a:r>
            <a:r>
              <a:rPr lang="en-US" sz="1688" dirty="0" err="1">
                <a:solidFill>
                  <a:schemeClr val="accent1"/>
                </a:solidFill>
                <a:latin typeface="Cabin"/>
                <a:ea typeface="Cabin"/>
                <a:cs typeface="Cabin"/>
                <a:sym typeface="Cabin"/>
              </a:rPr>
              <a:t>итерацию</a:t>
            </a:r>
            <a:r>
              <a:rPr lang="en-US" sz="1688" dirty="0">
                <a:latin typeface="Cabin"/>
                <a:ea typeface="Cabin"/>
                <a:cs typeface="Cabin"/>
                <a:sym typeface="Cabin"/>
              </a:rPr>
              <a:t>, </a:t>
            </a:r>
            <a:r>
              <a:rPr lang="en-US" sz="1688" dirty="0" err="1">
                <a:latin typeface="Cabin"/>
                <a:ea typeface="Cabin"/>
                <a:cs typeface="Cabin"/>
                <a:sym typeface="Cabin"/>
              </a:rPr>
              <a:t>переходит</a:t>
            </a:r>
            <a:r>
              <a:rPr lang="en-US" sz="1688" dirty="0">
                <a:latin typeface="Cabin"/>
                <a:ea typeface="Cabin"/>
                <a:cs typeface="Cabin"/>
                <a:sym typeface="Cabin"/>
              </a:rPr>
              <a:t> </a:t>
            </a:r>
            <a:r>
              <a:rPr lang="en-US" sz="1688" dirty="0">
                <a:solidFill>
                  <a:schemeClr val="accent1"/>
                </a:solidFill>
                <a:latin typeface="Cabin"/>
                <a:ea typeface="Cabin"/>
                <a:cs typeface="Cabin"/>
                <a:sym typeface="Cabin"/>
              </a:rPr>
              <a:t>к </a:t>
            </a:r>
            <a:r>
              <a:rPr lang="en-US" sz="1688" dirty="0" err="1">
                <a:solidFill>
                  <a:schemeClr val="accent1"/>
                </a:solidFill>
                <a:latin typeface="Cabin"/>
                <a:ea typeface="Cabin"/>
                <a:cs typeface="Cabin"/>
                <a:sym typeface="Cabin"/>
              </a:rPr>
              <a:t>началу</a:t>
            </a:r>
            <a:r>
              <a:rPr lang="en-US" sz="1688" dirty="0">
                <a:solidFill>
                  <a:schemeClr val="accent1"/>
                </a:solidFill>
                <a:latin typeface="Cabin"/>
                <a:ea typeface="Cabin"/>
                <a:cs typeface="Cabin"/>
                <a:sym typeface="Cabin"/>
              </a:rPr>
              <a:t> </a:t>
            </a:r>
            <a:r>
              <a:rPr lang="en-US" sz="1688" dirty="0" err="1">
                <a:solidFill>
                  <a:schemeClr val="accent1"/>
                </a:solidFill>
                <a:latin typeface="Cabin"/>
                <a:ea typeface="Cabin"/>
                <a:cs typeface="Cabin"/>
                <a:sym typeface="Cabin"/>
              </a:rPr>
              <a:t>цикла</a:t>
            </a:r>
            <a:r>
              <a:rPr lang="en-US" sz="1688" dirty="0">
                <a:latin typeface="Cabin"/>
                <a:ea typeface="Cabin"/>
                <a:cs typeface="Cabin"/>
                <a:sym typeface="Cabin"/>
              </a:rPr>
              <a:t> и </a:t>
            </a:r>
            <a:r>
              <a:rPr lang="en-US" sz="1688" dirty="0" err="1">
                <a:latin typeface="Cabin"/>
                <a:ea typeface="Cabin"/>
                <a:cs typeface="Cabin"/>
                <a:sym typeface="Cabin"/>
              </a:rPr>
              <a:t>выполняет</a:t>
            </a:r>
            <a:r>
              <a:rPr lang="en-US" sz="1688" dirty="0">
                <a:latin typeface="Cabin"/>
                <a:ea typeface="Cabin"/>
                <a:cs typeface="Cabin"/>
                <a:sym typeface="Cabin"/>
              </a:rPr>
              <a:t> </a:t>
            </a:r>
            <a:r>
              <a:rPr lang="en-US" sz="1688" dirty="0" err="1">
                <a:latin typeface="Cabin"/>
                <a:ea typeface="Cabin"/>
                <a:cs typeface="Cabin"/>
                <a:sym typeface="Cabin"/>
              </a:rPr>
              <a:t>другую</a:t>
            </a:r>
            <a:r>
              <a:rPr lang="en-US" sz="1688" dirty="0">
                <a:latin typeface="Cabin"/>
                <a:ea typeface="Cabin"/>
                <a:cs typeface="Cabin"/>
                <a:sym typeface="Cabin"/>
              </a:rPr>
              <a:t> </a:t>
            </a:r>
            <a:r>
              <a:rPr lang="en-US" sz="1688" dirty="0" err="1">
                <a:latin typeface="Cabin"/>
                <a:ea typeface="Cabin"/>
                <a:cs typeface="Cabin"/>
                <a:sym typeface="Cabin"/>
              </a:rPr>
              <a:t>итерацию</a:t>
            </a:r>
            <a:endParaRPr lang="en-US" sz="1688" dirty="0">
              <a:latin typeface="Cabin"/>
              <a:ea typeface="Cabin"/>
              <a:cs typeface="Cabin"/>
              <a:sym typeface="Cabin"/>
            </a:endParaRPr>
          </a:p>
        </p:txBody>
      </p:sp>
      <p:sp>
        <p:nvSpPr>
          <p:cNvPr id="334" name="Shape 334"/>
          <p:cNvSpPr txBox="1"/>
          <p:nvPr/>
        </p:nvSpPr>
        <p:spPr>
          <a:xfrm>
            <a:off x="1619672" y="3189684"/>
            <a:ext cx="3393224" cy="2493112"/>
          </a:xfrm>
          <a:prstGeom prst="rect">
            <a:avLst/>
          </a:prstGeom>
          <a:noFill/>
          <a:ln>
            <a:noFill/>
          </a:ln>
        </p:spPr>
        <p:txBody>
          <a:bodyPr lIns="0" tIns="0" rIns="0" bIns="0" anchor="ctr" anchorCtr="0">
            <a:noAutofit/>
          </a:bodyPr>
          <a:lstStyle/>
          <a:p>
            <a:pPr>
              <a:buClr>
                <a:srgbClr val="FFFF00"/>
              </a:buClr>
              <a:buSzPct val="25000"/>
            </a:pPr>
            <a:r>
              <a:rPr lang="en-US" sz="1688" dirty="0">
                <a:latin typeface="Courier New"/>
                <a:ea typeface="Courier New"/>
                <a:cs typeface="Courier New"/>
                <a:sym typeface="Courier New"/>
              </a:rPr>
              <a:t>while</a:t>
            </a:r>
            <a:r>
              <a:rPr lang="en-US" sz="1688" dirty="0">
                <a:solidFill>
                  <a:schemeClr val="lt1"/>
                </a:solidFill>
                <a:latin typeface="Courier New"/>
                <a:ea typeface="Courier New"/>
                <a:cs typeface="Courier New"/>
                <a:sym typeface="Courier New"/>
              </a:rPr>
              <a:t> </a:t>
            </a:r>
            <a:r>
              <a:rPr lang="en-US" sz="1688" dirty="0" smtClean="0">
                <a:solidFill>
                  <a:srgbClr val="FF7F00"/>
                </a:solidFill>
                <a:latin typeface="Courier New"/>
                <a:ea typeface="Courier New"/>
                <a:cs typeface="Courier New"/>
                <a:sym typeface="Courier New"/>
              </a:rPr>
              <a:t>True </a:t>
            </a:r>
            <a:r>
              <a:rPr lang="en-US" sz="1688" dirty="0" smtClean="0">
                <a:latin typeface="Courier New"/>
                <a:ea typeface="Courier New"/>
                <a:cs typeface="Courier New"/>
                <a:sym typeface="Courier New"/>
              </a:rPr>
              <a:t>:</a:t>
            </a:r>
            <a:endParaRPr lang="en-US" sz="1688" dirty="0">
              <a:latin typeface="Courier New"/>
              <a:ea typeface="Courier New"/>
              <a:cs typeface="Courier New"/>
              <a:sym typeface="Courier New"/>
            </a:endParaRPr>
          </a:p>
          <a:p>
            <a:pPr>
              <a:buClr>
                <a:schemeClr val="lt1"/>
              </a:buClr>
              <a:buSzPct val="25000"/>
            </a:pPr>
            <a:r>
              <a:rPr lang="en-US" sz="1688" dirty="0">
                <a:solidFill>
                  <a:schemeClr val="lt1"/>
                </a:solidFill>
                <a:latin typeface="Courier New"/>
                <a:ea typeface="Courier New"/>
                <a:cs typeface="Courier New"/>
                <a:sym typeface="Courier New"/>
              </a:rPr>
              <a:t>    </a:t>
            </a:r>
            <a:r>
              <a:rPr lang="en-US" sz="1688" dirty="0">
                <a:solidFill>
                  <a:srgbClr val="00FF00"/>
                </a:solidFill>
                <a:latin typeface="Courier New"/>
                <a:ea typeface="Courier New"/>
                <a:cs typeface="Courier New"/>
                <a:sym typeface="Courier New"/>
              </a:rPr>
              <a:t>line</a:t>
            </a:r>
            <a:r>
              <a:rPr lang="en-US" sz="1688" dirty="0">
                <a:solidFill>
                  <a:schemeClr val="lt1"/>
                </a:solidFill>
                <a:latin typeface="Courier New"/>
                <a:ea typeface="Courier New"/>
                <a:cs typeface="Courier New"/>
                <a:sym typeface="Courier New"/>
              </a:rPr>
              <a:t> </a:t>
            </a:r>
            <a:r>
              <a:rPr lang="en-US" sz="1688" dirty="0">
                <a:solidFill>
                  <a:srgbClr val="00FFFF"/>
                </a:solidFill>
                <a:latin typeface="Courier New"/>
                <a:ea typeface="Courier New"/>
                <a:cs typeface="Courier New"/>
                <a:sym typeface="Courier New"/>
              </a:rPr>
              <a:t>=</a:t>
            </a:r>
            <a:r>
              <a:rPr lang="en-US" sz="1688" dirty="0">
                <a:solidFill>
                  <a:schemeClr val="lt1"/>
                </a:solidFill>
                <a:latin typeface="Courier New"/>
                <a:ea typeface="Courier New"/>
                <a:cs typeface="Courier New"/>
                <a:sym typeface="Courier New"/>
              </a:rPr>
              <a:t> </a:t>
            </a:r>
            <a:r>
              <a:rPr lang="en-US" sz="1688" dirty="0" smtClean="0">
                <a:solidFill>
                  <a:srgbClr val="FF00FF"/>
                </a:solidFill>
                <a:latin typeface="Courier New"/>
                <a:ea typeface="Courier New"/>
                <a:cs typeface="Courier New"/>
                <a:sym typeface="Courier New"/>
              </a:rPr>
              <a:t>input</a:t>
            </a:r>
            <a:r>
              <a:rPr lang="en-US" sz="1688" dirty="0">
                <a:latin typeface="Courier New"/>
                <a:ea typeface="Courier New"/>
                <a:cs typeface="Courier New"/>
                <a:sym typeface="Courier New"/>
              </a:rPr>
              <a:t>(</a:t>
            </a:r>
            <a:r>
              <a:rPr lang="en-US" sz="1688" dirty="0">
                <a:solidFill>
                  <a:srgbClr val="FF7F00"/>
                </a:solidFill>
                <a:latin typeface="Courier New"/>
                <a:ea typeface="Courier New"/>
                <a:cs typeface="Courier New"/>
                <a:sym typeface="Courier New"/>
              </a:rPr>
              <a:t>'&gt; '</a:t>
            </a:r>
            <a:r>
              <a:rPr lang="en-US" sz="1688" dirty="0">
                <a:latin typeface="Courier New"/>
                <a:ea typeface="Courier New"/>
                <a:cs typeface="Courier New"/>
                <a:sym typeface="Courier New"/>
              </a:rPr>
              <a:t>)</a:t>
            </a:r>
          </a:p>
          <a:p>
            <a:pPr>
              <a:buClr>
                <a:schemeClr val="lt1"/>
              </a:buClr>
              <a:buSzPct val="25000"/>
            </a:pPr>
            <a:r>
              <a:rPr lang="en-US" sz="1688" dirty="0">
                <a:solidFill>
                  <a:schemeClr val="lt1"/>
                </a:solidFill>
                <a:latin typeface="Courier New"/>
                <a:ea typeface="Courier New"/>
                <a:cs typeface="Courier New"/>
                <a:sym typeface="Courier New"/>
              </a:rPr>
              <a:t>    </a:t>
            </a:r>
            <a:r>
              <a:rPr lang="en-US" sz="1688" dirty="0">
                <a:latin typeface="Courier New"/>
                <a:ea typeface="Courier New"/>
                <a:cs typeface="Courier New"/>
                <a:sym typeface="Courier New"/>
              </a:rPr>
              <a:t>if</a:t>
            </a:r>
            <a:r>
              <a:rPr lang="en-US" sz="1688" dirty="0">
                <a:solidFill>
                  <a:srgbClr val="00FF00"/>
                </a:solidFill>
                <a:latin typeface="Courier New"/>
                <a:ea typeface="Courier New"/>
                <a:cs typeface="Courier New"/>
                <a:sym typeface="Courier New"/>
              </a:rPr>
              <a:t> line</a:t>
            </a:r>
            <a:r>
              <a:rPr lang="en-US" sz="1688" dirty="0">
                <a:latin typeface="Courier New"/>
                <a:ea typeface="Courier New"/>
                <a:cs typeface="Courier New"/>
                <a:sym typeface="Courier New"/>
              </a:rPr>
              <a:t>[0] </a:t>
            </a:r>
            <a:r>
              <a:rPr lang="en-US" sz="1688" dirty="0">
                <a:solidFill>
                  <a:srgbClr val="00FFFF"/>
                </a:solidFill>
                <a:latin typeface="Courier New"/>
                <a:ea typeface="Courier New"/>
                <a:cs typeface="Courier New"/>
                <a:sym typeface="Courier New"/>
              </a:rPr>
              <a:t>== </a:t>
            </a:r>
            <a:r>
              <a:rPr lang="en-US" sz="1688" dirty="0">
                <a:solidFill>
                  <a:srgbClr val="FF7F00"/>
                </a:solidFill>
                <a:latin typeface="Courier New"/>
                <a:ea typeface="Courier New"/>
                <a:cs typeface="Courier New"/>
                <a:sym typeface="Courier New"/>
              </a:rPr>
              <a:t>'#'</a:t>
            </a:r>
            <a:r>
              <a:rPr lang="en-US" sz="1688" dirty="0">
                <a:latin typeface="Courier New"/>
                <a:ea typeface="Courier New"/>
                <a:cs typeface="Courier New"/>
                <a:sym typeface="Courier New"/>
              </a:rPr>
              <a:t> :</a:t>
            </a:r>
          </a:p>
          <a:p>
            <a:pPr>
              <a:buClr>
                <a:schemeClr val="lt1"/>
              </a:buClr>
              <a:buSzPct val="25000"/>
            </a:pPr>
            <a:r>
              <a:rPr lang="en-US" sz="1688" dirty="0">
                <a:solidFill>
                  <a:schemeClr val="lt1"/>
                </a:solidFill>
                <a:latin typeface="Courier New"/>
                <a:ea typeface="Courier New"/>
                <a:cs typeface="Courier New"/>
                <a:sym typeface="Courier New"/>
              </a:rPr>
              <a:t>        </a:t>
            </a:r>
            <a:r>
              <a:rPr lang="en-US" sz="1688" dirty="0">
                <a:latin typeface="Courier New"/>
                <a:ea typeface="Courier New"/>
                <a:cs typeface="Courier New"/>
                <a:sym typeface="Courier New"/>
              </a:rPr>
              <a:t>continue</a:t>
            </a:r>
          </a:p>
          <a:p>
            <a:pPr>
              <a:buClr>
                <a:schemeClr val="lt1"/>
              </a:buClr>
              <a:buSzPct val="25000"/>
            </a:pPr>
            <a:r>
              <a:rPr lang="en-US" sz="1688" dirty="0">
                <a:solidFill>
                  <a:schemeClr val="lt1"/>
                </a:solidFill>
                <a:latin typeface="Courier New"/>
                <a:ea typeface="Courier New"/>
                <a:cs typeface="Courier New"/>
                <a:sym typeface="Courier New"/>
              </a:rPr>
              <a:t>    </a:t>
            </a:r>
            <a:r>
              <a:rPr lang="en-US" sz="1688" dirty="0">
                <a:latin typeface="Courier New"/>
                <a:ea typeface="Courier New"/>
                <a:cs typeface="Courier New"/>
                <a:sym typeface="Courier New"/>
              </a:rPr>
              <a:t>if</a:t>
            </a:r>
            <a:r>
              <a:rPr lang="en-US" sz="1688" dirty="0">
                <a:solidFill>
                  <a:srgbClr val="FFFF00"/>
                </a:solidFill>
                <a:latin typeface="Courier New"/>
                <a:ea typeface="Courier New"/>
                <a:cs typeface="Courier New"/>
                <a:sym typeface="Courier New"/>
              </a:rPr>
              <a:t> </a:t>
            </a:r>
            <a:r>
              <a:rPr lang="en-US" sz="1688" dirty="0">
                <a:solidFill>
                  <a:srgbClr val="00FF00"/>
                </a:solidFill>
                <a:latin typeface="Courier New"/>
                <a:ea typeface="Courier New"/>
                <a:cs typeface="Courier New"/>
                <a:sym typeface="Courier New"/>
              </a:rPr>
              <a:t>line</a:t>
            </a:r>
            <a:r>
              <a:rPr lang="en-US" sz="1688" dirty="0">
                <a:solidFill>
                  <a:schemeClr val="lt1"/>
                </a:solidFill>
                <a:latin typeface="Courier New"/>
                <a:ea typeface="Courier New"/>
                <a:cs typeface="Courier New"/>
                <a:sym typeface="Courier New"/>
              </a:rPr>
              <a:t> </a:t>
            </a:r>
            <a:r>
              <a:rPr lang="en-US" sz="1688" dirty="0">
                <a:solidFill>
                  <a:srgbClr val="FF7F00"/>
                </a:solidFill>
                <a:latin typeface="Courier New"/>
                <a:ea typeface="Courier New"/>
                <a:cs typeface="Courier New"/>
                <a:sym typeface="Courier New"/>
              </a:rPr>
              <a:t>==</a:t>
            </a:r>
            <a:r>
              <a:rPr lang="en-US" sz="1688" dirty="0">
                <a:solidFill>
                  <a:schemeClr val="lt1"/>
                </a:solidFill>
                <a:latin typeface="Courier New"/>
                <a:ea typeface="Courier New"/>
                <a:cs typeface="Courier New"/>
                <a:sym typeface="Courier New"/>
              </a:rPr>
              <a:t> </a:t>
            </a:r>
            <a:r>
              <a:rPr lang="en-US" sz="1688" dirty="0">
                <a:solidFill>
                  <a:srgbClr val="FF7F00"/>
                </a:solidFill>
                <a:latin typeface="Courier New"/>
                <a:ea typeface="Courier New"/>
                <a:cs typeface="Courier New"/>
                <a:sym typeface="Courier New"/>
              </a:rPr>
              <a:t>'done' </a:t>
            </a:r>
            <a:r>
              <a:rPr lang="en-US" sz="1688" dirty="0">
                <a:latin typeface="Courier New"/>
                <a:ea typeface="Courier New"/>
                <a:cs typeface="Courier New"/>
                <a:sym typeface="Courier New"/>
              </a:rPr>
              <a:t>:</a:t>
            </a:r>
          </a:p>
          <a:p>
            <a:pPr>
              <a:buClr>
                <a:schemeClr val="lt1"/>
              </a:buClr>
              <a:buSzPct val="25000"/>
            </a:pPr>
            <a:r>
              <a:rPr lang="en-US" sz="1688" dirty="0">
                <a:solidFill>
                  <a:schemeClr val="lt1"/>
                </a:solidFill>
                <a:latin typeface="Courier New"/>
                <a:ea typeface="Courier New"/>
                <a:cs typeface="Courier New"/>
                <a:sym typeface="Courier New"/>
              </a:rPr>
              <a:t>        </a:t>
            </a:r>
            <a:r>
              <a:rPr lang="en-US" sz="1688" dirty="0">
                <a:latin typeface="Courier New"/>
                <a:ea typeface="Courier New"/>
                <a:cs typeface="Courier New"/>
                <a:sym typeface="Courier New"/>
              </a:rPr>
              <a:t>break</a:t>
            </a:r>
          </a:p>
          <a:p>
            <a:pPr>
              <a:buClr>
                <a:schemeClr val="lt1"/>
              </a:buClr>
              <a:buSzPct val="25000"/>
            </a:pPr>
            <a:r>
              <a:rPr lang="en-US" sz="1688" dirty="0">
                <a:solidFill>
                  <a:schemeClr val="lt1"/>
                </a:solidFill>
                <a:latin typeface="Courier New"/>
                <a:ea typeface="Courier New"/>
                <a:cs typeface="Courier New"/>
                <a:sym typeface="Courier New"/>
              </a:rPr>
              <a:t>    </a:t>
            </a:r>
            <a:r>
              <a:rPr lang="en-US" sz="1688" dirty="0">
                <a:latin typeface="Courier New"/>
                <a:ea typeface="Courier New"/>
                <a:cs typeface="Courier New"/>
                <a:sym typeface="Courier New"/>
              </a:rPr>
              <a:t>print</a:t>
            </a:r>
            <a:r>
              <a:rPr lang="en-US" sz="1688" dirty="0">
                <a:solidFill>
                  <a:schemeClr val="lt1"/>
                </a:solidFill>
                <a:latin typeface="Courier New"/>
                <a:ea typeface="Courier New"/>
                <a:cs typeface="Courier New"/>
                <a:sym typeface="Courier New"/>
              </a:rPr>
              <a:t> </a:t>
            </a:r>
            <a:r>
              <a:rPr lang="en-US" sz="1688" dirty="0">
                <a:latin typeface="Courier New"/>
                <a:ea typeface="Courier New"/>
                <a:cs typeface="Courier New"/>
                <a:sym typeface="Courier New"/>
              </a:rPr>
              <a:t>(</a:t>
            </a:r>
            <a:r>
              <a:rPr lang="en-US" sz="1688" dirty="0" smtClean="0">
                <a:solidFill>
                  <a:srgbClr val="00FF00"/>
                </a:solidFill>
                <a:latin typeface="Courier New"/>
                <a:ea typeface="Courier New"/>
                <a:cs typeface="Courier New"/>
                <a:sym typeface="Courier New"/>
              </a:rPr>
              <a:t>line</a:t>
            </a:r>
            <a:r>
              <a:rPr lang="en-US" sz="1688" dirty="0" smtClean="0">
                <a:latin typeface="Courier New"/>
                <a:ea typeface="Courier New"/>
                <a:cs typeface="Courier New"/>
                <a:sym typeface="Courier New"/>
              </a:rPr>
              <a:t>)</a:t>
            </a:r>
            <a:endParaRPr lang="en-US" sz="1688" dirty="0">
              <a:solidFill>
                <a:srgbClr val="00FF00"/>
              </a:solidFill>
              <a:latin typeface="Courier New"/>
              <a:ea typeface="Courier New"/>
              <a:cs typeface="Courier New"/>
              <a:sym typeface="Courier New"/>
            </a:endParaRPr>
          </a:p>
          <a:p>
            <a:pPr>
              <a:buClr>
                <a:srgbClr val="FFFF00"/>
              </a:buClr>
              <a:buSzPct val="25000"/>
            </a:pPr>
            <a:r>
              <a:rPr lang="en-US" sz="1688" dirty="0">
                <a:latin typeface="Courier New"/>
                <a:ea typeface="Courier New"/>
                <a:cs typeface="Courier New"/>
                <a:sym typeface="Courier New"/>
              </a:rPr>
              <a:t>print</a:t>
            </a:r>
            <a:r>
              <a:rPr lang="en-US" sz="1688" dirty="0">
                <a:solidFill>
                  <a:schemeClr val="lt1"/>
                </a:solidFill>
                <a:latin typeface="Courier New"/>
                <a:ea typeface="Courier New"/>
                <a:cs typeface="Courier New"/>
                <a:sym typeface="Courier New"/>
              </a:rPr>
              <a:t> </a:t>
            </a:r>
            <a:r>
              <a:rPr lang="en-US" sz="1688" dirty="0">
                <a:latin typeface="Courier New"/>
                <a:ea typeface="Courier New"/>
                <a:cs typeface="Courier New"/>
                <a:sym typeface="Courier New"/>
              </a:rPr>
              <a:t>(</a:t>
            </a:r>
            <a:r>
              <a:rPr lang="en-US" sz="1688" dirty="0" smtClean="0">
                <a:solidFill>
                  <a:srgbClr val="FF7F00"/>
                </a:solidFill>
                <a:latin typeface="Courier New"/>
                <a:ea typeface="Courier New"/>
                <a:cs typeface="Courier New"/>
                <a:sym typeface="Courier New"/>
              </a:rPr>
              <a:t>'Done!'</a:t>
            </a:r>
            <a:r>
              <a:rPr lang="en-US" sz="1688" dirty="0" smtClean="0">
                <a:latin typeface="Courier New"/>
                <a:ea typeface="Courier New"/>
                <a:cs typeface="Courier New"/>
                <a:sym typeface="Courier New"/>
              </a:rPr>
              <a:t>)</a:t>
            </a:r>
            <a:endParaRPr lang="en-US" sz="1688" dirty="0">
              <a:solidFill>
                <a:srgbClr val="FF7F00"/>
              </a:solidFill>
              <a:latin typeface="Courier New"/>
              <a:ea typeface="Courier New"/>
              <a:cs typeface="Courier New"/>
              <a:sym typeface="Courier New"/>
            </a:endParaRPr>
          </a:p>
        </p:txBody>
      </p:sp>
      <p:sp>
        <p:nvSpPr>
          <p:cNvPr id="335" name="Shape 335"/>
          <p:cNvSpPr txBox="1"/>
          <p:nvPr/>
        </p:nvSpPr>
        <p:spPr>
          <a:xfrm>
            <a:off x="5984677" y="3385245"/>
            <a:ext cx="2547763" cy="2180587"/>
          </a:xfrm>
          <a:prstGeom prst="rect">
            <a:avLst/>
          </a:prstGeom>
          <a:noFill/>
          <a:ln>
            <a:noFill/>
          </a:ln>
        </p:spPr>
        <p:txBody>
          <a:bodyPr lIns="0" tIns="0" rIns="0" bIns="0" anchor="ctr" anchorCtr="0">
            <a:noAutofit/>
          </a:bodyPr>
          <a:lstStyle/>
          <a:p>
            <a:pPr>
              <a:buClr>
                <a:schemeClr val="lt1"/>
              </a:buClr>
              <a:buSzPct val="25000"/>
            </a:pPr>
            <a:r>
              <a:rPr lang="en-US" sz="2025" dirty="0" smtClean="0">
                <a:latin typeface="Cabin"/>
                <a:ea typeface="Cabin"/>
                <a:cs typeface="Cabin"/>
                <a:sym typeface="Cabin"/>
              </a:rPr>
              <a:t>&gt;&gt;&gt; </a:t>
            </a:r>
            <a:r>
              <a:rPr lang="en-US" sz="2025" dirty="0">
                <a:solidFill>
                  <a:srgbClr val="00FF00"/>
                </a:solidFill>
                <a:latin typeface="Cabin"/>
                <a:ea typeface="Cabin"/>
                <a:cs typeface="Cabin"/>
                <a:sym typeface="Cabin"/>
              </a:rPr>
              <a:t>hello there</a:t>
            </a:r>
          </a:p>
          <a:p>
            <a:pPr>
              <a:buClr>
                <a:schemeClr val="lt1"/>
              </a:buClr>
              <a:buSzPct val="25000"/>
            </a:pPr>
            <a:r>
              <a:rPr lang="en-US" sz="2025" dirty="0">
                <a:latin typeface="Cabin"/>
                <a:ea typeface="Cabin"/>
                <a:cs typeface="Cabin"/>
                <a:sym typeface="Cabin"/>
              </a:rPr>
              <a:t>hello there</a:t>
            </a:r>
          </a:p>
          <a:p>
            <a:pPr>
              <a:buClr>
                <a:schemeClr val="lt1"/>
              </a:buClr>
              <a:buSzPct val="25000"/>
            </a:pPr>
            <a:r>
              <a:rPr lang="en-US" sz="2025" dirty="0">
                <a:latin typeface="Cabin"/>
                <a:ea typeface="Cabin"/>
                <a:cs typeface="Cabin"/>
                <a:sym typeface="Cabin"/>
              </a:rPr>
              <a:t>&gt;&gt;</a:t>
            </a:r>
            <a:r>
              <a:rPr lang="en-US" sz="2025" dirty="0" smtClean="0">
                <a:latin typeface="Cabin"/>
                <a:ea typeface="Cabin"/>
                <a:cs typeface="Cabin"/>
                <a:sym typeface="Cabin"/>
              </a:rPr>
              <a:t>&gt; </a:t>
            </a:r>
            <a:r>
              <a:rPr lang="en-US" sz="2025" dirty="0">
                <a:solidFill>
                  <a:srgbClr val="00FF00"/>
                </a:solidFill>
                <a:latin typeface="Cabin"/>
                <a:ea typeface="Cabin"/>
                <a:cs typeface="Cabin"/>
                <a:sym typeface="Cabin"/>
              </a:rPr>
              <a:t># don't print this</a:t>
            </a:r>
          </a:p>
          <a:p>
            <a:pPr>
              <a:buClr>
                <a:schemeClr val="lt1"/>
              </a:buClr>
              <a:buSzPct val="25000"/>
            </a:pPr>
            <a:r>
              <a:rPr lang="en-US" sz="2025" dirty="0">
                <a:latin typeface="Cabin"/>
                <a:ea typeface="Cabin"/>
                <a:cs typeface="Cabin"/>
                <a:sym typeface="Cabin"/>
              </a:rPr>
              <a:t>&gt;&gt;</a:t>
            </a:r>
            <a:r>
              <a:rPr lang="en-US" sz="2025" dirty="0" smtClean="0">
                <a:latin typeface="Cabin"/>
                <a:ea typeface="Cabin"/>
                <a:cs typeface="Cabin"/>
                <a:sym typeface="Cabin"/>
              </a:rPr>
              <a:t>&gt; </a:t>
            </a:r>
            <a:r>
              <a:rPr lang="en-US" sz="2025" dirty="0">
                <a:solidFill>
                  <a:srgbClr val="00FF00"/>
                </a:solidFill>
                <a:latin typeface="Cabin"/>
                <a:ea typeface="Cabin"/>
                <a:cs typeface="Cabin"/>
                <a:sym typeface="Cabin"/>
              </a:rPr>
              <a:t>print this!</a:t>
            </a:r>
          </a:p>
          <a:p>
            <a:pPr>
              <a:buClr>
                <a:schemeClr val="lt1"/>
              </a:buClr>
              <a:buSzPct val="25000"/>
            </a:pPr>
            <a:r>
              <a:rPr lang="en-US" sz="2025" dirty="0">
                <a:latin typeface="Cabin"/>
                <a:ea typeface="Cabin"/>
                <a:cs typeface="Cabin"/>
                <a:sym typeface="Cabin"/>
              </a:rPr>
              <a:t>print this!</a:t>
            </a:r>
          </a:p>
          <a:p>
            <a:pPr>
              <a:buClr>
                <a:schemeClr val="lt1"/>
              </a:buClr>
              <a:buSzPct val="25000"/>
            </a:pPr>
            <a:r>
              <a:rPr lang="en-US" sz="2025" dirty="0">
                <a:latin typeface="Cabin"/>
                <a:ea typeface="Cabin"/>
                <a:cs typeface="Cabin"/>
                <a:sym typeface="Cabin"/>
              </a:rPr>
              <a:t>&gt;&gt;</a:t>
            </a:r>
            <a:r>
              <a:rPr lang="en-US" sz="2025" dirty="0" smtClean="0">
                <a:latin typeface="Cabin"/>
                <a:ea typeface="Cabin"/>
                <a:cs typeface="Cabin"/>
                <a:sym typeface="Cabin"/>
              </a:rPr>
              <a:t>&gt; </a:t>
            </a:r>
            <a:r>
              <a:rPr lang="en-US" sz="2025" dirty="0">
                <a:solidFill>
                  <a:srgbClr val="00FF00"/>
                </a:solidFill>
                <a:latin typeface="Cabin"/>
                <a:ea typeface="Cabin"/>
                <a:cs typeface="Cabin"/>
                <a:sym typeface="Cabin"/>
              </a:rPr>
              <a:t>done</a:t>
            </a:r>
          </a:p>
          <a:p>
            <a:pPr>
              <a:buClr>
                <a:schemeClr val="lt1"/>
              </a:buClr>
              <a:buSzPct val="25000"/>
            </a:pPr>
            <a:r>
              <a:rPr lang="en-US" sz="2025" dirty="0">
                <a:latin typeface="Cabin"/>
                <a:ea typeface="Cabin"/>
                <a:cs typeface="Cabin"/>
                <a:sym typeface="Cabin"/>
              </a:rPr>
              <a:t>Done!</a:t>
            </a:r>
          </a:p>
        </p:txBody>
      </p:sp>
      <p:sp>
        <p:nvSpPr>
          <p:cNvPr id="336" name="Shape 336"/>
          <p:cNvSpPr txBox="1">
            <a:spLocks noGrp="1"/>
          </p:cNvSpPr>
          <p:nvPr>
            <p:ph type="title"/>
          </p:nvPr>
        </p:nvSpPr>
        <p:spPr>
          <a:xfrm>
            <a:off x="757631" y="548680"/>
            <a:ext cx="7836750" cy="1292963"/>
          </a:xfrm>
          <a:prstGeom prst="rect">
            <a:avLst/>
          </a:prstGeom>
          <a:noFill/>
          <a:ln>
            <a:noFill/>
          </a:ln>
        </p:spPr>
        <p:txBody>
          <a:bodyPr vert="horz" lIns="21431" tIns="21431" rIns="21431" bIns="21431" rtlCol="0" anchor="ctr" anchorCtr="0">
            <a:noAutofit/>
          </a:bodyPr>
          <a:lstStyle/>
          <a:p>
            <a:pPr>
              <a:spcBef>
                <a:spcPts val="0"/>
              </a:spcBef>
              <a:buClr>
                <a:srgbClr val="FFFF00"/>
              </a:buClr>
              <a:buSzPct val="25000"/>
            </a:pPr>
            <a:r>
              <a:rPr lang="en-US" sz="3713" dirty="0" err="1">
                <a:latin typeface="Cabin"/>
                <a:ea typeface="Cabin"/>
                <a:cs typeface="Cabin"/>
                <a:sym typeface="Cabin"/>
              </a:rPr>
              <a:t>Завершение</a:t>
            </a:r>
            <a:r>
              <a:rPr lang="en-US" sz="3713" dirty="0">
                <a:latin typeface="Cabin"/>
                <a:ea typeface="Cabin"/>
                <a:cs typeface="Cabin"/>
                <a:sym typeface="Cabin"/>
              </a:rPr>
              <a:t> </a:t>
            </a:r>
            <a:r>
              <a:rPr lang="en-US" sz="3713" dirty="0" err="1">
                <a:latin typeface="Cabin"/>
                <a:ea typeface="Cabin"/>
                <a:cs typeface="Cabin"/>
                <a:sym typeface="Cabin"/>
              </a:rPr>
              <a:t>итерации</a:t>
            </a:r>
            <a:r>
              <a:rPr lang="en-US" sz="3713" dirty="0">
                <a:latin typeface="Cabin"/>
                <a:ea typeface="Cabin"/>
                <a:cs typeface="Cabin"/>
                <a:sym typeface="Cabin"/>
              </a:rPr>
              <a:t> с </a:t>
            </a:r>
            <a:r>
              <a:rPr lang="en-US" sz="3713" dirty="0" err="1">
                <a:latin typeface="Cabin"/>
                <a:ea typeface="Cabin"/>
                <a:cs typeface="Cabin"/>
                <a:sym typeface="Cabin"/>
              </a:rPr>
              <a:t>помощью</a:t>
            </a:r>
            <a:r>
              <a:rPr lang="en-US" sz="3713" dirty="0">
                <a:latin typeface="Cabin"/>
                <a:ea typeface="Cabin"/>
                <a:cs typeface="Cabin"/>
                <a:sym typeface="Cabin"/>
              </a:rPr>
              <a:t> </a:t>
            </a:r>
            <a:r>
              <a:rPr lang="en-US" sz="3713" dirty="0" err="1">
                <a:latin typeface="Cabin"/>
                <a:ea typeface="Cabin"/>
                <a:cs typeface="Cabin"/>
                <a:sym typeface="Cabin"/>
              </a:rPr>
              <a:t>инструкции</a:t>
            </a:r>
            <a:r>
              <a:rPr lang="en-US" sz="3713" dirty="0">
                <a:latin typeface="Cabin"/>
                <a:ea typeface="Cabin"/>
                <a:cs typeface="Cabin"/>
                <a:sym typeface="Cabin"/>
              </a:rPr>
              <a:t> continue</a:t>
            </a:r>
          </a:p>
        </p:txBody>
      </p:sp>
      <p:cxnSp>
        <p:nvCxnSpPr>
          <p:cNvPr id="6" name="Shape 344"/>
          <p:cNvCxnSpPr/>
          <p:nvPr/>
        </p:nvCxnSpPr>
        <p:spPr>
          <a:xfrm flipH="1">
            <a:off x="1534791" y="3645024"/>
            <a:ext cx="84881" cy="404999"/>
          </a:xfrm>
          <a:prstGeom prst="straightConnector1">
            <a:avLst/>
          </a:prstGeom>
          <a:noFill/>
          <a:ln w="50800" cap="rnd" cmpd="sng">
            <a:solidFill>
              <a:schemeClr val="accent1"/>
            </a:solidFill>
            <a:prstDash val="solid"/>
            <a:miter/>
            <a:headEnd type="stealth" w="med" len="med"/>
            <a:tailEnd type="none" w="med" len="med"/>
          </a:ln>
        </p:spPr>
      </p:cxnSp>
      <p:cxnSp>
        <p:nvCxnSpPr>
          <p:cNvPr id="7" name="Shape 345"/>
          <p:cNvCxnSpPr/>
          <p:nvPr/>
        </p:nvCxnSpPr>
        <p:spPr>
          <a:xfrm>
            <a:off x="1503607" y="4050108"/>
            <a:ext cx="1072743" cy="247724"/>
          </a:xfrm>
          <a:prstGeom prst="straightConnector1">
            <a:avLst/>
          </a:prstGeom>
          <a:noFill/>
          <a:ln w="50800" cap="rnd" cmpd="sng">
            <a:solidFill>
              <a:schemeClr val="accent1"/>
            </a:solidFill>
            <a:prstDash val="solid"/>
            <a:miter/>
            <a:headEnd type="stealth" w="med" len="med"/>
            <a:tailEnd type="none" w="med" len="med"/>
          </a:ln>
        </p:spPr>
      </p:cxnSp>
    </p:spTree>
    <p:extLst>
      <p:ext uri="{BB962C8B-B14F-4D97-AF65-F5344CB8AC3E}">
        <p14:creationId xmlns:p14="http://schemas.microsoft.com/office/powerpoint/2010/main" val="41830018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cxnSp>
        <p:nvCxnSpPr>
          <p:cNvPr id="351" name="Shape 351"/>
          <p:cNvCxnSpPr/>
          <p:nvPr/>
        </p:nvCxnSpPr>
        <p:spPr>
          <a:xfrm rot="10800000">
            <a:off x="6182852" y="1385015"/>
            <a:ext cx="8100" cy="318768"/>
          </a:xfrm>
          <a:prstGeom prst="straightConnector1">
            <a:avLst/>
          </a:prstGeom>
          <a:noFill/>
          <a:ln w="76200" cap="rnd" cmpd="sng">
            <a:solidFill>
              <a:srgbClr val="1155CC"/>
            </a:solidFill>
            <a:prstDash val="solid"/>
            <a:miter/>
            <a:headEnd type="stealth" w="med" len="med"/>
            <a:tailEnd type="none" w="med" len="med"/>
          </a:ln>
        </p:spPr>
      </p:cxnSp>
      <p:sp>
        <p:nvSpPr>
          <p:cNvPr id="352" name="Shape 352"/>
          <p:cNvSpPr/>
          <p:nvPr/>
        </p:nvSpPr>
        <p:spPr>
          <a:xfrm>
            <a:off x="5386388" y="1700213"/>
            <a:ext cx="1614431" cy="714318"/>
          </a:xfrm>
          <a:prstGeom prst="diamond">
            <a:avLst/>
          </a:prstGeom>
          <a:solidFill>
            <a:srgbClr val="0000FF"/>
          </a:solidFill>
          <a:ln>
            <a:noFill/>
          </a:ln>
        </p:spPr>
        <p:txBody>
          <a:bodyPr lIns="0" tIns="0" rIns="0" bIns="0" anchor="ctr" anchorCtr="0">
            <a:noAutofit/>
          </a:bodyPr>
          <a:lstStyle/>
          <a:p>
            <a:pPr algn="ctr">
              <a:buClr>
                <a:srgbClr val="FF0000"/>
              </a:buClr>
              <a:buSzPct val="25000"/>
            </a:pPr>
            <a:r>
              <a:rPr lang="en-US" sz="1575">
                <a:solidFill>
                  <a:srgbClr val="FF0000"/>
                </a:solidFill>
                <a:latin typeface="Cabin"/>
                <a:ea typeface="Cabin"/>
                <a:cs typeface="Cabin"/>
                <a:sym typeface="Cabin"/>
              </a:rPr>
              <a:t>Верно?</a:t>
            </a:r>
          </a:p>
        </p:txBody>
      </p:sp>
      <p:cxnSp>
        <p:nvCxnSpPr>
          <p:cNvPr id="353" name="Shape 353"/>
          <p:cNvCxnSpPr/>
          <p:nvPr/>
        </p:nvCxnSpPr>
        <p:spPr>
          <a:xfrm flipH="1" flipV="1">
            <a:off x="6185083" y="2365792"/>
            <a:ext cx="17042" cy="2361915"/>
          </a:xfrm>
          <a:prstGeom prst="straightConnector1">
            <a:avLst/>
          </a:prstGeom>
          <a:noFill/>
          <a:ln w="76200" cap="rnd" cmpd="sng">
            <a:solidFill>
              <a:srgbClr val="1155CC"/>
            </a:solidFill>
            <a:prstDash val="solid"/>
            <a:miter/>
            <a:headEnd type="none" w="med" len="med"/>
            <a:tailEnd type="stealth" w="med" len="med"/>
          </a:ln>
        </p:spPr>
      </p:cxnSp>
      <p:cxnSp>
        <p:nvCxnSpPr>
          <p:cNvPr id="354" name="Shape 354"/>
          <p:cNvCxnSpPr/>
          <p:nvPr/>
        </p:nvCxnSpPr>
        <p:spPr>
          <a:xfrm rot="10800000">
            <a:off x="6993718" y="2053814"/>
            <a:ext cx="437568" cy="8943"/>
          </a:xfrm>
          <a:prstGeom prst="straightConnector1">
            <a:avLst/>
          </a:prstGeom>
          <a:noFill/>
          <a:ln w="76200" cap="rnd" cmpd="sng">
            <a:solidFill>
              <a:srgbClr val="1155CC"/>
            </a:solidFill>
            <a:prstDash val="solid"/>
            <a:miter/>
            <a:headEnd type="none" w="med" len="med"/>
            <a:tailEnd type="none" w="med" len="med"/>
          </a:ln>
        </p:spPr>
      </p:cxnSp>
      <p:cxnSp>
        <p:nvCxnSpPr>
          <p:cNvPr id="355" name="Shape 355"/>
          <p:cNvCxnSpPr/>
          <p:nvPr/>
        </p:nvCxnSpPr>
        <p:spPr>
          <a:xfrm>
            <a:off x="6220307" y="4727707"/>
            <a:ext cx="1225294" cy="1856"/>
          </a:xfrm>
          <a:prstGeom prst="straightConnector1">
            <a:avLst/>
          </a:prstGeom>
          <a:noFill/>
          <a:ln w="76200" cap="rnd" cmpd="sng">
            <a:solidFill>
              <a:srgbClr val="1155CC"/>
            </a:solidFill>
            <a:prstDash val="solid"/>
            <a:miter/>
            <a:headEnd type="none" w="med" len="med"/>
            <a:tailEnd type="none" w="med" len="med"/>
          </a:ln>
        </p:spPr>
      </p:cxnSp>
      <p:cxnSp>
        <p:nvCxnSpPr>
          <p:cNvPr id="356" name="Shape 356"/>
          <p:cNvCxnSpPr/>
          <p:nvPr/>
        </p:nvCxnSpPr>
        <p:spPr>
          <a:xfrm flipH="1">
            <a:off x="5186348" y="2062758"/>
            <a:ext cx="223256" cy="1856"/>
          </a:xfrm>
          <a:prstGeom prst="straightConnector1">
            <a:avLst/>
          </a:prstGeom>
          <a:noFill/>
          <a:ln w="76200" cap="rnd" cmpd="sng">
            <a:solidFill>
              <a:schemeClr val="bg1"/>
            </a:solidFill>
            <a:prstDash val="solid"/>
            <a:miter/>
            <a:headEnd type="none" w="med" len="med"/>
            <a:tailEnd type="stealth" w="med" len="med"/>
          </a:ln>
        </p:spPr>
      </p:cxnSp>
      <p:cxnSp>
        <p:nvCxnSpPr>
          <p:cNvPr id="357" name="Shape 357"/>
          <p:cNvCxnSpPr/>
          <p:nvPr/>
        </p:nvCxnSpPr>
        <p:spPr>
          <a:xfrm rot="10800000" flipH="1">
            <a:off x="6140946" y="4947117"/>
            <a:ext cx="8943" cy="362475"/>
          </a:xfrm>
          <a:prstGeom prst="straightConnector1">
            <a:avLst/>
          </a:prstGeom>
          <a:noFill/>
          <a:ln w="76200" cap="rnd" cmpd="sng">
            <a:solidFill>
              <a:schemeClr val="bg1"/>
            </a:solidFill>
            <a:prstDash val="solid"/>
            <a:miter/>
            <a:headEnd type="stealth" w="med" len="med"/>
            <a:tailEnd type="none" w="med" len="med"/>
          </a:ln>
        </p:spPr>
      </p:cxnSp>
      <p:cxnSp>
        <p:nvCxnSpPr>
          <p:cNvPr id="358" name="Shape 358"/>
          <p:cNvCxnSpPr/>
          <p:nvPr/>
        </p:nvCxnSpPr>
        <p:spPr>
          <a:xfrm rot="10800000" flipH="1">
            <a:off x="5186355" y="2057406"/>
            <a:ext cx="33075" cy="2899462"/>
          </a:xfrm>
          <a:prstGeom prst="straightConnector1">
            <a:avLst/>
          </a:prstGeom>
          <a:noFill/>
          <a:ln w="76200" cap="rnd" cmpd="sng">
            <a:solidFill>
              <a:schemeClr val="bg1"/>
            </a:solidFill>
            <a:prstDash val="solid"/>
            <a:miter/>
            <a:headEnd type="stealth" w="med" len="med"/>
            <a:tailEnd type="none" w="med" len="med"/>
          </a:ln>
        </p:spPr>
      </p:cxnSp>
      <p:cxnSp>
        <p:nvCxnSpPr>
          <p:cNvPr id="359" name="Shape 359"/>
          <p:cNvCxnSpPr/>
          <p:nvPr/>
        </p:nvCxnSpPr>
        <p:spPr>
          <a:xfrm>
            <a:off x="5153322" y="4956869"/>
            <a:ext cx="985838" cy="0"/>
          </a:xfrm>
          <a:prstGeom prst="straightConnector1">
            <a:avLst/>
          </a:prstGeom>
          <a:noFill/>
          <a:ln w="76200" cap="rnd" cmpd="sng">
            <a:solidFill>
              <a:schemeClr val="bg1"/>
            </a:solidFill>
            <a:prstDash val="solid"/>
            <a:miter/>
            <a:headEnd type="none" w="med" len="med"/>
            <a:tailEnd type="none" w="med" len="med"/>
          </a:ln>
        </p:spPr>
      </p:cxnSp>
      <p:sp>
        <p:nvSpPr>
          <p:cNvPr id="360" name="Shape 360"/>
          <p:cNvSpPr txBox="1"/>
          <p:nvPr/>
        </p:nvSpPr>
        <p:spPr>
          <a:xfrm>
            <a:off x="4602952" y="1635919"/>
            <a:ext cx="695925" cy="349987"/>
          </a:xfrm>
          <a:prstGeom prst="rect">
            <a:avLst/>
          </a:prstGeom>
          <a:noFill/>
          <a:ln>
            <a:noFill/>
          </a:ln>
        </p:spPr>
        <p:txBody>
          <a:bodyPr lIns="0" tIns="0" rIns="0" bIns="0" anchor="ctr" anchorCtr="0">
            <a:noAutofit/>
          </a:bodyPr>
          <a:lstStyle/>
          <a:p>
            <a:pPr algn="ctr">
              <a:buClr>
                <a:schemeClr val="lt1"/>
              </a:buClr>
              <a:buSzPct val="25000"/>
            </a:pPr>
            <a:r>
              <a:rPr lang="en-US" sz="2025">
                <a:solidFill>
                  <a:schemeClr val="lt1"/>
                </a:solidFill>
                <a:latin typeface="Cabin"/>
                <a:ea typeface="Cabin"/>
                <a:cs typeface="Cabin"/>
                <a:sym typeface="Cabin"/>
              </a:rPr>
              <a:t>Нет</a:t>
            </a:r>
          </a:p>
        </p:txBody>
      </p:sp>
      <p:sp>
        <p:nvSpPr>
          <p:cNvPr id="361" name="Shape 361"/>
          <p:cNvSpPr txBox="1"/>
          <p:nvPr/>
        </p:nvSpPr>
        <p:spPr>
          <a:xfrm>
            <a:off x="5380566" y="5854852"/>
            <a:ext cx="1643118" cy="421537"/>
          </a:xfrm>
          <a:prstGeom prst="rect">
            <a:avLst/>
          </a:prstGeom>
          <a:solidFill>
            <a:srgbClr val="0000FF"/>
          </a:solidFill>
          <a:ln>
            <a:noFill/>
          </a:ln>
        </p:spPr>
        <p:txBody>
          <a:bodyPr lIns="0" tIns="0" rIns="0" bIns="0" anchor="ctr" anchorCtr="0">
            <a:noAutofit/>
          </a:bodyPr>
          <a:lstStyle/>
          <a:p>
            <a:pPr algn="ctr">
              <a:buClr>
                <a:schemeClr val="lt1"/>
              </a:buClr>
              <a:buSzPct val="25000"/>
            </a:pPr>
            <a:r>
              <a:rPr lang="en-US" sz="1969" dirty="0">
                <a:solidFill>
                  <a:schemeClr val="lt1"/>
                </a:solidFill>
                <a:latin typeface="Cabin"/>
                <a:ea typeface="Cabin"/>
                <a:cs typeface="Cabin"/>
                <a:sym typeface="Cabin"/>
              </a:rPr>
              <a:t>print 'Done'</a:t>
            </a:r>
          </a:p>
        </p:txBody>
      </p:sp>
      <p:sp>
        <p:nvSpPr>
          <p:cNvPr id="362" name="Shape 362"/>
          <p:cNvSpPr txBox="1"/>
          <p:nvPr/>
        </p:nvSpPr>
        <p:spPr>
          <a:xfrm>
            <a:off x="7478613" y="1885950"/>
            <a:ext cx="408037" cy="349987"/>
          </a:xfrm>
          <a:prstGeom prst="rect">
            <a:avLst/>
          </a:prstGeom>
          <a:noFill/>
          <a:ln>
            <a:noFill/>
          </a:ln>
        </p:spPr>
        <p:txBody>
          <a:bodyPr lIns="0" tIns="0" rIns="0" bIns="0" anchor="ctr" anchorCtr="0">
            <a:noAutofit/>
          </a:bodyPr>
          <a:lstStyle/>
          <a:p>
            <a:pPr algn="ctr">
              <a:buClr>
                <a:schemeClr val="lt1"/>
              </a:buClr>
              <a:buSzPct val="25000"/>
            </a:pPr>
            <a:r>
              <a:rPr lang="en-US" sz="2025">
                <a:solidFill>
                  <a:schemeClr val="lt1"/>
                </a:solidFill>
                <a:latin typeface="Cabin"/>
                <a:ea typeface="Cabin"/>
                <a:cs typeface="Cabin"/>
                <a:sym typeface="Cabin"/>
              </a:rPr>
              <a:t>Да</a:t>
            </a:r>
          </a:p>
        </p:txBody>
      </p:sp>
      <p:cxnSp>
        <p:nvCxnSpPr>
          <p:cNvPr id="363" name="Shape 363"/>
          <p:cNvCxnSpPr>
            <a:stCxn id="352" idx="0"/>
          </p:cNvCxnSpPr>
          <p:nvPr/>
        </p:nvCxnSpPr>
        <p:spPr>
          <a:xfrm>
            <a:off x="6193604" y="1700213"/>
            <a:ext cx="2266828" cy="0"/>
          </a:xfrm>
          <a:prstGeom prst="straightConnector1">
            <a:avLst/>
          </a:prstGeom>
          <a:noFill/>
          <a:ln w="76200" cap="rnd" cmpd="sng">
            <a:solidFill>
              <a:schemeClr val="accent1"/>
            </a:solidFill>
            <a:prstDash val="solid"/>
            <a:miter/>
            <a:headEnd type="stealth" w="med" len="med"/>
            <a:tailEnd type="none" w="med" len="med"/>
          </a:ln>
        </p:spPr>
      </p:cxnSp>
      <p:cxnSp>
        <p:nvCxnSpPr>
          <p:cNvPr id="367" name="Shape 367"/>
          <p:cNvCxnSpPr/>
          <p:nvPr/>
        </p:nvCxnSpPr>
        <p:spPr>
          <a:xfrm rot="10800000">
            <a:off x="7459861" y="2053814"/>
            <a:ext cx="0" cy="2648531"/>
          </a:xfrm>
          <a:prstGeom prst="straightConnector1">
            <a:avLst/>
          </a:prstGeom>
          <a:noFill/>
          <a:ln w="76200" cap="rnd" cmpd="sng">
            <a:solidFill>
              <a:srgbClr val="1155CC"/>
            </a:solidFill>
            <a:prstDash val="solid"/>
            <a:miter/>
            <a:headEnd type="none" w="med" len="med"/>
            <a:tailEnd type="none" w="med" len="med"/>
          </a:ln>
        </p:spPr>
      </p:cxnSp>
      <p:sp>
        <p:nvSpPr>
          <p:cNvPr id="368" name="Shape 368"/>
          <p:cNvSpPr txBox="1"/>
          <p:nvPr/>
        </p:nvSpPr>
        <p:spPr>
          <a:xfrm>
            <a:off x="6579394" y="4079082"/>
            <a:ext cx="1643118" cy="421537"/>
          </a:xfrm>
          <a:prstGeom prst="rect">
            <a:avLst/>
          </a:prstGeom>
          <a:solidFill>
            <a:srgbClr val="0000FF"/>
          </a:solidFill>
          <a:ln>
            <a:noFill/>
          </a:ln>
        </p:spPr>
        <p:txBody>
          <a:bodyPr lIns="0" tIns="0" rIns="0" bIns="0" anchor="ctr" anchorCtr="0">
            <a:noAutofit/>
          </a:bodyPr>
          <a:lstStyle/>
          <a:p>
            <a:pPr algn="ctr">
              <a:buClr>
                <a:schemeClr val="lt1"/>
              </a:buClr>
              <a:buSzPct val="25000"/>
            </a:pPr>
            <a:r>
              <a:rPr lang="en-US" sz="1969">
                <a:solidFill>
                  <a:schemeClr val="lt1"/>
                </a:solidFill>
                <a:latin typeface="Cabin"/>
                <a:ea typeface="Cabin"/>
                <a:cs typeface="Cabin"/>
                <a:sym typeface="Cabin"/>
              </a:rPr>
              <a:t>...</a:t>
            </a:r>
          </a:p>
        </p:txBody>
      </p:sp>
      <p:cxnSp>
        <p:nvCxnSpPr>
          <p:cNvPr id="369" name="Shape 369"/>
          <p:cNvCxnSpPr/>
          <p:nvPr/>
        </p:nvCxnSpPr>
        <p:spPr>
          <a:xfrm>
            <a:off x="8460432" y="1696644"/>
            <a:ext cx="20671" cy="1553763"/>
          </a:xfrm>
          <a:prstGeom prst="straightConnector1">
            <a:avLst/>
          </a:prstGeom>
          <a:noFill/>
          <a:ln w="76200" cap="rnd" cmpd="sng">
            <a:solidFill>
              <a:schemeClr val="accent1"/>
            </a:solidFill>
            <a:prstDash val="solid"/>
            <a:miter/>
            <a:headEnd type="stealth" w="med" len="med"/>
            <a:tailEnd type="none" w="med" len="med"/>
          </a:ln>
        </p:spPr>
      </p:cxnSp>
      <p:cxnSp>
        <p:nvCxnSpPr>
          <p:cNvPr id="370" name="Shape 370"/>
          <p:cNvCxnSpPr/>
          <p:nvPr/>
        </p:nvCxnSpPr>
        <p:spPr>
          <a:xfrm rot="10800000">
            <a:off x="7423171" y="2820902"/>
            <a:ext cx="788568" cy="462544"/>
          </a:xfrm>
          <a:prstGeom prst="straightConnector1">
            <a:avLst/>
          </a:prstGeom>
          <a:noFill/>
          <a:ln w="76200" cap="rnd" cmpd="sng">
            <a:solidFill>
              <a:srgbClr val="1155CC"/>
            </a:solidFill>
            <a:prstDash val="solid"/>
            <a:miter/>
            <a:headEnd type="none" w="med" len="med"/>
            <a:tailEnd type="none" w="med" len="med"/>
          </a:ln>
        </p:spPr>
      </p:cxnSp>
      <p:sp>
        <p:nvSpPr>
          <p:cNvPr id="371" name="Shape 371"/>
          <p:cNvSpPr txBox="1"/>
          <p:nvPr/>
        </p:nvSpPr>
        <p:spPr>
          <a:xfrm>
            <a:off x="6572250" y="2445813"/>
            <a:ext cx="1643118" cy="421537"/>
          </a:xfrm>
          <a:prstGeom prst="rect">
            <a:avLst/>
          </a:prstGeom>
          <a:solidFill>
            <a:srgbClr val="0000FF"/>
          </a:solidFill>
          <a:ln>
            <a:noFill/>
          </a:ln>
        </p:spPr>
        <p:txBody>
          <a:bodyPr lIns="0" tIns="0" rIns="0" bIns="0" anchor="ctr" anchorCtr="0">
            <a:noAutofit/>
          </a:bodyPr>
          <a:lstStyle/>
          <a:p>
            <a:pPr algn="ctr">
              <a:buClr>
                <a:schemeClr val="lt1"/>
              </a:buClr>
              <a:buSzPct val="25000"/>
            </a:pPr>
            <a:r>
              <a:rPr lang="en-US" sz="1969">
                <a:solidFill>
                  <a:schemeClr val="lt1"/>
                </a:solidFill>
                <a:latin typeface="Cabin"/>
                <a:ea typeface="Cabin"/>
                <a:cs typeface="Cabin"/>
                <a:sym typeface="Cabin"/>
              </a:rPr>
              <a:t>....</a:t>
            </a:r>
          </a:p>
        </p:txBody>
      </p:sp>
      <p:sp>
        <p:nvSpPr>
          <p:cNvPr id="372" name="Shape 372"/>
          <p:cNvSpPr txBox="1"/>
          <p:nvPr/>
        </p:nvSpPr>
        <p:spPr>
          <a:xfrm>
            <a:off x="7593806" y="3250407"/>
            <a:ext cx="1228669" cy="421537"/>
          </a:xfrm>
          <a:prstGeom prst="rect">
            <a:avLst/>
          </a:prstGeom>
          <a:solidFill>
            <a:srgbClr val="0000FF"/>
          </a:solidFill>
          <a:ln>
            <a:noFill/>
          </a:ln>
        </p:spPr>
        <p:txBody>
          <a:bodyPr lIns="0" tIns="0" rIns="0" bIns="0" anchor="ctr" anchorCtr="0">
            <a:noAutofit/>
          </a:bodyPr>
          <a:lstStyle/>
          <a:p>
            <a:pPr algn="ctr">
              <a:buClr>
                <a:schemeClr val="lt1"/>
              </a:buClr>
              <a:buSzPct val="25000"/>
            </a:pPr>
            <a:r>
              <a:rPr lang="en-US" sz="1969">
                <a:solidFill>
                  <a:schemeClr val="lt1"/>
                </a:solidFill>
                <a:latin typeface="Cabin"/>
                <a:ea typeface="Cabin"/>
                <a:cs typeface="Cabin"/>
                <a:sym typeface="Cabin"/>
              </a:rPr>
              <a:t>continue</a:t>
            </a:r>
          </a:p>
        </p:txBody>
      </p:sp>
      <p:sp>
        <p:nvSpPr>
          <p:cNvPr id="24" name="Shape 334"/>
          <p:cNvSpPr txBox="1"/>
          <p:nvPr/>
        </p:nvSpPr>
        <p:spPr>
          <a:xfrm>
            <a:off x="1124569" y="1752004"/>
            <a:ext cx="3393224" cy="2493112"/>
          </a:xfrm>
          <a:prstGeom prst="rect">
            <a:avLst/>
          </a:prstGeom>
          <a:noFill/>
          <a:ln>
            <a:noFill/>
          </a:ln>
        </p:spPr>
        <p:txBody>
          <a:bodyPr lIns="0" tIns="0" rIns="0" bIns="0" anchor="ctr" anchorCtr="0">
            <a:noAutofit/>
          </a:bodyPr>
          <a:lstStyle/>
          <a:p>
            <a:pPr>
              <a:buClr>
                <a:srgbClr val="FFFF00"/>
              </a:buClr>
              <a:buSzPct val="25000"/>
            </a:pPr>
            <a:r>
              <a:rPr lang="en-US" sz="1688" dirty="0">
                <a:latin typeface="Courier New"/>
                <a:ea typeface="Courier New"/>
                <a:cs typeface="Courier New"/>
                <a:sym typeface="Courier New"/>
              </a:rPr>
              <a:t>while</a:t>
            </a:r>
            <a:r>
              <a:rPr lang="en-US" sz="1688" dirty="0">
                <a:solidFill>
                  <a:schemeClr val="lt1"/>
                </a:solidFill>
                <a:latin typeface="Courier New"/>
                <a:ea typeface="Courier New"/>
                <a:cs typeface="Courier New"/>
                <a:sym typeface="Courier New"/>
              </a:rPr>
              <a:t> </a:t>
            </a:r>
            <a:r>
              <a:rPr lang="en-US" sz="1688" dirty="0" smtClean="0">
                <a:solidFill>
                  <a:srgbClr val="FF7F00"/>
                </a:solidFill>
                <a:latin typeface="Courier New"/>
                <a:ea typeface="Courier New"/>
                <a:cs typeface="Courier New"/>
                <a:sym typeface="Courier New"/>
              </a:rPr>
              <a:t>True </a:t>
            </a:r>
            <a:r>
              <a:rPr lang="en-US" sz="1688" dirty="0" smtClean="0">
                <a:latin typeface="Courier New"/>
                <a:ea typeface="Courier New"/>
                <a:cs typeface="Courier New"/>
                <a:sym typeface="Courier New"/>
              </a:rPr>
              <a:t>:</a:t>
            </a:r>
            <a:endParaRPr lang="en-US" sz="1688" dirty="0">
              <a:latin typeface="Courier New"/>
              <a:ea typeface="Courier New"/>
              <a:cs typeface="Courier New"/>
              <a:sym typeface="Courier New"/>
            </a:endParaRPr>
          </a:p>
          <a:p>
            <a:pPr>
              <a:buClr>
                <a:schemeClr val="lt1"/>
              </a:buClr>
              <a:buSzPct val="25000"/>
            </a:pPr>
            <a:r>
              <a:rPr lang="en-US" sz="1688" dirty="0">
                <a:solidFill>
                  <a:schemeClr val="lt1"/>
                </a:solidFill>
                <a:latin typeface="Courier New"/>
                <a:ea typeface="Courier New"/>
                <a:cs typeface="Courier New"/>
                <a:sym typeface="Courier New"/>
              </a:rPr>
              <a:t>    </a:t>
            </a:r>
            <a:r>
              <a:rPr lang="en-US" sz="1688" dirty="0">
                <a:solidFill>
                  <a:srgbClr val="00FF00"/>
                </a:solidFill>
                <a:latin typeface="Courier New"/>
                <a:ea typeface="Courier New"/>
                <a:cs typeface="Courier New"/>
                <a:sym typeface="Courier New"/>
              </a:rPr>
              <a:t>line</a:t>
            </a:r>
            <a:r>
              <a:rPr lang="en-US" sz="1688" dirty="0">
                <a:solidFill>
                  <a:schemeClr val="lt1"/>
                </a:solidFill>
                <a:latin typeface="Courier New"/>
                <a:ea typeface="Courier New"/>
                <a:cs typeface="Courier New"/>
                <a:sym typeface="Courier New"/>
              </a:rPr>
              <a:t> </a:t>
            </a:r>
            <a:r>
              <a:rPr lang="en-US" sz="1688" dirty="0">
                <a:solidFill>
                  <a:srgbClr val="00FFFF"/>
                </a:solidFill>
                <a:latin typeface="Courier New"/>
                <a:ea typeface="Courier New"/>
                <a:cs typeface="Courier New"/>
                <a:sym typeface="Courier New"/>
              </a:rPr>
              <a:t>=</a:t>
            </a:r>
            <a:r>
              <a:rPr lang="en-US" sz="1688" dirty="0">
                <a:solidFill>
                  <a:schemeClr val="lt1"/>
                </a:solidFill>
                <a:latin typeface="Courier New"/>
                <a:ea typeface="Courier New"/>
                <a:cs typeface="Courier New"/>
                <a:sym typeface="Courier New"/>
              </a:rPr>
              <a:t> </a:t>
            </a:r>
            <a:r>
              <a:rPr lang="en-US" sz="1688" dirty="0" smtClean="0">
                <a:solidFill>
                  <a:srgbClr val="FF00FF"/>
                </a:solidFill>
                <a:latin typeface="Courier New"/>
                <a:ea typeface="Courier New"/>
                <a:cs typeface="Courier New"/>
                <a:sym typeface="Courier New"/>
              </a:rPr>
              <a:t>input</a:t>
            </a:r>
            <a:r>
              <a:rPr lang="en-US" sz="1688" dirty="0">
                <a:latin typeface="Courier New"/>
                <a:ea typeface="Courier New"/>
                <a:cs typeface="Courier New"/>
                <a:sym typeface="Courier New"/>
              </a:rPr>
              <a:t>(</a:t>
            </a:r>
            <a:r>
              <a:rPr lang="en-US" sz="1688" dirty="0">
                <a:solidFill>
                  <a:srgbClr val="FF7F00"/>
                </a:solidFill>
                <a:latin typeface="Courier New"/>
                <a:ea typeface="Courier New"/>
                <a:cs typeface="Courier New"/>
                <a:sym typeface="Courier New"/>
              </a:rPr>
              <a:t>'&gt; '</a:t>
            </a:r>
            <a:r>
              <a:rPr lang="en-US" sz="1688" dirty="0">
                <a:latin typeface="Courier New"/>
                <a:ea typeface="Courier New"/>
                <a:cs typeface="Courier New"/>
                <a:sym typeface="Courier New"/>
              </a:rPr>
              <a:t>)</a:t>
            </a:r>
          </a:p>
          <a:p>
            <a:pPr>
              <a:buClr>
                <a:schemeClr val="lt1"/>
              </a:buClr>
              <a:buSzPct val="25000"/>
            </a:pPr>
            <a:r>
              <a:rPr lang="en-US" sz="1688" dirty="0">
                <a:solidFill>
                  <a:schemeClr val="lt1"/>
                </a:solidFill>
                <a:latin typeface="Courier New"/>
                <a:ea typeface="Courier New"/>
                <a:cs typeface="Courier New"/>
                <a:sym typeface="Courier New"/>
              </a:rPr>
              <a:t>    </a:t>
            </a:r>
            <a:r>
              <a:rPr lang="en-US" sz="1688" dirty="0">
                <a:latin typeface="Courier New"/>
                <a:ea typeface="Courier New"/>
                <a:cs typeface="Courier New"/>
                <a:sym typeface="Courier New"/>
              </a:rPr>
              <a:t>if</a:t>
            </a:r>
            <a:r>
              <a:rPr lang="en-US" sz="1688" dirty="0">
                <a:solidFill>
                  <a:srgbClr val="00FF00"/>
                </a:solidFill>
                <a:latin typeface="Courier New"/>
                <a:ea typeface="Courier New"/>
                <a:cs typeface="Courier New"/>
                <a:sym typeface="Courier New"/>
              </a:rPr>
              <a:t> line</a:t>
            </a:r>
            <a:r>
              <a:rPr lang="en-US" sz="1688" dirty="0">
                <a:latin typeface="Courier New"/>
                <a:ea typeface="Courier New"/>
                <a:cs typeface="Courier New"/>
                <a:sym typeface="Courier New"/>
              </a:rPr>
              <a:t>[0] </a:t>
            </a:r>
            <a:r>
              <a:rPr lang="en-US" sz="1688" dirty="0">
                <a:solidFill>
                  <a:srgbClr val="00FFFF"/>
                </a:solidFill>
                <a:latin typeface="Courier New"/>
                <a:ea typeface="Courier New"/>
                <a:cs typeface="Courier New"/>
                <a:sym typeface="Courier New"/>
              </a:rPr>
              <a:t>== </a:t>
            </a:r>
            <a:r>
              <a:rPr lang="en-US" sz="1688" dirty="0">
                <a:solidFill>
                  <a:srgbClr val="FF7F00"/>
                </a:solidFill>
                <a:latin typeface="Courier New"/>
                <a:ea typeface="Courier New"/>
                <a:cs typeface="Courier New"/>
                <a:sym typeface="Courier New"/>
              </a:rPr>
              <a:t>'#'</a:t>
            </a:r>
            <a:r>
              <a:rPr lang="en-US" sz="1688" dirty="0">
                <a:latin typeface="Courier New"/>
                <a:ea typeface="Courier New"/>
                <a:cs typeface="Courier New"/>
                <a:sym typeface="Courier New"/>
              </a:rPr>
              <a:t> :</a:t>
            </a:r>
          </a:p>
          <a:p>
            <a:pPr>
              <a:buClr>
                <a:schemeClr val="lt1"/>
              </a:buClr>
              <a:buSzPct val="25000"/>
            </a:pPr>
            <a:r>
              <a:rPr lang="en-US" sz="1688" dirty="0">
                <a:solidFill>
                  <a:schemeClr val="lt1"/>
                </a:solidFill>
                <a:latin typeface="Courier New"/>
                <a:ea typeface="Courier New"/>
                <a:cs typeface="Courier New"/>
                <a:sym typeface="Courier New"/>
              </a:rPr>
              <a:t>        </a:t>
            </a:r>
            <a:r>
              <a:rPr lang="en-US" sz="1688" dirty="0">
                <a:latin typeface="Courier New"/>
                <a:ea typeface="Courier New"/>
                <a:cs typeface="Courier New"/>
                <a:sym typeface="Courier New"/>
              </a:rPr>
              <a:t>continue</a:t>
            </a:r>
          </a:p>
          <a:p>
            <a:pPr>
              <a:buClr>
                <a:schemeClr val="lt1"/>
              </a:buClr>
              <a:buSzPct val="25000"/>
            </a:pPr>
            <a:r>
              <a:rPr lang="en-US" sz="1688" dirty="0">
                <a:solidFill>
                  <a:schemeClr val="lt1"/>
                </a:solidFill>
                <a:latin typeface="Courier New"/>
                <a:ea typeface="Courier New"/>
                <a:cs typeface="Courier New"/>
                <a:sym typeface="Courier New"/>
              </a:rPr>
              <a:t>    </a:t>
            </a:r>
            <a:r>
              <a:rPr lang="en-US" sz="1688" dirty="0">
                <a:latin typeface="Courier New"/>
                <a:ea typeface="Courier New"/>
                <a:cs typeface="Courier New"/>
                <a:sym typeface="Courier New"/>
              </a:rPr>
              <a:t>if</a:t>
            </a:r>
            <a:r>
              <a:rPr lang="en-US" sz="1688" dirty="0">
                <a:solidFill>
                  <a:srgbClr val="FFFF00"/>
                </a:solidFill>
                <a:latin typeface="Courier New"/>
                <a:ea typeface="Courier New"/>
                <a:cs typeface="Courier New"/>
                <a:sym typeface="Courier New"/>
              </a:rPr>
              <a:t> </a:t>
            </a:r>
            <a:r>
              <a:rPr lang="en-US" sz="1688" dirty="0">
                <a:solidFill>
                  <a:srgbClr val="00FF00"/>
                </a:solidFill>
                <a:latin typeface="Courier New"/>
                <a:ea typeface="Courier New"/>
                <a:cs typeface="Courier New"/>
                <a:sym typeface="Courier New"/>
              </a:rPr>
              <a:t>line</a:t>
            </a:r>
            <a:r>
              <a:rPr lang="en-US" sz="1688" dirty="0">
                <a:solidFill>
                  <a:schemeClr val="lt1"/>
                </a:solidFill>
                <a:latin typeface="Courier New"/>
                <a:ea typeface="Courier New"/>
                <a:cs typeface="Courier New"/>
                <a:sym typeface="Courier New"/>
              </a:rPr>
              <a:t> </a:t>
            </a:r>
            <a:r>
              <a:rPr lang="en-US" sz="1688" dirty="0">
                <a:solidFill>
                  <a:srgbClr val="FF7F00"/>
                </a:solidFill>
                <a:latin typeface="Courier New"/>
                <a:ea typeface="Courier New"/>
                <a:cs typeface="Courier New"/>
                <a:sym typeface="Courier New"/>
              </a:rPr>
              <a:t>==</a:t>
            </a:r>
            <a:r>
              <a:rPr lang="en-US" sz="1688" dirty="0">
                <a:solidFill>
                  <a:schemeClr val="lt1"/>
                </a:solidFill>
                <a:latin typeface="Courier New"/>
                <a:ea typeface="Courier New"/>
                <a:cs typeface="Courier New"/>
                <a:sym typeface="Courier New"/>
              </a:rPr>
              <a:t> </a:t>
            </a:r>
            <a:r>
              <a:rPr lang="en-US" sz="1688" dirty="0">
                <a:solidFill>
                  <a:srgbClr val="FF7F00"/>
                </a:solidFill>
                <a:latin typeface="Courier New"/>
                <a:ea typeface="Courier New"/>
                <a:cs typeface="Courier New"/>
                <a:sym typeface="Courier New"/>
              </a:rPr>
              <a:t>'done' </a:t>
            </a:r>
            <a:r>
              <a:rPr lang="en-US" sz="1688" dirty="0">
                <a:latin typeface="Courier New"/>
                <a:ea typeface="Courier New"/>
                <a:cs typeface="Courier New"/>
                <a:sym typeface="Courier New"/>
              </a:rPr>
              <a:t>:</a:t>
            </a:r>
          </a:p>
          <a:p>
            <a:pPr>
              <a:buClr>
                <a:schemeClr val="lt1"/>
              </a:buClr>
              <a:buSzPct val="25000"/>
            </a:pPr>
            <a:r>
              <a:rPr lang="en-US" sz="1688" dirty="0">
                <a:solidFill>
                  <a:schemeClr val="lt1"/>
                </a:solidFill>
                <a:latin typeface="Courier New"/>
                <a:ea typeface="Courier New"/>
                <a:cs typeface="Courier New"/>
                <a:sym typeface="Courier New"/>
              </a:rPr>
              <a:t>        </a:t>
            </a:r>
            <a:r>
              <a:rPr lang="en-US" sz="1688" dirty="0">
                <a:latin typeface="Courier New"/>
                <a:ea typeface="Courier New"/>
                <a:cs typeface="Courier New"/>
                <a:sym typeface="Courier New"/>
              </a:rPr>
              <a:t>break</a:t>
            </a:r>
          </a:p>
          <a:p>
            <a:pPr>
              <a:buClr>
                <a:schemeClr val="lt1"/>
              </a:buClr>
              <a:buSzPct val="25000"/>
            </a:pPr>
            <a:r>
              <a:rPr lang="en-US" sz="1688" dirty="0">
                <a:solidFill>
                  <a:schemeClr val="lt1"/>
                </a:solidFill>
                <a:latin typeface="Courier New"/>
                <a:ea typeface="Courier New"/>
                <a:cs typeface="Courier New"/>
                <a:sym typeface="Courier New"/>
              </a:rPr>
              <a:t>    </a:t>
            </a:r>
            <a:r>
              <a:rPr lang="en-US" sz="1688" dirty="0">
                <a:latin typeface="Courier New"/>
                <a:ea typeface="Courier New"/>
                <a:cs typeface="Courier New"/>
                <a:sym typeface="Courier New"/>
              </a:rPr>
              <a:t>print</a:t>
            </a:r>
            <a:r>
              <a:rPr lang="en-US" sz="1688" dirty="0">
                <a:solidFill>
                  <a:schemeClr val="lt1"/>
                </a:solidFill>
                <a:latin typeface="Courier New"/>
                <a:ea typeface="Courier New"/>
                <a:cs typeface="Courier New"/>
                <a:sym typeface="Courier New"/>
              </a:rPr>
              <a:t> </a:t>
            </a:r>
            <a:r>
              <a:rPr lang="en-US" sz="1688" dirty="0">
                <a:latin typeface="Courier New"/>
                <a:ea typeface="Courier New"/>
                <a:cs typeface="Courier New"/>
                <a:sym typeface="Courier New"/>
              </a:rPr>
              <a:t>(</a:t>
            </a:r>
            <a:r>
              <a:rPr lang="en-US" sz="1688" dirty="0" smtClean="0">
                <a:solidFill>
                  <a:srgbClr val="00FF00"/>
                </a:solidFill>
                <a:latin typeface="Courier New"/>
                <a:ea typeface="Courier New"/>
                <a:cs typeface="Courier New"/>
                <a:sym typeface="Courier New"/>
              </a:rPr>
              <a:t>line</a:t>
            </a:r>
            <a:r>
              <a:rPr lang="en-US" sz="1688" dirty="0" smtClean="0">
                <a:latin typeface="Courier New"/>
                <a:ea typeface="Courier New"/>
                <a:cs typeface="Courier New"/>
                <a:sym typeface="Courier New"/>
              </a:rPr>
              <a:t>)</a:t>
            </a:r>
            <a:endParaRPr lang="en-US" sz="1688" dirty="0">
              <a:solidFill>
                <a:srgbClr val="00FF00"/>
              </a:solidFill>
              <a:latin typeface="Courier New"/>
              <a:ea typeface="Courier New"/>
              <a:cs typeface="Courier New"/>
              <a:sym typeface="Courier New"/>
            </a:endParaRPr>
          </a:p>
          <a:p>
            <a:pPr>
              <a:buClr>
                <a:srgbClr val="FFFF00"/>
              </a:buClr>
              <a:buSzPct val="25000"/>
            </a:pPr>
            <a:r>
              <a:rPr lang="en-US" sz="1688" dirty="0">
                <a:latin typeface="Courier New"/>
                <a:ea typeface="Courier New"/>
                <a:cs typeface="Courier New"/>
                <a:sym typeface="Courier New"/>
              </a:rPr>
              <a:t>print</a:t>
            </a:r>
            <a:r>
              <a:rPr lang="en-US" sz="1688" dirty="0">
                <a:solidFill>
                  <a:schemeClr val="lt1"/>
                </a:solidFill>
                <a:latin typeface="Courier New"/>
                <a:ea typeface="Courier New"/>
                <a:cs typeface="Courier New"/>
                <a:sym typeface="Courier New"/>
              </a:rPr>
              <a:t> </a:t>
            </a:r>
            <a:r>
              <a:rPr lang="en-US" sz="1688" dirty="0">
                <a:latin typeface="Courier New"/>
                <a:ea typeface="Courier New"/>
                <a:cs typeface="Courier New"/>
                <a:sym typeface="Courier New"/>
              </a:rPr>
              <a:t>(</a:t>
            </a:r>
            <a:r>
              <a:rPr lang="en-US" sz="1688" dirty="0" smtClean="0">
                <a:solidFill>
                  <a:srgbClr val="FF7F00"/>
                </a:solidFill>
                <a:latin typeface="Courier New"/>
                <a:ea typeface="Courier New"/>
                <a:cs typeface="Courier New"/>
                <a:sym typeface="Courier New"/>
              </a:rPr>
              <a:t>'Done!'</a:t>
            </a:r>
            <a:r>
              <a:rPr lang="en-US" sz="1688" dirty="0" smtClean="0">
                <a:latin typeface="Courier New"/>
                <a:ea typeface="Courier New"/>
                <a:cs typeface="Courier New"/>
                <a:sym typeface="Courier New"/>
              </a:rPr>
              <a:t>)</a:t>
            </a:r>
            <a:endParaRPr lang="en-US" sz="1688" dirty="0">
              <a:solidFill>
                <a:srgbClr val="FF7F00"/>
              </a:solidFill>
              <a:latin typeface="Courier New"/>
              <a:ea typeface="Courier New"/>
              <a:cs typeface="Courier New"/>
              <a:sym typeface="Courier New"/>
            </a:endParaRPr>
          </a:p>
        </p:txBody>
      </p:sp>
      <p:cxnSp>
        <p:nvCxnSpPr>
          <p:cNvPr id="25" name="Shape 344"/>
          <p:cNvCxnSpPr/>
          <p:nvPr/>
        </p:nvCxnSpPr>
        <p:spPr>
          <a:xfrm flipH="1">
            <a:off x="1039688" y="2207344"/>
            <a:ext cx="84881" cy="404999"/>
          </a:xfrm>
          <a:prstGeom prst="straightConnector1">
            <a:avLst/>
          </a:prstGeom>
          <a:noFill/>
          <a:ln w="50800" cap="rnd" cmpd="sng">
            <a:solidFill>
              <a:schemeClr val="accent1"/>
            </a:solidFill>
            <a:prstDash val="solid"/>
            <a:miter/>
            <a:headEnd type="stealth" w="med" len="med"/>
            <a:tailEnd type="none" w="med" len="med"/>
          </a:ln>
        </p:spPr>
      </p:cxnSp>
      <p:cxnSp>
        <p:nvCxnSpPr>
          <p:cNvPr id="26" name="Shape 345"/>
          <p:cNvCxnSpPr/>
          <p:nvPr/>
        </p:nvCxnSpPr>
        <p:spPr>
          <a:xfrm>
            <a:off x="1008504" y="2612428"/>
            <a:ext cx="1072743" cy="247724"/>
          </a:xfrm>
          <a:prstGeom prst="straightConnector1">
            <a:avLst/>
          </a:prstGeom>
          <a:noFill/>
          <a:ln w="50800" cap="rnd" cmpd="sng">
            <a:solidFill>
              <a:schemeClr val="accent1"/>
            </a:solidFill>
            <a:prstDash val="solid"/>
            <a:miter/>
            <a:headEnd type="stealth" w="med" len="med"/>
            <a:tailEnd type="none" w="med" len="med"/>
          </a:ln>
        </p:spPr>
      </p:cxnSp>
      <p:cxnSp>
        <p:nvCxnSpPr>
          <p:cNvPr id="29" name="Shape 320"/>
          <p:cNvCxnSpPr>
            <a:stCxn id="361" idx="0"/>
          </p:cNvCxnSpPr>
          <p:nvPr/>
        </p:nvCxnSpPr>
        <p:spPr>
          <a:xfrm flipV="1">
            <a:off x="6202125" y="5331825"/>
            <a:ext cx="2181237" cy="523027"/>
          </a:xfrm>
          <a:prstGeom prst="straightConnector1">
            <a:avLst/>
          </a:prstGeom>
          <a:noFill/>
          <a:ln w="76200" cap="rnd" cmpd="sng">
            <a:solidFill>
              <a:schemeClr val="accent1"/>
            </a:solidFill>
            <a:prstDash val="solid"/>
            <a:miter/>
            <a:headEnd type="stealth" w="med" len="med"/>
            <a:tailEnd type="none" w="med" len="med"/>
          </a:ln>
        </p:spPr>
      </p:cxnSp>
      <p:cxnSp>
        <p:nvCxnSpPr>
          <p:cNvPr id="31" name="Shape 325"/>
          <p:cNvCxnSpPr/>
          <p:nvPr/>
        </p:nvCxnSpPr>
        <p:spPr>
          <a:xfrm rot="10800000">
            <a:off x="7479656" y="4534439"/>
            <a:ext cx="788568" cy="462544"/>
          </a:xfrm>
          <a:prstGeom prst="straightConnector1">
            <a:avLst/>
          </a:prstGeom>
          <a:noFill/>
          <a:ln w="76200" cap="rnd" cmpd="sng">
            <a:solidFill>
              <a:srgbClr val="1155CC"/>
            </a:solidFill>
            <a:prstDash val="solid"/>
            <a:miter/>
            <a:headEnd type="none" w="med" len="med"/>
            <a:tailEnd type="none" w="med" len="med"/>
          </a:ln>
        </p:spPr>
      </p:cxnSp>
      <p:sp>
        <p:nvSpPr>
          <p:cNvPr id="32" name="Shape 328"/>
          <p:cNvSpPr txBox="1"/>
          <p:nvPr/>
        </p:nvSpPr>
        <p:spPr>
          <a:xfrm>
            <a:off x="7736016" y="4921081"/>
            <a:ext cx="1228669" cy="421537"/>
          </a:xfrm>
          <a:prstGeom prst="rect">
            <a:avLst/>
          </a:prstGeom>
          <a:solidFill>
            <a:srgbClr val="0000FF"/>
          </a:solidFill>
          <a:ln>
            <a:noFill/>
          </a:ln>
        </p:spPr>
        <p:txBody>
          <a:bodyPr lIns="0" tIns="0" rIns="0" bIns="0" anchor="ctr" anchorCtr="0">
            <a:noAutofit/>
          </a:bodyPr>
          <a:lstStyle/>
          <a:p>
            <a:pPr algn="ctr">
              <a:buClr>
                <a:schemeClr val="lt1"/>
              </a:buClr>
              <a:buSzPct val="25000"/>
            </a:pPr>
            <a:r>
              <a:rPr lang="en-US" sz="1969">
                <a:solidFill>
                  <a:schemeClr val="lt1"/>
                </a:solidFill>
                <a:latin typeface="Cabin"/>
                <a:ea typeface="Cabin"/>
                <a:cs typeface="Cabin"/>
                <a:sym typeface="Cabin"/>
              </a:rPr>
              <a:t>break</a:t>
            </a:r>
          </a:p>
        </p:txBody>
      </p:sp>
      <p:sp>
        <p:nvSpPr>
          <p:cNvPr id="36" name="Shape 278"/>
          <p:cNvSpPr txBox="1"/>
          <p:nvPr/>
        </p:nvSpPr>
        <p:spPr>
          <a:xfrm>
            <a:off x="7000053" y="1699026"/>
            <a:ext cx="408086" cy="350043"/>
          </a:xfrm>
          <a:prstGeom prst="rect">
            <a:avLst/>
          </a:prstGeom>
          <a:noFill/>
          <a:ln w="9525" cap="flat" cmpd="sng">
            <a:solidFill>
              <a:srgbClr val="0000FF"/>
            </a:solidFill>
            <a:prstDash val="solid"/>
            <a:round/>
            <a:headEnd type="none" w="med" len="med"/>
            <a:tailEnd type="none" w="med" len="med"/>
          </a:ln>
        </p:spPr>
        <p:txBody>
          <a:bodyPr lIns="0" tIns="0" rIns="0" bIns="0" anchor="ctr" anchorCtr="0">
            <a:noAutofit/>
          </a:bodyPr>
          <a:lstStyle/>
          <a:p>
            <a:pPr algn="ctr">
              <a:buClr>
                <a:schemeClr val="lt1"/>
              </a:buClr>
              <a:buSzPct val="25000"/>
            </a:pPr>
            <a:r>
              <a:rPr lang="en-US" sz="2025" dirty="0" err="1">
                <a:latin typeface="Cabin"/>
                <a:ea typeface="Cabin"/>
                <a:cs typeface="Cabin"/>
                <a:sym typeface="Cabin"/>
              </a:rPr>
              <a:t>Да</a:t>
            </a:r>
            <a:endParaRPr lang="en-US" sz="2025" dirty="0">
              <a:latin typeface="Cabin"/>
              <a:ea typeface="Cabin"/>
              <a:cs typeface="Cabin"/>
              <a:sym typeface="Cabin"/>
            </a:endParaRPr>
          </a:p>
        </p:txBody>
      </p:sp>
    </p:spTree>
    <p:extLst>
      <p:ext uri="{BB962C8B-B14F-4D97-AF65-F5344CB8AC3E}">
        <p14:creationId xmlns:p14="http://schemas.microsoft.com/office/powerpoint/2010/main" val="35457458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Shape 508"/>
          <p:cNvSpPr txBox="1">
            <a:spLocks noGrp="1"/>
          </p:cNvSpPr>
          <p:nvPr>
            <p:ph type="title"/>
          </p:nvPr>
        </p:nvSpPr>
        <p:spPr>
          <a:xfrm>
            <a:off x="683568" y="2780928"/>
            <a:ext cx="7836750" cy="871779"/>
          </a:xfrm>
          <a:prstGeom prst="rect">
            <a:avLst/>
          </a:prstGeom>
          <a:noFill/>
          <a:ln>
            <a:noFill/>
          </a:ln>
        </p:spPr>
        <p:txBody>
          <a:bodyPr vert="horz" lIns="21431" tIns="21431" rIns="21431" bIns="21431" rtlCol="0" anchor="ctr" anchorCtr="0">
            <a:noAutofit/>
          </a:bodyPr>
          <a:lstStyle/>
          <a:p>
            <a:pPr>
              <a:spcBef>
                <a:spcPts val="0"/>
              </a:spcBef>
              <a:buClr>
                <a:srgbClr val="00FF00"/>
              </a:buClr>
              <a:buSzPct val="25000"/>
            </a:pPr>
            <a:r>
              <a:rPr lang="en-US" sz="4275" dirty="0" err="1">
                <a:latin typeface="Cabin"/>
                <a:ea typeface="Cabin"/>
                <a:cs typeface="Cabin"/>
                <a:sym typeface="Cabin"/>
              </a:rPr>
              <a:t>Шаблоны</a:t>
            </a:r>
            <a:r>
              <a:rPr lang="en-US" sz="4275" dirty="0">
                <a:latin typeface="Cabin"/>
                <a:ea typeface="Cabin"/>
                <a:cs typeface="Cabin"/>
                <a:sym typeface="Cabin"/>
              </a:rPr>
              <a:t> </a:t>
            </a:r>
            <a:r>
              <a:rPr lang="en-US" sz="4275" dirty="0" err="1" smtClean="0">
                <a:latin typeface="Cabin"/>
                <a:ea typeface="Cabin"/>
                <a:cs typeface="Cabin"/>
                <a:sym typeface="Cabin"/>
              </a:rPr>
              <a:t>циклов</a:t>
            </a:r>
            <a:r>
              <a:rPr lang="en-US" sz="4275" dirty="0">
                <a:latin typeface="Cabin"/>
                <a:ea typeface="Cabin"/>
                <a:cs typeface="Cabin"/>
                <a:sym typeface="Cabin"/>
              </a:rPr>
              <a:t/>
            </a:r>
            <a:br>
              <a:rPr lang="en-US" sz="4275" dirty="0">
                <a:latin typeface="Cabin"/>
                <a:ea typeface="Cabin"/>
                <a:cs typeface="Cabin"/>
                <a:sym typeface="Cabin"/>
              </a:rPr>
            </a:br>
            <a:endParaRPr lang="en-US" sz="2700" dirty="0">
              <a:latin typeface="Cabin"/>
              <a:ea typeface="Cabin"/>
              <a:cs typeface="Cabin"/>
              <a:sym typeface="Cabin"/>
            </a:endParaRPr>
          </a:p>
        </p:txBody>
      </p:sp>
    </p:spTree>
    <p:extLst>
      <p:ext uri="{BB962C8B-B14F-4D97-AF65-F5344CB8AC3E}">
        <p14:creationId xmlns:p14="http://schemas.microsoft.com/office/powerpoint/2010/main" val="182928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Shape 557"/>
          <p:cNvSpPr txBox="1">
            <a:spLocks noGrp="1"/>
          </p:cNvSpPr>
          <p:nvPr>
            <p:ph type="title"/>
          </p:nvPr>
        </p:nvSpPr>
        <p:spPr>
          <a:xfrm>
            <a:off x="680118" y="332656"/>
            <a:ext cx="7836750" cy="1292963"/>
          </a:xfrm>
          <a:prstGeom prst="rect">
            <a:avLst/>
          </a:prstGeom>
          <a:noFill/>
          <a:ln>
            <a:noFill/>
          </a:ln>
        </p:spPr>
        <p:txBody>
          <a:bodyPr vert="horz" lIns="21431" tIns="21431" rIns="21431" bIns="21431" rtlCol="0" anchor="ctr" anchorCtr="0">
            <a:noAutofit/>
          </a:bodyPr>
          <a:lstStyle/>
          <a:p>
            <a:pPr>
              <a:spcBef>
                <a:spcPts val="0"/>
              </a:spcBef>
              <a:buClr>
                <a:srgbClr val="00FF00"/>
              </a:buClr>
              <a:buSzPct val="25000"/>
            </a:pPr>
            <a:r>
              <a:rPr lang="en-US" sz="3938" dirty="0" err="1">
                <a:latin typeface="Cabin"/>
                <a:ea typeface="Cabin"/>
                <a:cs typeface="Cabin"/>
                <a:sym typeface="Cabin"/>
              </a:rPr>
              <a:t>Циклы</a:t>
            </a:r>
            <a:r>
              <a:rPr lang="en-US" sz="3938" dirty="0">
                <a:latin typeface="Cabin"/>
                <a:ea typeface="Cabin"/>
                <a:cs typeface="Cabin"/>
                <a:sym typeface="Cabin"/>
              </a:rPr>
              <a:t> </a:t>
            </a:r>
            <a:r>
              <a:rPr lang="en-US" sz="3938" dirty="0" err="1">
                <a:latin typeface="Cabin"/>
                <a:ea typeface="Cabin"/>
                <a:cs typeface="Cabin"/>
                <a:sym typeface="Cabin"/>
              </a:rPr>
              <a:t>подсчета</a:t>
            </a:r>
            <a:endParaRPr lang="en-US" sz="3938" dirty="0">
              <a:latin typeface="Cabin"/>
              <a:ea typeface="Cabin"/>
              <a:cs typeface="Cabin"/>
              <a:sym typeface="Cabin"/>
            </a:endParaRPr>
          </a:p>
        </p:txBody>
      </p:sp>
      <p:sp>
        <p:nvSpPr>
          <p:cNvPr id="560" name="Shape 560"/>
          <p:cNvSpPr txBox="1"/>
          <p:nvPr/>
        </p:nvSpPr>
        <p:spPr>
          <a:xfrm>
            <a:off x="597684" y="5041083"/>
            <a:ext cx="8001619" cy="763256"/>
          </a:xfrm>
          <a:prstGeom prst="rect">
            <a:avLst/>
          </a:prstGeom>
          <a:noFill/>
          <a:ln>
            <a:noFill/>
          </a:ln>
        </p:spPr>
        <p:txBody>
          <a:bodyPr lIns="0" tIns="0" rIns="0" bIns="0" anchor="ctr" anchorCtr="0">
            <a:noAutofit/>
          </a:bodyPr>
          <a:lstStyle/>
          <a:p>
            <a:pPr algn="ctr">
              <a:lnSpc>
                <a:spcPct val="115000"/>
              </a:lnSpc>
              <a:buClr>
                <a:schemeClr val="lt1"/>
              </a:buClr>
              <a:buSzPct val="25000"/>
            </a:pPr>
            <a:r>
              <a:rPr lang="en-US" sz="1575" dirty="0" err="1">
                <a:latin typeface="Cabin"/>
                <a:ea typeface="Cabin"/>
                <a:cs typeface="Cabin"/>
                <a:sym typeface="Cabin"/>
              </a:rPr>
              <a:t>Чтобы</a:t>
            </a:r>
            <a:r>
              <a:rPr lang="en-US" sz="1575" dirty="0">
                <a:latin typeface="Cabin"/>
                <a:ea typeface="Cabin"/>
                <a:cs typeface="Cabin"/>
                <a:sym typeface="Cabin"/>
              </a:rPr>
              <a:t> </a:t>
            </a:r>
            <a:r>
              <a:rPr lang="en-US" sz="1575" dirty="0" err="1">
                <a:solidFill>
                  <a:srgbClr val="00B0F0"/>
                </a:solidFill>
                <a:latin typeface="Cabin"/>
                <a:ea typeface="Cabin"/>
                <a:cs typeface="Cabin"/>
                <a:sym typeface="Cabin"/>
              </a:rPr>
              <a:t>посчитать</a:t>
            </a:r>
            <a:r>
              <a:rPr lang="en-US" sz="1575" dirty="0">
                <a:latin typeface="Cabin"/>
                <a:ea typeface="Cabin"/>
                <a:cs typeface="Cabin"/>
                <a:sym typeface="Cabin"/>
              </a:rPr>
              <a:t>, </a:t>
            </a:r>
            <a:r>
              <a:rPr lang="en-US" sz="1575" dirty="0" err="1">
                <a:latin typeface="Cabin"/>
                <a:ea typeface="Cabin"/>
                <a:cs typeface="Cabin"/>
                <a:sym typeface="Cabin"/>
              </a:rPr>
              <a:t>сколько</a:t>
            </a:r>
            <a:r>
              <a:rPr lang="en-US" sz="1575" dirty="0">
                <a:latin typeface="Cabin"/>
                <a:ea typeface="Cabin"/>
                <a:cs typeface="Cabin"/>
                <a:sym typeface="Cabin"/>
              </a:rPr>
              <a:t> </a:t>
            </a:r>
            <a:r>
              <a:rPr lang="en-US" sz="1575" dirty="0" err="1">
                <a:latin typeface="Cabin"/>
                <a:ea typeface="Cabin"/>
                <a:cs typeface="Cabin"/>
                <a:sym typeface="Cabin"/>
              </a:rPr>
              <a:t>раз</a:t>
            </a:r>
            <a:r>
              <a:rPr lang="en-US" sz="1575" dirty="0">
                <a:latin typeface="Cabin"/>
                <a:ea typeface="Cabin"/>
                <a:cs typeface="Cabin"/>
                <a:sym typeface="Cabin"/>
              </a:rPr>
              <a:t> </a:t>
            </a:r>
            <a:r>
              <a:rPr lang="en-US" sz="1575" dirty="0" err="1">
                <a:latin typeface="Cabin"/>
                <a:ea typeface="Cabin"/>
                <a:cs typeface="Cabin"/>
                <a:sym typeface="Cabin"/>
              </a:rPr>
              <a:t>выполняется</a:t>
            </a:r>
            <a:r>
              <a:rPr lang="en-US" sz="1575" dirty="0">
                <a:latin typeface="Cabin"/>
                <a:ea typeface="Cabin"/>
                <a:cs typeface="Cabin"/>
                <a:sym typeface="Cabin"/>
              </a:rPr>
              <a:t> </a:t>
            </a:r>
            <a:r>
              <a:rPr lang="en-US" sz="1575" dirty="0" err="1">
                <a:latin typeface="Cabin"/>
                <a:ea typeface="Cabin"/>
                <a:cs typeface="Cabin"/>
                <a:sym typeface="Cabin"/>
              </a:rPr>
              <a:t>цикл</a:t>
            </a:r>
            <a:r>
              <a:rPr lang="en-US" sz="1575" dirty="0">
                <a:latin typeface="Cabin"/>
                <a:ea typeface="Cabin"/>
                <a:cs typeface="Cabin"/>
                <a:sym typeface="Cabin"/>
              </a:rPr>
              <a:t>, </a:t>
            </a:r>
            <a:r>
              <a:rPr lang="en-US" sz="1575" dirty="0" err="1">
                <a:latin typeface="Cabin"/>
                <a:ea typeface="Cabin"/>
                <a:cs typeface="Cabin"/>
                <a:sym typeface="Cabin"/>
              </a:rPr>
              <a:t>необходимо</a:t>
            </a:r>
            <a:r>
              <a:rPr lang="en-US" sz="1575" dirty="0">
                <a:latin typeface="Cabin"/>
                <a:ea typeface="Cabin"/>
                <a:cs typeface="Cabin"/>
                <a:sym typeface="Cabin"/>
              </a:rPr>
              <a:t> </a:t>
            </a:r>
            <a:r>
              <a:rPr lang="en-US" sz="1575" dirty="0" err="1">
                <a:solidFill>
                  <a:srgbClr val="00B0F0"/>
                </a:solidFill>
                <a:latin typeface="Cabin"/>
                <a:ea typeface="Cabin"/>
                <a:cs typeface="Cabin"/>
                <a:sym typeface="Cabin"/>
              </a:rPr>
              <a:t>задать</a:t>
            </a:r>
            <a:r>
              <a:rPr lang="en-US" sz="1575" dirty="0">
                <a:solidFill>
                  <a:srgbClr val="00B0F0"/>
                </a:solidFill>
                <a:latin typeface="Cabin"/>
                <a:ea typeface="Cabin"/>
                <a:cs typeface="Cabin"/>
                <a:sym typeface="Cabin"/>
              </a:rPr>
              <a:t> </a:t>
            </a:r>
            <a:r>
              <a:rPr lang="en-US" sz="1575" dirty="0" err="1">
                <a:solidFill>
                  <a:srgbClr val="00B0F0"/>
                </a:solidFill>
                <a:latin typeface="Cabin"/>
                <a:ea typeface="Cabin"/>
                <a:cs typeface="Cabin"/>
                <a:sym typeface="Cabin"/>
              </a:rPr>
              <a:t>переменную</a:t>
            </a:r>
            <a:r>
              <a:rPr lang="en-US" sz="1575" dirty="0">
                <a:solidFill>
                  <a:srgbClr val="00B0F0"/>
                </a:solidFill>
                <a:latin typeface="Cabin"/>
                <a:ea typeface="Cabin"/>
                <a:cs typeface="Cabin"/>
                <a:sym typeface="Cabin"/>
              </a:rPr>
              <a:t> </a:t>
            </a:r>
            <a:r>
              <a:rPr lang="ru-RU" sz="1575" dirty="0" smtClean="0">
                <a:solidFill>
                  <a:srgbClr val="00B0F0"/>
                </a:solidFill>
                <a:latin typeface="Cabin"/>
                <a:ea typeface="Cabin"/>
                <a:cs typeface="Cabin"/>
                <a:sym typeface="Cabin"/>
              </a:rPr>
              <a:t>счетчик</a:t>
            </a:r>
            <a:r>
              <a:rPr lang="en-US" sz="1575" dirty="0" smtClean="0">
                <a:latin typeface="Cabin"/>
                <a:ea typeface="Cabin"/>
                <a:cs typeface="Cabin"/>
                <a:sym typeface="Cabin"/>
              </a:rPr>
              <a:t>, </a:t>
            </a:r>
            <a:r>
              <a:rPr lang="en-US" sz="1575" dirty="0" err="1">
                <a:latin typeface="Cabin"/>
                <a:ea typeface="Cabin"/>
                <a:cs typeface="Cabin"/>
                <a:sym typeface="Cabin"/>
              </a:rPr>
              <a:t>исходное</a:t>
            </a:r>
            <a:r>
              <a:rPr lang="en-US" sz="1575" dirty="0">
                <a:latin typeface="Cabin"/>
                <a:ea typeface="Cabin"/>
                <a:cs typeface="Cabin"/>
                <a:sym typeface="Cabin"/>
              </a:rPr>
              <a:t> </a:t>
            </a:r>
            <a:r>
              <a:rPr lang="en-US" sz="1575" dirty="0" err="1">
                <a:latin typeface="Cabin"/>
                <a:ea typeface="Cabin"/>
                <a:cs typeface="Cabin"/>
                <a:sym typeface="Cabin"/>
              </a:rPr>
              <a:t>значение</a:t>
            </a:r>
            <a:r>
              <a:rPr lang="en-US" sz="1575" dirty="0">
                <a:latin typeface="Cabin"/>
                <a:ea typeface="Cabin"/>
                <a:cs typeface="Cabin"/>
                <a:sym typeface="Cabin"/>
              </a:rPr>
              <a:t> </a:t>
            </a:r>
            <a:r>
              <a:rPr lang="en-US" sz="1575" dirty="0" err="1">
                <a:latin typeface="Cabin"/>
                <a:ea typeface="Cabin"/>
                <a:cs typeface="Cabin"/>
                <a:sym typeface="Cabin"/>
              </a:rPr>
              <a:t>которой</a:t>
            </a:r>
            <a:r>
              <a:rPr lang="en-US" sz="1575" dirty="0">
                <a:latin typeface="Cabin"/>
                <a:ea typeface="Cabin"/>
                <a:cs typeface="Cabin"/>
                <a:sym typeface="Cabin"/>
              </a:rPr>
              <a:t> </a:t>
            </a:r>
            <a:r>
              <a:rPr lang="ru-RU" sz="1575" dirty="0" smtClean="0">
                <a:solidFill>
                  <a:srgbClr val="00B0F0"/>
                </a:solidFill>
                <a:latin typeface="Cabin"/>
                <a:ea typeface="Cabin"/>
                <a:cs typeface="Cabin"/>
                <a:sym typeface="Cabin"/>
              </a:rPr>
              <a:t>приравнивается</a:t>
            </a:r>
            <a:r>
              <a:rPr lang="en-US" sz="1575" dirty="0" smtClean="0">
                <a:solidFill>
                  <a:srgbClr val="00B0F0"/>
                </a:solidFill>
                <a:latin typeface="Cabin"/>
                <a:ea typeface="Cabin"/>
                <a:cs typeface="Cabin"/>
                <a:sym typeface="Cabin"/>
              </a:rPr>
              <a:t> </a:t>
            </a:r>
            <a:r>
              <a:rPr lang="en-US" sz="1575" dirty="0">
                <a:solidFill>
                  <a:srgbClr val="00B0F0"/>
                </a:solidFill>
                <a:latin typeface="Cabin"/>
                <a:ea typeface="Cabin"/>
                <a:cs typeface="Cabin"/>
                <a:sym typeface="Cabin"/>
              </a:rPr>
              <a:t>0</a:t>
            </a:r>
            <a:r>
              <a:rPr lang="en-US" sz="1575" dirty="0">
                <a:latin typeface="Cabin"/>
                <a:ea typeface="Cabin"/>
                <a:cs typeface="Cabin"/>
                <a:sym typeface="Cabin"/>
              </a:rPr>
              <a:t>. </a:t>
            </a:r>
            <a:r>
              <a:rPr lang="ru-RU" sz="1575" dirty="0" smtClean="0">
                <a:latin typeface="Cabin"/>
                <a:ea typeface="Cabin"/>
                <a:cs typeface="Cabin"/>
                <a:sym typeface="Cabin"/>
              </a:rPr>
              <a:t>На каждой итерации цикла </a:t>
            </a:r>
            <a:r>
              <a:rPr lang="en-US" sz="1575" dirty="0" smtClean="0">
                <a:latin typeface="Cabin"/>
                <a:ea typeface="Cabin"/>
                <a:cs typeface="Cabin"/>
                <a:sym typeface="Cabin"/>
              </a:rPr>
              <a:t>к </a:t>
            </a:r>
            <a:r>
              <a:rPr lang="en-US" sz="1575" dirty="0" err="1">
                <a:latin typeface="Cabin"/>
                <a:ea typeface="Cabin"/>
                <a:cs typeface="Cabin"/>
                <a:sym typeface="Cabin"/>
              </a:rPr>
              <a:t>этой</a:t>
            </a:r>
            <a:r>
              <a:rPr lang="en-US" sz="1575" dirty="0">
                <a:latin typeface="Cabin"/>
                <a:ea typeface="Cabin"/>
                <a:cs typeface="Cabin"/>
                <a:sym typeface="Cabin"/>
              </a:rPr>
              <a:t> </a:t>
            </a:r>
            <a:r>
              <a:rPr lang="en-US" sz="1575" dirty="0" err="1">
                <a:latin typeface="Cabin"/>
                <a:ea typeface="Cabin"/>
                <a:cs typeface="Cabin"/>
                <a:sym typeface="Cabin"/>
              </a:rPr>
              <a:t>переменной</a:t>
            </a:r>
            <a:r>
              <a:rPr lang="en-US" sz="1575" dirty="0">
                <a:latin typeface="Cabin"/>
                <a:ea typeface="Cabin"/>
                <a:cs typeface="Cabin"/>
                <a:sym typeface="Cabin"/>
              </a:rPr>
              <a:t> </a:t>
            </a:r>
            <a:r>
              <a:rPr lang="en-US" sz="1575" dirty="0" err="1">
                <a:solidFill>
                  <a:srgbClr val="00B0F0"/>
                </a:solidFill>
                <a:latin typeface="Cabin"/>
                <a:ea typeface="Cabin"/>
                <a:cs typeface="Cabin"/>
                <a:sym typeface="Cabin"/>
              </a:rPr>
              <a:t>прибавляется</a:t>
            </a:r>
            <a:r>
              <a:rPr lang="en-US" sz="1575" dirty="0">
                <a:solidFill>
                  <a:srgbClr val="00B0F0"/>
                </a:solidFill>
                <a:latin typeface="Cabin"/>
                <a:ea typeface="Cabin"/>
                <a:cs typeface="Cabin"/>
                <a:sym typeface="Cabin"/>
              </a:rPr>
              <a:t> </a:t>
            </a:r>
            <a:r>
              <a:rPr lang="en-US" sz="1575" dirty="0" err="1">
                <a:solidFill>
                  <a:srgbClr val="00B0F0"/>
                </a:solidFill>
                <a:latin typeface="Cabin"/>
                <a:ea typeface="Cabin"/>
                <a:cs typeface="Cabin"/>
                <a:sym typeface="Cabin"/>
              </a:rPr>
              <a:t>единица</a:t>
            </a:r>
            <a:r>
              <a:rPr lang="en-US" sz="1575" dirty="0">
                <a:latin typeface="Cabin"/>
                <a:ea typeface="Cabin"/>
                <a:cs typeface="Cabin"/>
                <a:sym typeface="Cabin"/>
              </a:rPr>
              <a:t>. </a:t>
            </a:r>
          </a:p>
        </p:txBody>
      </p:sp>
      <p:pic>
        <p:nvPicPr>
          <p:cNvPr id="2" name="Рисунок 1"/>
          <p:cNvPicPr>
            <a:picLocks noChangeAspect="1"/>
          </p:cNvPicPr>
          <p:nvPr/>
        </p:nvPicPr>
        <p:blipFill rotWithShape="1">
          <a:blip r:embed="rId3"/>
          <a:srcRect l="57487" t="61599" r="28732" b="18801"/>
          <a:stretch/>
        </p:blipFill>
        <p:spPr>
          <a:xfrm>
            <a:off x="3059832" y="1832977"/>
            <a:ext cx="3528392" cy="2822714"/>
          </a:xfrm>
          <a:prstGeom prst="rect">
            <a:avLst/>
          </a:prstGeom>
        </p:spPr>
      </p:pic>
      <p:sp>
        <p:nvSpPr>
          <p:cNvPr id="3" name="Прямоугольник 2"/>
          <p:cNvSpPr/>
          <p:nvPr/>
        </p:nvSpPr>
        <p:spPr>
          <a:xfrm>
            <a:off x="5220072" y="1700808"/>
            <a:ext cx="2556469" cy="369332"/>
          </a:xfrm>
          <a:prstGeom prst="rect">
            <a:avLst/>
          </a:prstGeom>
        </p:spPr>
        <p:txBody>
          <a:bodyPr wrap="none">
            <a:spAutoFit/>
          </a:bodyPr>
          <a:lstStyle/>
          <a:p>
            <a:r>
              <a:rPr lang="en-US" dirty="0" smtClean="0">
                <a:solidFill>
                  <a:srgbClr val="00B0F0"/>
                </a:solidFill>
                <a:latin typeface="Cabin"/>
                <a:ea typeface="Cabin"/>
                <a:cs typeface="Cabin"/>
                <a:sym typeface="Cabin"/>
              </a:rPr>
              <a:t># </a:t>
            </a:r>
            <a:r>
              <a:rPr lang="en-US" dirty="0" err="1" smtClean="0">
                <a:solidFill>
                  <a:srgbClr val="00B0F0"/>
                </a:solidFill>
                <a:latin typeface="Cabin"/>
                <a:ea typeface="Cabin"/>
                <a:cs typeface="Cabin"/>
                <a:sym typeface="Cabin"/>
              </a:rPr>
              <a:t>переменн</a:t>
            </a:r>
            <a:r>
              <a:rPr lang="ru-RU" dirty="0" err="1" smtClean="0">
                <a:solidFill>
                  <a:srgbClr val="00B0F0"/>
                </a:solidFill>
                <a:latin typeface="Cabin"/>
                <a:ea typeface="Cabin"/>
                <a:cs typeface="Cabin"/>
                <a:sym typeface="Cabin"/>
              </a:rPr>
              <a:t>ая</a:t>
            </a:r>
            <a:r>
              <a:rPr lang="en-US" dirty="0" smtClean="0">
                <a:solidFill>
                  <a:srgbClr val="00B0F0"/>
                </a:solidFill>
                <a:latin typeface="Cabin"/>
                <a:ea typeface="Cabin"/>
                <a:cs typeface="Cabin"/>
                <a:sym typeface="Cabin"/>
              </a:rPr>
              <a:t> </a:t>
            </a:r>
            <a:r>
              <a:rPr lang="ru-RU" dirty="0" smtClean="0">
                <a:solidFill>
                  <a:srgbClr val="00B0F0"/>
                </a:solidFill>
                <a:latin typeface="Cabin"/>
                <a:ea typeface="Cabin"/>
                <a:cs typeface="Cabin"/>
                <a:sym typeface="Cabin"/>
              </a:rPr>
              <a:t>счетчик</a:t>
            </a:r>
            <a:endParaRPr lang="ru-RU" dirty="0"/>
          </a:p>
        </p:txBody>
      </p:sp>
      <p:sp>
        <p:nvSpPr>
          <p:cNvPr id="6" name="Прямоугольник 5"/>
          <p:cNvSpPr/>
          <p:nvPr/>
        </p:nvSpPr>
        <p:spPr>
          <a:xfrm>
            <a:off x="5220072" y="3429000"/>
            <a:ext cx="1511952" cy="369332"/>
          </a:xfrm>
          <a:prstGeom prst="rect">
            <a:avLst/>
          </a:prstGeom>
        </p:spPr>
        <p:txBody>
          <a:bodyPr wrap="none">
            <a:spAutoFit/>
          </a:bodyPr>
          <a:lstStyle/>
          <a:p>
            <a:r>
              <a:rPr lang="en-US" dirty="0" smtClean="0">
                <a:solidFill>
                  <a:srgbClr val="00B0F0"/>
                </a:solidFill>
                <a:latin typeface="Cabin"/>
                <a:ea typeface="Cabin"/>
                <a:cs typeface="Cabin"/>
                <a:sym typeface="Cabin"/>
              </a:rPr>
              <a:t># </a:t>
            </a:r>
            <a:r>
              <a:rPr lang="ru-RU" dirty="0" smtClean="0">
                <a:solidFill>
                  <a:srgbClr val="00B0F0"/>
                </a:solidFill>
                <a:latin typeface="Cabin"/>
                <a:ea typeface="Cabin"/>
                <a:cs typeface="Cabin"/>
                <a:sym typeface="Cabin"/>
              </a:rPr>
              <a:t>инкремент</a:t>
            </a:r>
            <a:endParaRPr lang="ru-RU" dirty="0"/>
          </a:p>
        </p:txBody>
      </p:sp>
    </p:spTree>
    <p:extLst>
      <p:ext uri="{BB962C8B-B14F-4D97-AF65-F5344CB8AC3E}">
        <p14:creationId xmlns:p14="http://schemas.microsoft.com/office/powerpoint/2010/main" val="15684531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Shape 565"/>
          <p:cNvSpPr txBox="1">
            <a:spLocks noGrp="1"/>
          </p:cNvSpPr>
          <p:nvPr>
            <p:ph type="title"/>
          </p:nvPr>
        </p:nvSpPr>
        <p:spPr>
          <a:xfrm>
            <a:off x="591145" y="548680"/>
            <a:ext cx="7836694" cy="1293018"/>
          </a:xfrm>
          <a:prstGeom prst="rect">
            <a:avLst/>
          </a:prstGeom>
          <a:noFill/>
          <a:ln>
            <a:noFill/>
          </a:ln>
        </p:spPr>
        <p:txBody>
          <a:bodyPr vert="horz" lIns="21431" tIns="21431" rIns="21431" bIns="21431" rtlCol="0" anchor="ctr" anchorCtr="0">
            <a:noAutofit/>
          </a:bodyPr>
          <a:lstStyle/>
          <a:p>
            <a:pPr>
              <a:spcBef>
                <a:spcPts val="0"/>
              </a:spcBef>
              <a:buClr>
                <a:srgbClr val="00FF00"/>
              </a:buClr>
              <a:buSzPct val="25000"/>
            </a:pPr>
            <a:r>
              <a:rPr lang="en-US" sz="4275" dirty="0" err="1">
                <a:latin typeface="Cabin"/>
                <a:ea typeface="Cabin"/>
                <a:cs typeface="Cabin"/>
                <a:sym typeface="Cabin"/>
              </a:rPr>
              <a:t>Циклы</a:t>
            </a:r>
            <a:r>
              <a:rPr lang="en-US" sz="4275" dirty="0">
                <a:latin typeface="Cabin"/>
                <a:ea typeface="Cabin"/>
                <a:cs typeface="Cabin"/>
                <a:sym typeface="Cabin"/>
              </a:rPr>
              <a:t> </a:t>
            </a:r>
            <a:r>
              <a:rPr lang="en-US" sz="4275" dirty="0" err="1">
                <a:latin typeface="Cabin"/>
                <a:ea typeface="Cabin"/>
                <a:cs typeface="Cabin"/>
                <a:sym typeface="Cabin"/>
              </a:rPr>
              <a:t>суммирования</a:t>
            </a:r>
            <a:endParaRPr lang="en-US" sz="4275" dirty="0">
              <a:latin typeface="Cabin"/>
              <a:ea typeface="Cabin"/>
              <a:cs typeface="Cabin"/>
              <a:sym typeface="Cabin"/>
            </a:endParaRPr>
          </a:p>
        </p:txBody>
      </p:sp>
      <p:sp>
        <p:nvSpPr>
          <p:cNvPr id="568" name="Shape 568"/>
          <p:cNvSpPr txBox="1"/>
          <p:nvPr/>
        </p:nvSpPr>
        <p:spPr>
          <a:xfrm>
            <a:off x="591145" y="5013176"/>
            <a:ext cx="8236688" cy="791121"/>
          </a:xfrm>
          <a:prstGeom prst="rect">
            <a:avLst/>
          </a:prstGeom>
          <a:noFill/>
          <a:ln>
            <a:noFill/>
          </a:ln>
        </p:spPr>
        <p:txBody>
          <a:bodyPr lIns="0" tIns="0" rIns="0" bIns="0" anchor="ctr" anchorCtr="0">
            <a:noAutofit/>
          </a:bodyPr>
          <a:lstStyle/>
          <a:p>
            <a:pPr algn="ctr">
              <a:lnSpc>
                <a:spcPct val="115000"/>
              </a:lnSpc>
              <a:buClr>
                <a:schemeClr val="lt1"/>
              </a:buClr>
              <a:buSzPct val="25000"/>
            </a:pPr>
            <a:r>
              <a:rPr lang="en-US" sz="1575" dirty="0" err="1">
                <a:latin typeface="Cabin"/>
                <a:ea typeface="Cabin"/>
                <a:cs typeface="Cabin"/>
                <a:sym typeface="Cabin"/>
              </a:rPr>
              <a:t>Для</a:t>
            </a:r>
            <a:r>
              <a:rPr lang="en-US" sz="1575" dirty="0">
                <a:solidFill>
                  <a:schemeClr val="lt1"/>
                </a:solidFill>
                <a:latin typeface="Cabin"/>
                <a:ea typeface="Cabin"/>
                <a:cs typeface="Cabin"/>
                <a:sym typeface="Cabin"/>
              </a:rPr>
              <a:t> </a:t>
            </a:r>
            <a:r>
              <a:rPr lang="en-US" sz="1575" dirty="0" err="1">
                <a:solidFill>
                  <a:srgbClr val="00FF00"/>
                </a:solidFill>
                <a:latin typeface="Cabin"/>
                <a:ea typeface="Cabin"/>
                <a:cs typeface="Cabin"/>
                <a:sym typeface="Cabin"/>
              </a:rPr>
              <a:t>прибавления</a:t>
            </a:r>
            <a:r>
              <a:rPr lang="en-US" sz="1575" dirty="0">
                <a:solidFill>
                  <a:schemeClr val="lt1"/>
                </a:solidFill>
                <a:latin typeface="Cabin"/>
                <a:ea typeface="Cabin"/>
                <a:cs typeface="Cabin"/>
                <a:sym typeface="Cabin"/>
              </a:rPr>
              <a:t> </a:t>
            </a:r>
            <a:r>
              <a:rPr lang="en-US" sz="1575" dirty="0" err="1">
                <a:solidFill>
                  <a:schemeClr val="tx2"/>
                </a:solidFill>
                <a:latin typeface="Cabin"/>
                <a:ea typeface="Cabin"/>
                <a:cs typeface="Cabin"/>
                <a:sym typeface="Cabin"/>
              </a:rPr>
              <a:t>значения</a:t>
            </a:r>
            <a:r>
              <a:rPr lang="en-US" sz="1575" dirty="0">
                <a:solidFill>
                  <a:schemeClr val="lt1"/>
                </a:solidFill>
                <a:latin typeface="Cabin"/>
                <a:ea typeface="Cabin"/>
                <a:cs typeface="Cabin"/>
                <a:sym typeface="Cabin"/>
              </a:rPr>
              <a:t>, </a:t>
            </a:r>
            <a:r>
              <a:rPr lang="en-US" sz="1575" dirty="0" err="1">
                <a:latin typeface="Cabin"/>
                <a:ea typeface="Cabin"/>
                <a:cs typeface="Cabin"/>
                <a:sym typeface="Cabin"/>
              </a:rPr>
              <a:t>проходящего</a:t>
            </a:r>
            <a:r>
              <a:rPr lang="en-US" sz="1575" dirty="0">
                <a:latin typeface="Cabin"/>
                <a:ea typeface="Cabin"/>
                <a:cs typeface="Cabin"/>
                <a:sym typeface="Cabin"/>
              </a:rPr>
              <a:t> </a:t>
            </a:r>
            <a:r>
              <a:rPr lang="en-US" sz="1575" dirty="0" err="1">
                <a:latin typeface="Cabin"/>
                <a:ea typeface="Cabin"/>
                <a:cs typeface="Cabin"/>
                <a:sym typeface="Cabin"/>
              </a:rPr>
              <a:t>через</a:t>
            </a:r>
            <a:r>
              <a:rPr lang="en-US" sz="1575" dirty="0">
                <a:latin typeface="Cabin"/>
                <a:ea typeface="Cabin"/>
                <a:cs typeface="Cabin"/>
                <a:sym typeface="Cabin"/>
              </a:rPr>
              <a:t> </a:t>
            </a:r>
            <a:r>
              <a:rPr lang="en-US" sz="1575" dirty="0" err="1">
                <a:latin typeface="Cabin"/>
                <a:ea typeface="Cabin"/>
                <a:cs typeface="Cabin"/>
                <a:sym typeface="Cabin"/>
              </a:rPr>
              <a:t>цикл</a:t>
            </a:r>
            <a:r>
              <a:rPr lang="en-US" sz="1575" dirty="0">
                <a:latin typeface="Cabin"/>
                <a:ea typeface="Cabin"/>
                <a:cs typeface="Cabin"/>
                <a:sym typeface="Cabin"/>
              </a:rPr>
              <a:t>, </a:t>
            </a:r>
            <a:r>
              <a:rPr lang="en-US" sz="1575" dirty="0" err="1">
                <a:latin typeface="Cabin"/>
                <a:ea typeface="Cabin"/>
                <a:cs typeface="Cabin"/>
                <a:sym typeface="Cabin"/>
              </a:rPr>
              <a:t>используется</a:t>
            </a:r>
            <a:r>
              <a:rPr lang="en-US" sz="1575" dirty="0">
                <a:latin typeface="Cabin"/>
                <a:ea typeface="Cabin"/>
                <a:cs typeface="Cabin"/>
                <a:sym typeface="Cabin"/>
              </a:rPr>
              <a:t> </a:t>
            </a:r>
            <a:r>
              <a:rPr lang="en-US" sz="1575" dirty="0" err="1">
                <a:solidFill>
                  <a:srgbClr val="00FF00"/>
                </a:solidFill>
                <a:latin typeface="Cabin"/>
                <a:ea typeface="Cabin"/>
                <a:cs typeface="Cabin"/>
                <a:sym typeface="Cabin"/>
              </a:rPr>
              <a:t>переменная</a:t>
            </a:r>
            <a:r>
              <a:rPr lang="en-US" sz="1575" dirty="0">
                <a:solidFill>
                  <a:srgbClr val="00FF00"/>
                </a:solidFill>
                <a:latin typeface="Cabin"/>
                <a:ea typeface="Cabin"/>
                <a:cs typeface="Cabin"/>
                <a:sym typeface="Cabin"/>
              </a:rPr>
              <a:t> </a:t>
            </a:r>
            <a:r>
              <a:rPr lang="en-US" sz="1575" dirty="0" err="1">
                <a:solidFill>
                  <a:srgbClr val="00FF00"/>
                </a:solidFill>
                <a:latin typeface="Cabin"/>
                <a:ea typeface="Cabin"/>
                <a:cs typeface="Cabin"/>
                <a:sym typeface="Cabin"/>
              </a:rPr>
              <a:t>суммы</a:t>
            </a:r>
            <a:r>
              <a:rPr lang="en-US" sz="1575" dirty="0">
                <a:solidFill>
                  <a:srgbClr val="00FF00"/>
                </a:solidFill>
                <a:latin typeface="Cabin"/>
                <a:ea typeface="Cabin"/>
                <a:cs typeface="Cabin"/>
                <a:sym typeface="Cabin"/>
              </a:rPr>
              <a:t>, </a:t>
            </a:r>
            <a:r>
              <a:rPr lang="en-US" sz="1575" dirty="0" err="1">
                <a:solidFill>
                  <a:srgbClr val="00FF00"/>
                </a:solidFill>
                <a:latin typeface="Cabin"/>
                <a:ea typeface="Cabin"/>
                <a:cs typeface="Cabin"/>
                <a:sym typeface="Cabin"/>
              </a:rPr>
              <a:t>исходное</a:t>
            </a:r>
            <a:r>
              <a:rPr lang="en-US" sz="1575" dirty="0">
                <a:solidFill>
                  <a:srgbClr val="00FF00"/>
                </a:solidFill>
                <a:latin typeface="Cabin"/>
                <a:ea typeface="Cabin"/>
                <a:cs typeface="Cabin"/>
                <a:sym typeface="Cabin"/>
              </a:rPr>
              <a:t> </a:t>
            </a:r>
            <a:r>
              <a:rPr lang="en-US" sz="1575" dirty="0" err="1">
                <a:solidFill>
                  <a:srgbClr val="00FF00"/>
                </a:solidFill>
                <a:latin typeface="Cabin"/>
                <a:ea typeface="Cabin"/>
                <a:cs typeface="Cabin"/>
                <a:sym typeface="Cabin"/>
              </a:rPr>
              <a:t>значение</a:t>
            </a:r>
            <a:r>
              <a:rPr lang="en-US" sz="1575" dirty="0">
                <a:solidFill>
                  <a:srgbClr val="00FF00"/>
                </a:solidFill>
                <a:latin typeface="Cabin"/>
                <a:ea typeface="Cabin"/>
                <a:cs typeface="Cabin"/>
                <a:sym typeface="Cabin"/>
              </a:rPr>
              <a:t> </a:t>
            </a:r>
            <a:r>
              <a:rPr lang="en-US" sz="1575" dirty="0" err="1">
                <a:solidFill>
                  <a:srgbClr val="00FF00"/>
                </a:solidFill>
                <a:latin typeface="Cabin"/>
                <a:ea typeface="Cabin"/>
                <a:cs typeface="Cabin"/>
                <a:sym typeface="Cabin"/>
              </a:rPr>
              <a:t>которой</a:t>
            </a:r>
            <a:r>
              <a:rPr lang="en-US" sz="1575" dirty="0">
                <a:solidFill>
                  <a:srgbClr val="00FF00"/>
                </a:solidFill>
                <a:latin typeface="Cabin"/>
                <a:ea typeface="Cabin"/>
                <a:cs typeface="Cabin"/>
                <a:sym typeface="Cabin"/>
              </a:rPr>
              <a:t> </a:t>
            </a:r>
            <a:r>
              <a:rPr lang="en-US" sz="1575" dirty="0" err="1">
                <a:solidFill>
                  <a:srgbClr val="00FF00"/>
                </a:solidFill>
                <a:latin typeface="Cabin"/>
                <a:ea typeface="Cabin"/>
                <a:cs typeface="Cabin"/>
                <a:sym typeface="Cabin"/>
              </a:rPr>
              <a:t>равно</a:t>
            </a:r>
            <a:r>
              <a:rPr lang="en-US" sz="1575" dirty="0">
                <a:solidFill>
                  <a:srgbClr val="00FF00"/>
                </a:solidFill>
                <a:latin typeface="Cabin"/>
                <a:ea typeface="Cabin"/>
                <a:cs typeface="Cabin"/>
                <a:sym typeface="Cabin"/>
              </a:rPr>
              <a:t> 0.</a:t>
            </a:r>
            <a:r>
              <a:rPr lang="en-US" sz="1575" dirty="0">
                <a:solidFill>
                  <a:schemeClr val="lt1"/>
                </a:solidFill>
                <a:latin typeface="Cabin"/>
                <a:ea typeface="Cabin"/>
                <a:cs typeface="Cabin"/>
                <a:sym typeface="Cabin"/>
              </a:rPr>
              <a:t> </a:t>
            </a:r>
            <a:r>
              <a:rPr lang="en-US" sz="1575" dirty="0" err="1">
                <a:latin typeface="Cabin"/>
                <a:ea typeface="Cabin"/>
                <a:cs typeface="Cabin"/>
                <a:sym typeface="Cabin"/>
              </a:rPr>
              <a:t>При</a:t>
            </a:r>
            <a:r>
              <a:rPr lang="en-US" sz="1575" dirty="0">
                <a:latin typeface="Cabin"/>
                <a:ea typeface="Cabin"/>
                <a:cs typeface="Cabin"/>
                <a:sym typeface="Cabin"/>
              </a:rPr>
              <a:t> </a:t>
            </a:r>
            <a:r>
              <a:rPr lang="en-US" sz="1575" dirty="0" err="1">
                <a:latin typeface="Cabin"/>
                <a:ea typeface="Cabin"/>
                <a:cs typeface="Cabin"/>
                <a:sym typeface="Cabin"/>
              </a:rPr>
              <a:t>каждом</a:t>
            </a:r>
            <a:r>
              <a:rPr lang="en-US" sz="1575" dirty="0">
                <a:latin typeface="Cabin"/>
                <a:ea typeface="Cabin"/>
                <a:cs typeface="Cabin"/>
                <a:sym typeface="Cabin"/>
              </a:rPr>
              <a:t> </a:t>
            </a:r>
            <a:r>
              <a:rPr lang="en-US" sz="1575" dirty="0" err="1">
                <a:latin typeface="Cabin"/>
                <a:ea typeface="Cabin"/>
                <a:cs typeface="Cabin"/>
                <a:sym typeface="Cabin"/>
              </a:rPr>
              <a:t>выполнении</a:t>
            </a:r>
            <a:r>
              <a:rPr lang="en-US" sz="1575" dirty="0">
                <a:latin typeface="Cabin"/>
                <a:ea typeface="Cabin"/>
                <a:cs typeface="Cabin"/>
                <a:sym typeface="Cabin"/>
              </a:rPr>
              <a:t> </a:t>
            </a:r>
            <a:r>
              <a:rPr lang="en-US" sz="1575" dirty="0" err="1">
                <a:latin typeface="Cabin"/>
                <a:ea typeface="Cabin"/>
                <a:cs typeface="Cabin"/>
                <a:sym typeface="Cabin"/>
              </a:rPr>
              <a:t>цикла</a:t>
            </a:r>
            <a:r>
              <a:rPr lang="en-US" sz="1575" dirty="0">
                <a:latin typeface="Cabin"/>
                <a:ea typeface="Cabin"/>
                <a:cs typeface="Cabin"/>
                <a:sym typeface="Cabin"/>
              </a:rPr>
              <a:t> </a:t>
            </a:r>
            <a:r>
              <a:rPr lang="en-US" sz="1575" dirty="0" err="1">
                <a:latin typeface="Cabin"/>
                <a:ea typeface="Cabin"/>
                <a:cs typeface="Cabin"/>
                <a:sym typeface="Cabin"/>
              </a:rPr>
              <a:t>очередное</a:t>
            </a:r>
            <a:r>
              <a:rPr lang="en-US" sz="1575" dirty="0">
                <a:latin typeface="Cabin"/>
                <a:ea typeface="Cabin"/>
                <a:cs typeface="Cabin"/>
                <a:sym typeface="Cabin"/>
              </a:rPr>
              <a:t> </a:t>
            </a:r>
            <a:r>
              <a:rPr lang="en-US" sz="1575" dirty="0" err="1">
                <a:solidFill>
                  <a:schemeClr val="tx2"/>
                </a:solidFill>
                <a:latin typeface="Cabin"/>
                <a:ea typeface="Cabin"/>
                <a:cs typeface="Cabin"/>
                <a:sym typeface="Cabin"/>
              </a:rPr>
              <a:t>значение</a:t>
            </a:r>
            <a:r>
              <a:rPr lang="en-US" sz="1575" dirty="0">
                <a:solidFill>
                  <a:schemeClr val="lt1"/>
                </a:solidFill>
                <a:latin typeface="Cabin"/>
                <a:ea typeface="Cabin"/>
                <a:cs typeface="Cabin"/>
                <a:sym typeface="Cabin"/>
              </a:rPr>
              <a:t> </a:t>
            </a:r>
            <a:r>
              <a:rPr lang="en-US" sz="1575" dirty="0" err="1">
                <a:latin typeface="Cabin"/>
                <a:ea typeface="Cabin"/>
                <a:cs typeface="Cabin"/>
                <a:sym typeface="Cabin"/>
              </a:rPr>
              <a:t>прибавляется</a:t>
            </a:r>
            <a:r>
              <a:rPr lang="en-US" sz="1575" dirty="0">
                <a:latin typeface="Cabin"/>
                <a:ea typeface="Cabin"/>
                <a:cs typeface="Cabin"/>
                <a:sym typeface="Cabin"/>
              </a:rPr>
              <a:t> к </a:t>
            </a:r>
            <a:r>
              <a:rPr lang="en-US" sz="1575" dirty="0" err="1">
                <a:latin typeface="Cabin"/>
                <a:ea typeface="Cabin"/>
                <a:cs typeface="Cabin"/>
                <a:sym typeface="Cabin"/>
              </a:rPr>
              <a:t>сумме</a:t>
            </a:r>
            <a:r>
              <a:rPr lang="en-US" sz="1575" dirty="0">
                <a:latin typeface="Cabin"/>
                <a:ea typeface="Cabin"/>
                <a:cs typeface="Cabin"/>
                <a:sym typeface="Cabin"/>
              </a:rPr>
              <a:t>.</a:t>
            </a:r>
          </a:p>
        </p:txBody>
      </p:sp>
      <p:pic>
        <p:nvPicPr>
          <p:cNvPr id="2" name="Рисунок 1"/>
          <p:cNvPicPr>
            <a:picLocks noChangeAspect="1"/>
          </p:cNvPicPr>
          <p:nvPr/>
        </p:nvPicPr>
        <p:blipFill rotWithShape="1">
          <a:blip r:embed="rId3"/>
          <a:srcRect l="57487" t="65099" r="31094" b="18801"/>
          <a:stretch/>
        </p:blipFill>
        <p:spPr>
          <a:xfrm>
            <a:off x="2843808" y="1988840"/>
            <a:ext cx="3456384" cy="2741270"/>
          </a:xfrm>
          <a:prstGeom prst="rect">
            <a:avLst/>
          </a:prstGeom>
        </p:spPr>
      </p:pic>
      <p:sp>
        <p:nvSpPr>
          <p:cNvPr id="3" name="Прямоугольник 2"/>
          <p:cNvSpPr/>
          <p:nvPr/>
        </p:nvSpPr>
        <p:spPr>
          <a:xfrm>
            <a:off x="5508104" y="1940098"/>
            <a:ext cx="2459969" cy="369332"/>
          </a:xfrm>
          <a:prstGeom prst="rect">
            <a:avLst/>
          </a:prstGeom>
        </p:spPr>
        <p:txBody>
          <a:bodyPr wrap="none">
            <a:spAutoFit/>
          </a:bodyPr>
          <a:lstStyle/>
          <a:p>
            <a:r>
              <a:rPr lang="en-US" dirty="0" smtClean="0">
                <a:solidFill>
                  <a:srgbClr val="00FF00"/>
                </a:solidFill>
                <a:latin typeface="Cabin"/>
                <a:ea typeface="Cabin"/>
                <a:cs typeface="Cabin"/>
                <a:sym typeface="Cabin"/>
              </a:rPr>
              <a:t># </a:t>
            </a:r>
            <a:r>
              <a:rPr lang="en-US" dirty="0" err="1" smtClean="0">
                <a:solidFill>
                  <a:srgbClr val="00FF00"/>
                </a:solidFill>
                <a:latin typeface="Cabin"/>
                <a:ea typeface="Cabin"/>
                <a:cs typeface="Cabin"/>
                <a:sym typeface="Cabin"/>
              </a:rPr>
              <a:t>переменная</a:t>
            </a:r>
            <a:r>
              <a:rPr lang="en-US" dirty="0" smtClean="0">
                <a:solidFill>
                  <a:srgbClr val="00FF00"/>
                </a:solidFill>
                <a:latin typeface="Cabin"/>
                <a:ea typeface="Cabin"/>
                <a:cs typeface="Cabin"/>
                <a:sym typeface="Cabin"/>
              </a:rPr>
              <a:t> </a:t>
            </a:r>
            <a:r>
              <a:rPr lang="en-US" dirty="0" err="1">
                <a:solidFill>
                  <a:srgbClr val="00FF00"/>
                </a:solidFill>
                <a:latin typeface="Cabin"/>
                <a:ea typeface="Cabin"/>
                <a:cs typeface="Cabin"/>
                <a:sym typeface="Cabin"/>
              </a:rPr>
              <a:t>суммы</a:t>
            </a:r>
            <a:endParaRPr lang="ru-RU" dirty="0"/>
          </a:p>
        </p:txBody>
      </p:sp>
    </p:spTree>
    <p:extLst>
      <p:ext uri="{BB962C8B-B14F-4D97-AF65-F5344CB8AC3E}">
        <p14:creationId xmlns:p14="http://schemas.microsoft.com/office/powerpoint/2010/main" val="24500698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Shape 573"/>
          <p:cNvSpPr txBox="1">
            <a:spLocks noGrp="1"/>
          </p:cNvSpPr>
          <p:nvPr>
            <p:ph type="title"/>
          </p:nvPr>
        </p:nvSpPr>
        <p:spPr>
          <a:xfrm>
            <a:off x="282009" y="375468"/>
            <a:ext cx="8527613" cy="1292963"/>
          </a:xfrm>
          <a:prstGeom prst="rect">
            <a:avLst/>
          </a:prstGeom>
          <a:noFill/>
          <a:ln>
            <a:noFill/>
          </a:ln>
        </p:spPr>
        <p:txBody>
          <a:bodyPr vert="horz" lIns="21431" tIns="21431" rIns="21431" bIns="21431" rtlCol="0" anchor="ctr" anchorCtr="0">
            <a:noAutofit/>
          </a:bodyPr>
          <a:lstStyle/>
          <a:p>
            <a:pPr>
              <a:spcBef>
                <a:spcPts val="0"/>
              </a:spcBef>
              <a:buClr>
                <a:srgbClr val="FFFF00"/>
              </a:buClr>
              <a:buSzPct val="25000"/>
            </a:pPr>
            <a:r>
              <a:rPr lang="en-US" sz="3825" dirty="0" err="1">
                <a:latin typeface="Cabin"/>
                <a:ea typeface="Cabin"/>
                <a:cs typeface="Cabin"/>
                <a:sym typeface="Cabin"/>
              </a:rPr>
              <a:t>Цикл</a:t>
            </a:r>
            <a:r>
              <a:rPr lang="en-US" sz="3825" dirty="0">
                <a:latin typeface="Cabin"/>
                <a:ea typeface="Cabin"/>
                <a:cs typeface="Cabin"/>
                <a:sym typeface="Cabin"/>
              </a:rPr>
              <a:t> </a:t>
            </a:r>
            <a:r>
              <a:rPr lang="en-US" sz="3825" dirty="0" err="1">
                <a:latin typeface="Cabin"/>
                <a:ea typeface="Cabin"/>
                <a:cs typeface="Cabin"/>
                <a:sym typeface="Cabin"/>
              </a:rPr>
              <a:t>расчета</a:t>
            </a:r>
            <a:r>
              <a:rPr lang="en-US" sz="3825" dirty="0">
                <a:latin typeface="Cabin"/>
                <a:ea typeface="Cabin"/>
                <a:cs typeface="Cabin"/>
                <a:sym typeface="Cabin"/>
              </a:rPr>
              <a:t> </a:t>
            </a:r>
            <a:r>
              <a:rPr lang="en-US" sz="3825" dirty="0" err="1">
                <a:latin typeface="Cabin"/>
                <a:ea typeface="Cabin"/>
                <a:cs typeface="Cabin"/>
                <a:sym typeface="Cabin"/>
              </a:rPr>
              <a:t>среднего</a:t>
            </a:r>
            <a:r>
              <a:rPr lang="en-US" sz="3825" dirty="0">
                <a:latin typeface="Cabin"/>
                <a:ea typeface="Cabin"/>
                <a:cs typeface="Cabin"/>
                <a:sym typeface="Cabin"/>
              </a:rPr>
              <a:t> </a:t>
            </a:r>
            <a:r>
              <a:rPr lang="en-US" sz="3825" dirty="0" err="1">
                <a:latin typeface="Cabin"/>
                <a:ea typeface="Cabin"/>
                <a:cs typeface="Cabin"/>
                <a:sym typeface="Cabin"/>
              </a:rPr>
              <a:t>значения</a:t>
            </a:r>
            <a:endParaRPr lang="en-US" sz="3825" dirty="0">
              <a:latin typeface="Cabin"/>
              <a:ea typeface="Cabin"/>
              <a:cs typeface="Cabin"/>
              <a:sym typeface="Cabin"/>
            </a:endParaRPr>
          </a:p>
        </p:txBody>
      </p:sp>
      <p:sp>
        <p:nvSpPr>
          <p:cNvPr id="576" name="Shape 576"/>
          <p:cNvSpPr txBox="1"/>
          <p:nvPr/>
        </p:nvSpPr>
        <p:spPr>
          <a:xfrm>
            <a:off x="429329" y="5232797"/>
            <a:ext cx="8232974" cy="642938"/>
          </a:xfrm>
          <a:prstGeom prst="rect">
            <a:avLst/>
          </a:prstGeom>
          <a:noFill/>
          <a:ln>
            <a:noFill/>
          </a:ln>
        </p:spPr>
        <p:txBody>
          <a:bodyPr lIns="0" tIns="0" rIns="0" bIns="0" anchor="ctr" anchorCtr="0">
            <a:noAutofit/>
          </a:bodyPr>
          <a:lstStyle/>
          <a:p>
            <a:pPr algn="ctr">
              <a:lnSpc>
                <a:spcPct val="115000"/>
              </a:lnSpc>
              <a:buClr>
                <a:schemeClr val="lt1"/>
              </a:buClr>
              <a:buSzPct val="25000"/>
            </a:pPr>
            <a:r>
              <a:rPr lang="en-US" sz="1575" dirty="0" err="1">
                <a:latin typeface="Cabin"/>
                <a:ea typeface="Cabin"/>
                <a:cs typeface="Cabin"/>
                <a:sym typeface="Cabin"/>
              </a:rPr>
              <a:t>Для</a:t>
            </a:r>
            <a:r>
              <a:rPr lang="en-US" sz="1575" dirty="0">
                <a:latin typeface="Cabin"/>
                <a:ea typeface="Cabin"/>
                <a:cs typeface="Cabin"/>
                <a:sym typeface="Cabin"/>
              </a:rPr>
              <a:t> </a:t>
            </a:r>
            <a:r>
              <a:rPr lang="en-US" sz="1575" dirty="0" err="1">
                <a:latin typeface="Cabin"/>
                <a:ea typeface="Cabin"/>
                <a:cs typeface="Cabin"/>
                <a:sym typeface="Cabin"/>
              </a:rPr>
              <a:t>расчета</a:t>
            </a:r>
            <a:r>
              <a:rPr lang="en-US" sz="1575" dirty="0">
                <a:latin typeface="Cabin"/>
                <a:ea typeface="Cabin"/>
                <a:cs typeface="Cabin"/>
                <a:sym typeface="Cabin"/>
              </a:rPr>
              <a:t> </a:t>
            </a:r>
            <a:r>
              <a:rPr lang="en-US" sz="1575" dirty="0" err="1">
                <a:solidFill>
                  <a:schemeClr val="tx2"/>
                </a:solidFill>
                <a:latin typeface="Cabin"/>
                <a:ea typeface="Cabin"/>
                <a:cs typeface="Cabin"/>
                <a:sym typeface="Cabin"/>
              </a:rPr>
              <a:t>среднего</a:t>
            </a:r>
            <a:r>
              <a:rPr lang="en-US" sz="1575" dirty="0">
                <a:solidFill>
                  <a:schemeClr val="tx2"/>
                </a:solidFill>
                <a:latin typeface="Cabin"/>
                <a:ea typeface="Cabin"/>
                <a:cs typeface="Cabin"/>
                <a:sym typeface="Cabin"/>
              </a:rPr>
              <a:t> </a:t>
            </a:r>
            <a:r>
              <a:rPr lang="en-US" sz="1575" dirty="0" err="1">
                <a:solidFill>
                  <a:schemeClr val="tx2"/>
                </a:solidFill>
                <a:latin typeface="Cabin"/>
                <a:ea typeface="Cabin"/>
                <a:cs typeface="Cabin"/>
                <a:sym typeface="Cabin"/>
              </a:rPr>
              <a:t>значения</a:t>
            </a:r>
            <a:r>
              <a:rPr lang="en-US" sz="1575" dirty="0">
                <a:solidFill>
                  <a:schemeClr val="tx2"/>
                </a:solidFill>
                <a:latin typeface="Cabin"/>
                <a:ea typeface="Cabin"/>
                <a:cs typeface="Cabin"/>
                <a:sym typeface="Cabin"/>
              </a:rPr>
              <a:t> </a:t>
            </a:r>
            <a:r>
              <a:rPr lang="en-US" sz="1575" dirty="0" err="1">
                <a:latin typeface="Cabin"/>
                <a:ea typeface="Cabin"/>
                <a:cs typeface="Cabin"/>
                <a:sym typeface="Cabin"/>
              </a:rPr>
              <a:t>необходимо</a:t>
            </a:r>
            <a:r>
              <a:rPr lang="en-US" sz="1575" dirty="0">
                <a:latin typeface="Cabin"/>
                <a:ea typeface="Cabin"/>
                <a:cs typeface="Cabin"/>
                <a:sym typeface="Cabin"/>
              </a:rPr>
              <a:t> </a:t>
            </a:r>
            <a:r>
              <a:rPr lang="en-US" sz="1575" dirty="0" err="1">
                <a:latin typeface="Cabin"/>
                <a:ea typeface="Cabin"/>
                <a:cs typeface="Cabin"/>
                <a:sym typeface="Cabin"/>
              </a:rPr>
              <a:t>объединить</a:t>
            </a:r>
            <a:r>
              <a:rPr lang="en-US" sz="1575" dirty="0">
                <a:latin typeface="Cabin"/>
                <a:ea typeface="Cabin"/>
                <a:cs typeface="Cabin"/>
                <a:sym typeface="Cabin"/>
              </a:rPr>
              <a:t> </a:t>
            </a:r>
            <a:r>
              <a:rPr lang="en-US" sz="1575" dirty="0" err="1">
                <a:latin typeface="Cabin"/>
                <a:ea typeface="Cabin"/>
                <a:cs typeface="Cabin"/>
                <a:sym typeface="Cabin"/>
              </a:rPr>
              <a:t>коды</a:t>
            </a:r>
            <a:r>
              <a:rPr lang="en-US" sz="1575" dirty="0">
                <a:latin typeface="Cabin"/>
                <a:ea typeface="Cabin"/>
                <a:cs typeface="Cabin"/>
                <a:sym typeface="Cabin"/>
              </a:rPr>
              <a:t> </a:t>
            </a:r>
            <a:r>
              <a:rPr lang="en-US" sz="1575" dirty="0" err="1">
                <a:solidFill>
                  <a:srgbClr val="00B0F0"/>
                </a:solidFill>
                <a:latin typeface="Cabin"/>
                <a:ea typeface="Cabin"/>
                <a:cs typeface="Cabin"/>
                <a:sym typeface="Cabin"/>
              </a:rPr>
              <a:t>подсчета</a:t>
            </a:r>
            <a:r>
              <a:rPr lang="en-US" sz="1575" dirty="0">
                <a:solidFill>
                  <a:schemeClr val="lt1"/>
                </a:solidFill>
                <a:latin typeface="Cabin"/>
                <a:ea typeface="Cabin"/>
                <a:cs typeface="Cabin"/>
                <a:sym typeface="Cabin"/>
              </a:rPr>
              <a:t> и </a:t>
            </a:r>
            <a:r>
              <a:rPr lang="en-US" sz="1575" dirty="0" err="1">
                <a:solidFill>
                  <a:srgbClr val="00FF00"/>
                </a:solidFill>
                <a:latin typeface="Cabin"/>
                <a:ea typeface="Cabin"/>
                <a:cs typeface="Cabin"/>
                <a:sym typeface="Cabin"/>
              </a:rPr>
              <a:t>суммирования</a:t>
            </a:r>
            <a:r>
              <a:rPr lang="en-US" sz="1575" dirty="0">
                <a:solidFill>
                  <a:srgbClr val="00FF00"/>
                </a:solidFill>
                <a:latin typeface="Cabin"/>
                <a:ea typeface="Cabin"/>
                <a:cs typeface="Cabin"/>
                <a:sym typeface="Cabin"/>
              </a:rPr>
              <a:t> </a:t>
            </a:r>
            <a:r>
              <a:rPr lang="en-US" sz="1575" dirty="0">
                <a:latin typeface="Cabin"/>
                <a:ea typeface="Cabin"/>
                <a:cs typeface="Cabin"/>
                <a:sym typeface="Cabin"/>
              </a:rPr>
              <a:t>и в </a:t>
            </a:r>
            <a:r>
              <a:rPr lang="en-US" sz="1575" dirty="0" err="1">
                <a:latin typeface="Cabin"/>
                <a:ea typeface="Cabin"/>
                <a:cs typeface="Cabin"/>
                <a:sym typeface="Cabin"/>
              </a:rPr>
              <a:t>конце</a:t>
            </a:r>
            <a:r>
              <a:rPr lang="en-US" sz="1575" dirty="0">
                <a:latin typeface="Cabin"/>
                <a:ea typeface="Cabin"/>
                <a:cs typeface="Cabin"/>
                <a:sym typeface="Cabin"/>
              </a:rPr>
              <a:t> </a:t>
            </a:r>
            <a:r>
              <a:rPr lang="en-US" sz="1575" dirty="0" err="1">
                <a:latin typeface="Cabin"/>
                <a:ea typeface="Cabin"/>
                <a:cs typeface="Cabin"/>
                <a:sym typeface="Cabin"/>
              </a:rPr>
              <a:t>цикла</a:t>
            </a:r>
            <a:r>
              <a:rPr lang="en-US" sz="1575" dirty="0">
                <a:latin typeface="Cabin"/>
                <a:ea typeface="Cabin"/>
                <a:cs typeface="Cabin"/>
                <a:sym typeface="Cabin"/>
              </a:rPr>
              <a:t> </a:t>
            </a:r>
            <a:r>
              <a:rPr lang="en-US" sz="1575" dirty="0" err="1">
                <a:solidFill>
                  <a:schemeClr val="tx2"/>
                </a:solidFill>
                <a:latin typeface="Cabin"/>
                <a:ea typeface="Cabin"/>
                <a:cs typeface="Cabin"/>
                <a:sym typeface="Cabin"/>
              </a:rPr>
              <a:t>разделить</a:t>
            </a:r>
            <a:r>
              <a:rPr lang="en-US" sz="1575" dirty="0">
                <a:solidFill>
                  <a:schemeClr val="tx2"/>
                </a:solidFill>
                <a:latin typeface="Cabin"/>
                <a:ea typeface="Cabin"/>
                <a:cs typeface="Cabin"/>
                <a:sym typeface="Cabin"/>
              </a:rPr>
              <a:t> </a:t>
            </a:r>
            <a:r>
              <a:rPr lang="en-US" sz="1575" dirty="0" err="1">
                <a:solidFill>
                  <a:schemeClr val="tx2"/>
                </a:solidFill>
                <a:latin typeface="Cabin"/>
                <a:ea typeface="Cabin"/>
                <a:cs typeface="Cabin"/>
                <a:sym typeface="Cabin"/>
              </a:rPr>
              <a:t>сумму</a:t>
            </a:r>
            <a:r>
              <a:rPr lang="en-US" sz="1575" dirty="0">
                <a:solidFill>
                  <a:schemeClr val="tx2"/>
                </a:solidFill>
                <a:latin typeface="Cabin"/>
                <a:ea typeface="Cabin"/>
                <a:cs typeface="Cabin"/>
                <a:sym typeface="Cabin"/>
              </a:rPr>
              <a:t> </a:t>
            </a:r>
            <a:r>
              <a:rPr lang="en-US" sz="1575" dirty="0" err="1">
                <a:solidFill>
                  <a:schemeClr val="tx2"/>
                </a:solidFill>
                <a:latin typeface="Cabin"/>
                <a:ea typeface="Cabin"/>
                <a:cs typeface="Cabin"/>
                <a:sym typeface="Cabin"/>
              </a:rPr>
              <a:t>на</a:t>
            </a:r>
            <a:r>
              <a:rPr lang="en-US" sz="1575" dirty="0">
                <a:solidFill>
                  <a:schemeClr val="tx2"/>
                </a:solidFill>
                <a:latin typeface="Cabin"/>
                <a:ea typeface="Cabin"/>
                <a:cs typeface="Cabin"/>
                <a:sym typeface="Cabin"/>
              </a:rPr>
              <a:t> </a:t>
            </a:r>
            <a:r>
              <a:rPr lang="en-US" sz="1575" dirty="0" err="1">
                <a:solidFill>
                  <a:schemeClr val="tx2"/>
                </a:solidFill>
                <a:latin typeface="Cabin"/>
                <a:ea typeface="Cabin"/>
                <a:cs typeface="Cabin"/>
                <a:sym typeface="Cabin"/>
              </a:rPr>
              <a:t>количество</a:t>
            </a:r>
            <a:r>
              <a:rPr lang="en-US" sz="1575" dirty="0">
                <a:solidFill>
                  <a:schemeClr val="tx2"/>
                </a:solidFill>
                <a:latin typeface="Cabin"/>
                <a:ea typeface="Cabin"/>
                <a:cs typeface="Cabin"/>
                <a:sym typeface="Cabin"/>
              </a:rPr>
              <a:t> </a:t>
            </a:r>
            <a:r>
              <a:rPr lang="en-US" sz="1575" dirty="0" err="1">
                <a:solidFill>
                  <a:schemeClr val="tx2"/>
                </a:solidFill>
                <a:latin typeface="Cabin"/>
                <a:ea typeface="Cabin"/>
                <a:cs typeface="Cabin"/>
                <a:sym typeface="Cabin"/>
              </a:rPr>
              <a:t>переменных</a:t>
            </a:r>
            <a:r>
              <a:rPr lang="en-US" sz="1575" dirty="0">
                <a:solidFill>
                  <a:schemeClr val="lt1"/>
                </a:solidFill>
                <a:latin typeface="Cabin"/>
                <a:ea typeface="Cabin"/>
                <a:cs typeface="Cabin"/>
                <a:sym typeface="Cabin"/>
              </a:rPr>
              <a:t>.</a:t>
            </a:r>
          </a:p>
        </p:txBody>
      </p:sp>
      <p:pic>
        <p:nvPicPr>
          <p:cNvPr id="2" name="Рисунок 1"/>
          <p:cNvPicPr>
            <a:picLocks noChangeAspect="1"/>
          </p:cNvPicPr>
          <p:nvPr/>
        </p:nvPicPr>
        <p:blipFill rotWithShape="1">
          <a:blip r:embed="rId3"/>
          <a:srcRect l="57487" t="59499" r="29520" b="18801"/>
          <a:stretch/>
        </p:blipFill>
        <p:spPr>
          <a:xfrm>
            <a:off x="3131840" y="1772816"/>
            <a:ext cx="3384376" cy="3179263"/>
          </a:xfrm>
          <a:prstGeom prst="rect">
            <a:avLst/>
          </a:prstGeom>
        </p:spPr>
      </p:pic>
      <p:sp>
        <p:nvSpPr>
          <p:cNvPr id="5" name="Прямоугольник 4"/>
          <p:cNvSpPr/>
          <p:nvPr/>
        </p:nvSpPr>
        <p:spPr>
          <a:xfrm>
            <a:off x="5796136" y="2276872"/>
            <a:ext cx="2459969" cy="369332"/>
          </a:xfrm>
          <a:prstGeom prst="rect">
            <a:avLst/>
          </a:prstGeom>
        </p:spPr>
        <p:txBody>
          <a:bodyPr wrap="none">
            <a:spAutoFit/>
          </a:bodyPr>
          <a:lstStyle/>
          <a:p>
            <a:r>
              <a:rPr lang="en-US" dirty="0" smtClean="0">
                <a:solidFill>
                  <a:srgbClr val="00FF00"/>
                </a:solidFill>
                <a:latin typeface="Cabin"/>
                <a:ea typeface="Cabin"/>
                <a:cs typeface="Cabin"/>
                <a:sym typeface="Cabin"/>
              </a:rPr>
              <a:t># </a:t>
            </a:r>
            <a:r>
              <a:rPr lang="en-US" dirty="0" err="1" smtClean="0">
                <a:solidFill>
                  <a:srgbClr val="00FF00"/>
                </a:solidFill>
                <a:latin typeface="Cabin"/>
                <a:ea typeface="Cabin"/>
                <a:cs typeface="Cabin"/>
                <a:sym typeface="Cabin"/>
              </a:rPr>
              <a:t>переменная</a:t>
            </a:r>
            <a:r>
              <a:rPr lang="en-US" dirty="0" smtClean="0">
                <a:solidFill>
                  <a:srgbClr val="00FF00"/>
                </a:solidFill>
                <a:latin typeface="Cabin"/>
                <a:ea typeface="Cabin"/>
                <a:cs typeface="Cabin"/>
                <a:sym typeface="Cabin"/>
              </a:rPr>
              <a:t> </a:t>
            </a:r>
            <a:r>
              <a:rPr lang="en-US" dirty="0" err="1">
                <a:solidFill>
                  <a:srgbClr val="00FF00"/>
                </a:solidFill>
                <a:latin typeface="Cabin"/>
                <a:ea typeface="Cabin"/>
                <a:cs typeface="Cabin"/>
                <a:sym typeface="Cabin"/>
              </a:rPr>
              <a:t>суммы</a:t>
            </a:r>
            <a:endParaRPr lang="ru-RU" dirty="0"/>
          </a:p>
        </p:txBody>
      </p:sp>
      <p:sp>
        <p:nvSpPr>
          <p:cNvPr id="6" name="Прямоугольник 5"/>
          <p:cNvSpPr/>
          <p:nvPr/>
        </p:nvSpPr>
        <p:spPr>
          <a:xfrm>
            <a:off x="5796136" y="1999160"/>
            <a:ext cx="2556469" cy="369332"/>
          </a:xfrm>
          <a:prstGeom prst="rect">
            <a:avLst/>
          </a:prstGeom>
        </p:spPr>
        <p:txBody>
          <a:bodyPr wrap="none">
            <a:spAutoFit/>
          </a:bodyPr>
          <a:lstStyle/>
          <a:p>
            <a:r>
              <a:rPr lang="en-US" dirty="0" smtClean="0">
                <a:solidFill>
                  <a:srgbClr val="00B0F0"/>
                </a:solidFill>
                <a:latin typeface="Cabin"/>
                <a:ea typeface="Cabin"/>
                <a:cs typeface="Cabin"/>
                <a:sym typeface="Cabin"/>
              </a:rPr>
              <a:t># </a:t>
            </a:r>
            <a:r>
              <a:rPr lang="en-US" dirty="0" err="1" smtClean="0">
                <a:solidFill>
                  <a:srgbClr val="00B0F0"/>
                </a:solidFill>
                <a:latin typeface="Cabin"/>
                <a:ea typeface="Cabin"/>
                <a:cs typeface="Cabin"/>
                <a:sym typeface="Cabin"/>
              </a:rPr>
              <a:t>переменн</a:t>
            </a:r>
            <a:r>
              <a:rPr lang="ru-RU" dirty="0" err="1" smtClean="0">
                <a:solidFill>
                  <a:srgbClr val="00B0F0"/>
                </a:solidFill>
                <a:latin typeface="Cabin"/>
                <a:ea typeface="Cabin"/>
                <a:cs typeface="Cabin"/>
                <a:sym typeface="Cabin"/>
              </a:rPr>
              <a:t>ая</a:t>
            </a:r>
            <a:r>
              <a:rPr lang="en-US" dirty="0" smtClean="0">
                <a:solidFill>
                  <a:srgbClr val="00B0F0"/>
                </a:solidFill>
                <a:latin typeface="Cabin"/>
                <a:ea typeface="Cabin"/>
                <a:cs typeface="Cabin"/>
                <a:sym typeface="Cabin"/>
              </a:rPr>
              <a:t> </a:t>
            </a:r>
            <a:r>
              <a:rPr lang="ru-RU" dirty="0" smtClean="0">
                <a:solidFill>
                  <a:srgbClr val="00B0F0"/>
                </a:solidFill>
                <a:latin typeface="Cabin"/>
                <a:ea typeface="Cabin"/>
                <a:cs typeface="Cabin"/>
                <a:sym typeface="Cabin"/>
              </a:rPr>
              <a:t>счетчик</a:t>
            </a:r>
            <a:endParaRPr lang="ru-RU" dirty="0"/>
          </a:p>
        </p:txBody>
      </p:sp>
    </p:spTree>
    <p:extLst>
      <p:ext uri="{BB962C8B-B14F-4D97-AF65-F5344CB8AC3E}">
        <p14:creationId xmlns:p14="http://schemas.microsoft.com/office/powerpoint/2010/main" val="25292029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Shape 581"/>
          <p:cNvSpPr txBox="1">
            <a:spLocks noGrp="1"/>
          </p:cNvSpPr>
          <p:nvPr>
            <p:ph type="title"/>
          </p:nvPr>
        </p:nvSpPr>
        <p:spPr>
          <a:xfrm>
            <a:off x="752144" y="596561"/>
            <a:ext cx="7836694" cy="1293018"/>
          </a:xfrm>
          <a:prstGeom prst="rect">
            <a:avLst/>
          </a:prstGeom>
          <a:noFill/>
          <a:ln>
            <a:noFill/>
          </a:ln>
        </p:spPr>
        <p:txBody>
          <a:bodyPr vert="horz" lIns="21431" tIns="21431" rIns="21431" bIns="21431" rtlCol="0" anchor="ctr" anchorCtr="0">
            <a:noAutofit/>
          </a:bodyPr>
          <a:lstStyle/>
          <a:p>
            <a:pPr>
              <a:spcBef>
                <a:spcPts val="0"/>
              </a:spcBef>
              <a:buClr>
                <a:srgbClr val="00FFFF"/>
              </a:buClr>
              <a:buSzPct val="25000"/>
            </a:pPr>
            <a:r>
              <a:rPr lang="en-US" sz="3938" dirty="0" err="1">
                <a:latin typeface="Cabin"/>
                <a:ea typeface="Cabin"/>
                <a:cs typeface="Cabin"/>
                <a:sym typeface="Cabin"/>
              </a:rPr>
              <a:t>Цикл</a:t>
            </a:r>
            <a:r>
              <a:rPr lang="en-US" sz="3938" dirty="0">
                <a:latin typeface="Cabin"/>
                <a:ea typeface="Cabin"/>
                <a:cs typeface="Cabin"/>
                <a:sym typeface="Cabin"/>
              </a:rPr>
              <a:t> </a:t>
            </a:r>
            <a:r>
              <a:rPr lang="en-US" sz="3938" dirty="0" err="1">
                <a:latin typeface="Cabin"/>
                <a:ea typeface="Cabin"/>
                <a:cs typeface="Cabin"/>
                <a:sym typeface="Cabin"/>
              </a:rPr>
              <a:t>фильтрации</a:t>
            </a:r>
            <a:r>
              <a:rPr lang="en-US" sz="3938" dirty="0">
                <a:latin typeface="Cabin"/>
                <a:ea typeface="Cabin"/>
                <a:cs typeface="Cabin"/>
                <a:sym typeface="Cabin"/>
              </a:rPr>
              <a:t> </a:t>
            </a:r>
            <a:r>
              <a:rPr lang="en-US" sz="3938" dirty="0" err="1">
                <a:latin typeface="Cabin"/>
                <a:ea typeface="Cabin"/>
                <a:cs typeface="Cabin"/>
                <a:sym typeface="Cabin"/>
              </a:rPr>
              <a:t>значений</a:t>
            </a:r>
            <a:endParaRPr lang="en-US" sz="3938" dirty="0">
              <a:latin typeface="Cabin"/>
              <a:ea typeface="Cabin"/>
              <a:cs typeface="Cabin"/>
              <a:sym typeface="Cabin"/>
            </a:endParaRPr>
          </a:p>
        </p:txBody>
      </p:sp>
      <p:sp>
        <p:nvSpPr>
          <p:cNvPr id="584" name="Shape 584"/>
          <p:cNvSpPr txBox="1"/>
          <p:nvPr/>
        </p:nvSpPr>
        <p:spPr>
          <a:xfrm>
            <a:off x="540854" y="5118497"/>
            <a:ext cx="8064562" cy="642938"/>
          </a:xfrm>
          <a:prstGeom prst="rect">
            <a:avLst/>
          </a:prstGeom>
          <a:noFill/>
          <a:ln>
            <a:noFill/>
          </a:ln>
        </p:spPr>
        <p:txBody>
          <a:bodyPr lIns="0" tIns="0" rIns="0" bIns="0" anchor="ctr" anchorCtr="0">
            <a:noAutofit/>
          </a:bodyPr>
          <a:lstStyle/>
          <a:p>
            <a:pPr algn="ctr">
              <a:buClr>
                <a:schemeClr val="lt1"/>
              </a:buClr>
              <a:buSzPct val="25000"/>
            </a:pPr>
            <a:r>
              <a:rPr lang="en-US" sz="2025" dirty="0" err="1">
                <a:latin typeface="Cabin"/>
                <a:ea typeface="Cabin"/>
                <a:cs typeface="Cabin"/>
                <a:sym typeface="Cabin"/>
              </a:rPr>
              <a:t>Для</a:t>
            </a:r>
            <a:r>
              <a:rPr lang="en-US" sz="2025" dirty="0">
                <a:latin typeface="Cabin"/>
                <a:ea typeface="Cabin"/>
                <a:cs typeface="Cabin"/>
                <a:sym typeface="Cabin"/>
              </a:rPr>
              <a:t> </a:t>
            </a:r>
            <a:r>
              <a:rPr lang="en-US" sz="2025" dirty="0" err="1">
                <a:latin typeface="Cabin"/>
                <a:ea typeface="Cabin"/>
                <a:cs typeface="Cabin"/>
                <a:sym typeface="Cabin"/>
              </a:rPr>
              <a:t>нахождения</a:t>
            </a:r>
            <a:r>
              <a:rPr lang="en-US" sz="2025" dirty="0">
                <a:latin typeface="Cabin"/>
                <a:ea typeface="Cabin"/>
                <a:cs typeface="Cabin"/>
                <a:sym typeface="Cabin"/>
              </a:rPr>
              <a:t> / </a:t>
            </a:r>
            <a:r>
              <a:rPr lang="en-US" sz="2025" dirty="0" err="1">
                <a:latin typeface="Cabin"/>
                <a:ea typeface="Cabin"/>
                <a:cs typeface="Cabin"/>
                <a:sym typeface="Cabin"/>
              </a:rPr>
              <a:t>фильтрации</a:t>
            </a:r>
            <a:r>
              <a:rPr lang="en-US" sz="2025" dirty="0">
                <a:latin typeface="Cabin"/>
                <a:ea typeface="Cabin"/>
                <a:cs typeface="Cabin"/>
                <a:sym typeface="Cabin"/>
              </a:rPr>
              <a:t> </a:t>
            </a:r>
            <a:r>
              <a:rPr lang="en-US" sz="2025" dirty="0" err="1">
                <a:latin typeface="Cabin"/>
                <a:ea typeface="Cabin"/>
                <a:cs typeface="Cabin"/>
                <a:sym typeface="Cabin"/>
              </a:rPr>
              <a:t>значений</a:t>
            </a:r>
            <a:r>
              <a:rPr lang="en-US" sz="2025" dirty="0">
                <a:latin typeface="Cabin"/>
                <a:ea typeface="Cabin"/>
                <a:cs typeface="Cabin"/>
                <a:sym typeface="Cabin"/>
              </a:rPr>
              <a:t> </a:t>
            </a:r>
            <a:r>
              <a:rPr lang="en-US" sz="2025" dirty="0" err="1">
                <a:latin typeface="Cabin"/>
                <a:ea typeface="Cabin"/>
                <a:cs typeface="Cabin"/>
                <a:sym typeface="Cabin"/>
              </a:rPr>
              <a:t>используется</a:t>
            </a:r>
            <a:r>
              <a:rPr lang="en-US" sz="2025" dirty="0">
                <a:latin typeface="Cabin"/>
                <a:ea typeface="Cabin"/>
                <a:cs typeface="Cabin"/>
                <a:sym typeface="Cabin"/>
              </a:rPr>
              <a:t> </a:t>
            </a:r>
            <a:r>
              <a:rPr lang="en-US" sz="2025" dirty="0" err="1">
                <a:solidFill>
                  <a:srgbClr val="FF00FF"/>
                </a:solidFill>
                <a:latin typeface="Cabin"/>
                <a:ea typeface="Cabin"/>
                <a:cs typeface="Cabin"/>
                <a:sym typeface="Cabin"/>
              </a:rPr>
              <a:t>цикл</a:t>
            </a:r>
            <a:r>
              <a:rPr lang="en-US" sz="2025" dirty="0">
                <a:solidFill>
                  <a:schemeClr val="lt1"/>
                </a:solidFill>
                <a:latin typeface="Cabin"/>
                <a:ea typeface="Cabin"/>
                <a:cs typeface="Cabin"/>
                <a:sym typeface="Cabin"/>
              </a:rPr>
              <a:t> с </a:t>
            </a:r>
            <a:r>
              <a:rPr lang="en-US" sz="2025" dirty="0" err="1">
                <a:solidFill>
                  <a:srgbClr val="00FFFF"/>
                </a:solidFill>
                <a:latin typeface="Cabin"/>
                <a:ea typeface="Cabin"/>
                <a:cs typeface="Cabin"/>
                <a:sym typeface="Cabin"/>
              </a:rPr>
              <a:t>инструкцией</a:t>
            </a:r>
            <a:r>
              <a:rPr lang="en-US" sz="2025" dirty="0">
                <a:solidFill>
                  <a:srgbClr val="00FFFF"/>
                </a:solidFill>
                <a:latin typeface="Cabin"/>
                <a:ea typeface="Cabin"/>
                <a:cs typeface="Cabin"/>
                <a:sym typeface="Cabin"/>
              </a:rPr>
              <a:t> if</a:t>
            </a:r>
            <a:r>
              <a:rPr lang="en-US" sz="2025" dirty="0">
                <a:solidFill>
                  <a:schemeClr val="lt1"/>
                </a:solidFill>
                <a:latin typeface="Cabin"/>
                <a:ea typeface="Cabin"/>
                <a:cs typeface="Cabin"/>
                <a:sym typeface="Cabin"/>
              </a:rPr>
              <a:t>.</a:t>
            </a:r>
          </a:p>
        </p:txBody>
      </p:sp>
      <p:pic>
        <p:nvPicPr>
          <p:cNvPr id="2" name="Рисунок 1"/>
          <p:cNvPicPr>
            <a:picLocks noChangeAspect="1"/>
          </p:cNvPicPr>
          <p:nvPr/>
        </p:nvPicPr>
        <p:blipFill rotWithShape="1">
          <a:blip r:embed="rId3"/>
          <a:srcRect l="57481" t="58002" r="27944" b="19501"/>
          <a:stretch/>
        </p:blipFill>
        <p:spPr>
          <a:xfrm>
            <a:off x="3011810" y="1889579"/>
            <a:ext cx="3317362" cy="2880320"/>
          </a:xfrm>
          <a:prstGeom prst="rect">
            <a:avLst/>
          </a:prstGeom>
        </p:spPr>
      </p:pic>
      <p:sp>
        <p:nvSpPr>
          <p:cNvPr id="3" name="Прямоугольник 2"/>
          <p:cNvSpPr/>
          <p:nvPr/>
        </p:nvSpPr>
        <p:spPr>
          <a:xfrm>
            <a:off x="6353435" y="2238177"/>
            <a:ext cx="2619243" cy="369332"/>
          </a:xfrm>
          <a:prstGeom prst="rect">
            <a:avLst/>
          </a:prstGeom>
        </p:spPr>
        <p:txBody>
          <a:bodyPr wrap="none">
            <a:spAutoFit/>
          </a:bodyPr>
          <a:lstStyle/>
          <a:p>
            <a:r>
              <a:rPr lang="en-US" dirty="0" smtClean="0">
                <a:solidFill>
                  <a:srgbClr val="00FFFF"/>
                </a:solidFill>
                <a:latin typeface="Cabin"/>
                <a:ea typeface="Cabin"/>
                <a:cs typeface="Cabin"/>
                <a:sym typeface="Cabin"/>
              </a:rPr>
              <a:t># </a:t>
            </a:r>
            <a:r>
              <a:rPr lang="ru-RU" dirty="0" smtClean="0">
                <a:solidFill>
                  <a:srgbClr val="00FFFF"/>
                </a:solidFill>
                <a:latin typeface="Cabin"/>
                <a:ea typeface="Cabin"/>
                <a:cs typeface="Cabin"/>
                <a:sym typeface="Cabin"/>
              </a:rPr>
              <a:t>условие фильтрации</a:t>
            </a:r>
            <a:endParaRPr lang="ru-RU" dirty="0"/>
          </a:p>
        </p:txBody>
      </p:sp>
    </p:spTree>
    <p:extLst>
      <p:ext uri="{BB962C8B-B14F-4D97-AF65-F5344CB8AC3E}">
        <p14:creationId xmlns:p14="http://schemas.microsoft.com/office/powerpoint/2010/main" val="1374894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0"/>
            <a:ext cx="8229600" cy="1143000"/>
          </a:xfrm>
        </p:spPr>
        <p:txBody>
          <a:bodyPr/>
          <a:lstStyle/>
          <a:p>
            <a:r>
              <a:rPr lang="ru-RU" dirty="0" smtClean="0"/>
              <a:t>Повторение</a:t>
            </a:r>
            <a:endParaRPr lang="ru-RU" dirty="0"/>
          </a:p>
        </p:txBody>
      </p:sp>
      <p:sp>
        <p:nvSpPr>
          <p:cNvPr id="3" name="Объект 2"/>
          <p:cNvSpPr>
            <a:spLocks noGrp="1"/>
          </p:cNvSpPr>
          <p:nvPr>
            <p:ph idx="1"/>
          </p:nvPr>
        </p:nvSpPr>
        <p:spPr>
          <a:xfrm>
            <a:off x="251520" y="980728"/>
            <a:ext cx="8712968" cy="5760640"/>
          </a:xfrm>
        </p:spPr>
        <p:txBody>
          <a:bodyPr>
            <a:normAutofit/>
          </a:bodyPr>
          <a:lstStyle/>
          <a:p>
            <a:r>
              <a:rPr lang="ru-RU" dirty="0" err="1" smtClean="0"/>
              <a:t>Булевый</a:t>
            </a:r>
            <a:r>
              <a:rPr lang="ru-RU" dirty="0" smtClean="0"/>
              <a:t> тип данных (</a:t>
            </a:r>
            <a:r>
              <a:rPr lang="en-US" dirty="0" smtClean="0"/>
              <a:t>bool)</a:t>
            </a:r>
          </a:p>
          <a:p>
            <a:r>
              <a:rPr lang="ru-RU" dirty="0" smtClean="0"/>
              <a:t>Операторы сравнения</a:t>
            </a:r>
          </a:p>
          <a:p>
            <a:r>
              <a:rPr lang="ru-RU" dirty="0" smtClean="0"/>
              <a:t>Что есть истинна (</a:t>
            </a:r>
            <a:r>
              <a:rPr lang="en-US" dirty="0" smtClean="0"/>
              <a:t>True)</a:t>
            </a:r>
            <a:r>
              <a:rPr lang="ru-RU" dirty="0" smtClean="0"/>
              <a:t>, а что ложь (</a:t>
            </a:r>
            <a:r>
              <a:rPr lang="en-US" dirty="0" smtClean="0"/>
              <a:t>False)?</a:t>
            </a:r>
          </a:p>
          <a:p>
            <a:r>
              <a:rPr lang="ru-RU" dirty="0" smtClean="0"/>
              <a:t>Логические операторы и, или, не</a:t>
            </a:r>
          </a:p>
          <a:p>
            <a:r>
              <a:rPr lang="ru-RU" dirty="0" smtClean="0"/>
              <a:t>Односторонние решения. Условие </a:t>
            </a:r>
            <a:r>
              <a:rPr lang="en-US" dirty="0" smtClean="0"/>
              <a:t>if</a:t>
            </a:r>
          </a:p>
          <a:p>
            <a:r>
              <a:rPr lang="ru-RU" dirty="0" smtClean="0"/>
              <a:t>Что такое блок </a:t>
            </a:r>
            <a:r>
              <a:rPr lang="ru-RU" dirty="0" err="1" smtClean="0"/>
              <a:t>комманд</a:t>
            </a:r>
            <a:r>
              <a:rPr lang="ru-RU" dirty="0" smtClean="0"/>
              <a:t>?</a:t>
            </a:r>
            <a:endParaRPr lang="en-US" dirty="0" smtClean="0"/>
          </a:p>
          <a:p>
            <a:r>
              <a:rPr lang="ru-RU" dirty="0" smtClean="0"/>
              <a:t>Двухсторонние решения. Конструкция </a:t>
            </a:r>
            <a:r>
              <a:rPr lang="en-US" dirty="0" smtClean="0"/>
              <a:t>else</a:t>
            </a:r>
          </a:p>
          <a:p>
            <a:r>
              <a:rPr lang="ru-RU" dirty="0" smtClean="0"/>
              <a:t>Многосторонние решения. Конструкция </a:t>
            </a:r>
            <a:r>
              <a:rPr lang="en-US" dirty="0" err="1" smtClean="0"/>
              <a:t>elif</a:t>
            </a:r>
            <a:endParaRPr lang="ru-RU" dirty="0" smtClean="0"/>
          </a:p>
          <a:p>
            <a:r>
              <a:rPr lang="ru-RU" dirty="0" smtClean="0"/>
              <a:t>Трехместное выражение</a:t>
            </a:r>
            <a:endParaRPr lang="en-US" dirty="0" smtClean="0"/>
          </a:p>
          <a:p>
            <a:endParaRPr lang="ru-RU" dirty="0" smtClean="0"/>
          </a:p>
          <a:p>
            <a:endParaRPr lang="ru-RU" dirty="0"/>
          </a:p>
        </p:txBody>
      </p:sp>
    </p:spTree>
    <p:extLst>
      <p:ext uri="{BB962C8B-B14F-4D97-AF65-F5344CB8AC3E}">
        <p14:creationId xmlns:p14="http://schemas.microsoft.com/office/powerpoint/2010/main" val="21653092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smtClean="0"/>
              <a:t>Случайные числа.</a:t>
            </a:r>
            <a:endParaRPr lang="ru-RU" dirty="0"/>
          </a:p>
        </p:txBody>
      </p:sp>
      <p:sp>
        <p:nvSpPr>
          <p:cNvPr id="3" name="Объект 2"/>
          <p:cNvSpPr>
            <a:spLocks noGrp="1"/>
          </p:cNvSpPr>
          <p:nvPr>
            <p:ph idx="1"/>
          </p:nvPr>
        </p:nvSpPr>
        <p:spPr>
          <a:xfrm>
            <a:off x="457200" y="1417638"/>
            <a:ext cx="8435280" cy="4891682"/>
          </a:xfrm>
        </p:spPr>
        <p:txBody>
          <a:bodyPr>
            <a:normAutofit fontScale="92500" lnSpcReduction="20000"/>
          </a:bodyPr>
          <a:lstStyle/>
          <a:p>
            <a:pPr marL="0" indent="0">
              <a:buNone/>
            </a:pPr>
            <a:r>
              <a:rPr lang="ru-RU" i="1" dirty="0" smtClean="0">
                <a:latin typeface="Franklin Gothic Heavy" panose="020B0903020102020204" pitchFamily="34" charset="0"/>
              </a:rPr>
              <a:t>«</a:t>
            </a:r>
            <a:r>
              <a:rPr lang="ru-RU" dirty="0" smtClean="0">
                <a:latin typeface="Franklin Gothic Heavy" panose="020B0903020102020204" pitchFamily="34" charset="0"/>
              </a:rPr>
              <a:t>Генерация </a:t>
            </a:r>
            <a:r>
              <a:rPr lang="ru-RU" dirty="0">
                <a:latin typeface="Franklin Gothic Heavy" panose="020B0903020102020204" pitchFamily="34" charset="0"/>
              </a:rPr>
              <a:t>случайных чисел слишком важна, чтобы оставлять её на волю случая»</a:t>
            </a:r>
          </a:p>
          <a:p>
            <a:pPr marL="0" indent="0" algn="r">
              <a:buNone/>
            </a:pPr>
            <a:r>
              <a:rPr lang="ru-RU" dirty="0" smtClean="0"/>
              <a:t>—  </a:t>
            </a:r>
            <a:r>
              <a:rPr lang="ru-RU" dirty="0"/>
              <a:t>Роберт </a:t>
            </a:r>
            <a:r>
              <a:rPr lang="ru-RU" dirty="0" err="1" smtClean="0"/>
              <a:t>Кавью</a:t>
            </a:r>
            <a:endParaRPr lang="en-US" dirty="0" smtClean="0"/>
          </a:p>
          <a:p>
            <a:pPr marL="0" indent="0" algn="r">
              <a:buNone/>
            </a:pPr>
            <a:endParaRPr lang="ru-RU" dirty="0"/>
          </a:p>
          <a:p>
            <a:pPr marL="0" indent="0">
              <a:buNone/>
            </a:pPr>
            <a:r>
              <a:rPr lang="ru-RU" dirty="0" err="1" smtClean="0"/>
              <a:t>Python</a:t>
            </a:r>
            <a:r>
              <a:rPr lang="ru-RU" dirty="0" smtClean="0"/>
              <a:t> </a:t>
            </a:r>
            <a:r>
              <a:rPr lang="ru-RU" dirty="0"/>
              <a:t>порождает случайные числа на основе формулы, так что они не на самом деле случайные, а, как говорят, </a:t>
            </a:r>
            <a:r>
              <a:rPr lang="ru-RU" dirty="0" smtClean="0"/>
              <a:t>псевдослучайные. </a:t>
            </a:r>
            <a:endParaRPr lang="en-US" dirty="0" smtClean="0"/>
          </a:p>
          <a:p>
            <a:pPr marL="0" indent="0">
              <a:buNone/>
            </a:pPr>
            <a:r>
              <a:rPr lang="ru-RU" dirty="0" smtClean="0"/>
              <a:t>Этот </a:t>
            </a:r>
            <a:r>
              <a:rPr lang="ru-RU" dirty="0"/>
              <a:t>способ удобен для большинства приложений (кроме онлайновых казино</a:t>
            </a:r>
            <a:r>
              <a:rPr lang="ru-RU" dirty="0" smtClean="0"/>
              <a:t>).</a:t>
            </a:r>
            <a:endParaRPr lang="en-US" dirty="0" smtClean="0"/>
          </a:p>
          <a:p>
            <a:pPr marL="0" indent="0">
              <a:buNone/>
            </a:pPr>
            <a:endParaRPr lang="en-US" dirty="0" smtClean="0"/>
          </a:p>
          <a:p>
            <a:pPr marL="0" indent="0">
              <a:buNone/>
            </a:pPr>
            <a:r>
              <a:rPr lang="en-US" dirty="0">
                <a:hlinkClick r:id="rId2"/>
              </a:rPr>
              <a:t>http://</a:t>
            </a:r>
            <a:r>
              <a:rPr lang="en-US" dirty="0" smtClean="0">
                <a:hlinkClick r:id="rId2"/>
              </a:rPr>
              <a:t>ps.readthedocs.io/ru/latest/random.html</a:t>
            </a:r>
            <a:r>
              <a:rPr lang="en-US" dirty="0" smtClean="0"/>
              <a:t> </a:t>
            </a:r>
            <a:endParaRPr lang="ru-RU" dirty="0"/>
          </a:p>
        </p:txBody>
      </p:sp>
    </p:spTree>
    <p:extLst>
      <p:ext uri="{BB962C8B-B14F-4D97-AF65-F5344CB8AC3E}">
        <p14:creationId xmlns:p14="http://schemas.microsoft.com/office/powerpoint/2010/main" val="7460905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Модуль </a:t>
            </a:r>
            <a:r>
              <a:rPr lang="en-US" dirty="0"/>
              <a:t>random</a:t>
            </a:r>
            <a:endParaRPr lang="ru-RU" dirty="0"/>
          </a:p>
        </p:txBody>
      </p:sp>
      <p:sp>
        <p:nvSpPr>
          <p:cNvPr id="3" name="Объект 2"/>
          <p:cNvSpPr>
            <a:spLocks noGrp="1"/>
          </p:cNvSpPr>
          <p:nvPr>
            <p:ph idx="1"/>
          </p:nvPr>
        </p:nvSpPr>
        <p:spPr/>
        <p:txBody>
          <a:bodyPr/>
          <a:lstStyle/>
          <a:p>
            <a:r>
              <a:rPr lang="ru-RU" dirty="0"/>
              <a:t>Модуль </a:t>
            </a:r>
            <a:r>
              <a:rPr lang="ru-RU" dirty="0" err="1"/>
              <a:t>random</a:t>
            </a:r>
            <a:r>
              <a:rPr lang="ru-RU" dirty="0"/>
              <a:t> позволяет генерировать случайные числа. Прежде чем использовать модуль, необходимо подключить его с помощью инструкции:</a:t>
            </a:r>
          </a:p>
        </p:txBody>
      </p:sp>
      <p:pic>
        <p:nvPicPr>
          <p:cNvPr id="4" name="Рисунок 3"/>
          <p:cNvPicPr>
            <a:picLocks noChangeAspect="1"/>
          </p:cNvPicPr>
          <p:nvPr/>
        </p:nvPicPr>
        <p:blipFill rotWithShape="1">
          <a:blip r:embed="rId2"/>
          <a:srcRect l="14175" t="83299" r="77557" b="14212"/>
          <a:stretch/>
        </p:blipFill>
        <p:spPr>
          <a:xfrm>
            <a:off x="2915816" y="4221088"/>
            <a:ext cx="3402378" cy="576064"/>
          </a:xfrm>
          <a:prstGeom prst="rect">
            <a:avLst/>
          </a:prstGeom>
        </p:spPr>
      </p:pic>
    </p:spTree>
    <p:extLst>
      <p:ext uri="{BB962C8B-B14F-4D97-AF65-F5344CB8AC3E}">
        <p14:creationId xmlns:p14="http://schemas.microsoft.com/office/powerpoint/2010/main" val="34367791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random.random</a:t>
            </a:r>
            <a:endParaRPr lang="ru-RU" dirty="0"/>
          </a:p>
        </p:txBody>
      </p:sp>
      <p:sp>
        <p:nvSpPr>
          <p:cNvPr id="3" name="Объект 2"/>
          <p:cNvSpPr>
            <a:spLocks noGrp="1"/>
          </p:cNvSpPr>
          <p:nvPr>
            <p:ph idx="1"/>
          </p:nvPr>
        </p:nvSpPr>
        <p:spPr>
          <a:xfrm>
            <a:off x="457200" y="1600200"/>
            <a:ext cx="7427168" cy="4525963"/>
          </a:xfrm>
        </p:spPr>
        <p:txBody>
          <a:bodyPr/>
          <a:lstStyle/>
          <a:p>
            <a:pPr marL="0" indent="0">
              <a:buNone/>
            </a:pPr>
            <a:r>
              <a:rPr lang="ru-RU" dirty="0" err="1">
                <a:latin typeface="Courier New" panose="02070309020205020404" pitchFamily="49" charset="0"/>
                <a:cs typeface="Courier New" panose="02070309020205020404" pitchFamily="49" charset="0"/>
              </a:rPr>
              <a:t>random.random</a:t>
            </a:r>
            <a:r>
              <a:rPr lang="ru-RU" dirty="0">
                <a:latin typeface="Courier New" panose="02070309020205020404" pitchFamily="49" charset="0"/>
                <a:cs typeface="Courier New" panose="02070309020205020404" pitchFamily="49" charset="0"/>
              </a:rPr>
              <a:t>() </a:t>
            </a:r>
            <a:r>
              <a:rPr lang="ru-RU" dirty="0"/>
              <a:t>— возвращает псевдослучайное число от 0.0 до 1.0</a:t>
            </a:r>
          </a:p>
        </p:txBody>
      </p:sp>
      <p:pic>
        <p:nvPicPr>
          <p:cNvPr id="4" name="Рисунок 3"/>
          <p:cNvPicPr>
            <a:picLocks noChangeAspect="1"/>
          </p:cNvPicPr>
          <p:nvPr/>
        </p:nvPicPr>
        <p:blipFill rotWithShape="1">
          <a:blip r:embed="rId2"/>
          <a:srcRect l="24661" t="78399" r="60626" b="14601"/>
          <a:stretch/>
        </p:blipFill>
        <p:spPr>
          <a:xfrm>
            <a:off x="2339752" y="3645024"/>
            <a:ext cx="4248472" cy="1136969"/>
          </a:xfrm>
          <a:prstGeom prst="rect">
            <a:avLst/>
          </a:prstGeom>
        </p:spPr>
      </p:pic>
    </p:spTree>
    <p:extLst>
      <p:ext uri="{BB962C8B-B14F-4D97-AF65-F5344CB8AC3E}">
        <p14:creationId xmlns:p14="http://schemas.microsoft.com/office/powerpoint/2010/main" val="40814150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random.uniform</a:t>
            </a:r>
            <a:endParaRPr lang="ru-RU" dirty="0"/>
          </a:p>
        </p:txBody>
      </p:sp>
      <p:sp>
        <p:nvSpPr>
          <p:cNvPr id="3" name="Объект 2"/>
          <p:cNvSpPr>
            <a:spLocks noGrp="1"/>
          </p:cNvSpPr>
          <p:nvPr>
            <p:ph idx="1"/>
          </p:nvPr>
        </p:nvSpPr>
        <p:spPr>
          <a:xfrm>
            <a:off x="282352" y="1670074"/>
            <a:ext cx="8579296" cy="4525963"/>
          </a:xfrm>
        </p:spPr>
        <p:txBody>
          <a:bodyPr/>
          <a:lstStyle/>
          <a:p>
            <a:pPr marL="0" indent="0">
              <a:buNone/>
            </a:pPr>
            <a:r>
              <a:rPr lang="ru-RU" dirty="0" err="1">
                <a:latin typeface="Courier New" panose="02070309020205020404" pitchFamily="49" charset="0"/>
                <a:cs typeface="Courier New" panose="02070309020205020404" pitchFamily="49" charset="0"/>
              </a:rPr>
              <a:t>random.uniform</a:t>
            </a:r>
            <a:r>
              <a:rPr lang="ru-RU" dirty="0">
                <a:latin typeface="Courier New" panose="02070309020205020404" pitchFamily="49" charset="0"/>
                <a:cs typeface="Courier New" panose="02070309020205020404" pitchFamily="49" charset="0"/>
              </a:rPr>
              <a:t>(&lt;Начало&gt;, &lt;Конец&gt;) </a:t>
            </a:r>
            <a:r>
              <a:rPr lang="ru-RU" dirty="0"/>
              <a:t>— возвращает псевдослучайное вещественное число в диапазоне от &lt;Начало&gt; до &lt;Конец&gt;:</a:t>
            </a:r>
          </a:p>
        </p:txBody>
      </p:sp>
      <p:pic>
        <p:nvPicPr>
          <p:cNvPr id="4" name="Рисунок 3"/>
          <p:cNvPicPr>
            <a:picLocks noChangeAspect="1"/>
          </p:cNvPicPr>
          <p:nvPr/>
        </p:nvPicPr>
        <p:blipFill rotWithShape="1">
          <a:blip r:embed="rId2"/>
          <a:srcRect l="46462" t="72098" r="34639" b="17402"/>
          <a:stretch/>
        </p:blipFill>
        <p:spPr>
          <a:xfrm>
            <a:off x="1979712" y="3933056"/>
            <a:ext cx="5069363" cy="1584176"/>
          </a:xfrm>
          <a:prstGeom prst="rect">
            <a:avLst/>
          </a:prstGeom>
        </p:spPr>
      </p:pic>
    </p:spTree>
    <p:extLst>
      <p:ext uri="{BB962C8B-B14F-4D97-AF65-F5344CB8AC3E}">
        <p14:creationId xmlns:p14="http://schemas.microsoft.com/office/powerpoint/2010/main" val="16265243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random.randint</a:t>
            </a:r>
            <a:endParaRPr lang="ru-RU" dirty="0"/>
          </a:p>
        </p:txBody>
      </p:sp>
      <p:sp>
        <p:nvSpPr>
          <p:cNvPr id="3" name="Объект 2"/>
          <p:cNvSpPr>
            <a:spLocks noGrp="1"/>
          </p:cNvSpPr>
          <p:nvPr>
            <p:ph idx="1"/>
          </p:nvPr>
        </p:nvSpPr>
        <p:spPr>
          <a:xfrm>
            <a:off x="282352" y="1556792"/>
            <a:ext cx="8579296" cy="4525963"/>
          </a:xfrm>
        </p:spPr>
        <p:txBody>
          <a:bodyPr/>
          <a:lstStyle/>
          <a:p>
            <a:pPr marL="0" indent="0">
              <a:buNone/>
            </a:pPr>
            <a:r>
              <a:rPr lang="ru-RU" dirty="0" err="1">
                <a:latin typeface="Courier New" panose="02070309020205020404" pitchFamily="49" charset="0"/>
                <a:cs typeface="Courier New" panose="02070309020205020404" pitchFamily="49" charset="0"/>
              </a:rPr>
              <a:t>random.randint</a:t>
            </a:r>
            <a:r>
              <a:rPr lang="ru-RU" dirty="0">
                <a:latin typeface="Courier New" panose="02070309020205020404" pitchFamily="49" charset="0"/>
                <a:cs typeface="Courier New" panose="02070309020205020404" pitchFamily="49" charset="0"/>
              </a:rPr>
              <a:t>(&lt;Начало&gt;, &lt;Конец&gt;) </a:t>
            </a:r>
            <a:r>
              <a:rPr lang="ru-RU" dirty="0"/>
              <a:t>— возвращает псевдослучайное целое число в диапазоне от &lt;Начало&gt; до &lt;Конец&gt;:</a:t>
            </a:r>
          </a:p>
        </p:txBody>
      </p:sp>
      <p:pic>
        <p:nvPicPr>
          <p:cNvPr id="4" name="Рисунок 3"/>
          <p:cNvPicPr>
            <a:picLocks noChangeAspect="1"/>
          </p:cNvPicPr>
          <p:nvPr/>
        </p:nvPicPr>
        <p:blipFill rotWithShape="1">
          <a:blip r:embed="rId2"/>
          <a:srcRect l="46462" t="72400" r="35426" b="17801"/>
          <a:stretch/>
        </p:blipFill>
        <p:spPr>
          <a:xfrm>
            <a:off x="2087724" y="4005064"/>
            <a:ext cx="4968552" cy="1512168"/>
          </a:xfrm>
          <a:prstGeom prst="rect">
            <a:avLst/>
          </a:prstGeom>
        </p:spPr>
      </p:pic>
    </p:spTree>
    <p:extLst>
      <p:ext uri="{BB962C8B-B14F-4D97-AF65-F5344CB8AC3E}">
        <p14:creationId xmlns:p14="http://schemas.microsoft.com/office/powerpoint/2010/main" val="42523210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Игра угадай число</a:t>
            </a:r>
            <a:endParaRPr lang="ru-RU" dirty="0"/>
          </a:p>
        </p:txBody>
      </p:sp>
      <p:sp>
        <p:nvSpPr>
          <p:cNvPr id="3" name="Объект 2"/>
          <p:cNvSpPr>
            <a:spLocks noGrp="1"/>
          </p:cNvSpPr>
          <p:nvPr>
            <p:ph idx="1"/>
          </p:nvPr>
        </p:nvSpPr>
        <p:spPr/>
        <p:txBody>
          <a:bodyPr/>
          <a:lstStyle/>
          <a:p>
            <a:pPr marL="0" indent="0">
              <a:buNone/>
            </a:pPr>
            <a:r>
              <a:rPr lang="ru-RU" dirty="0"/>
              <a:t>В программе генерируется случайное целое число от 0 до 100. Пользователь должен его отгадать не более чем за 10 попыток. После каждой неудачной попытки должно сообщаться больше или меньше введенное пользователем число, чем то, что загадано. Если за 10 попыток число не отгадано, то вывести загаданное число.</a:t>
            </a:r>
          </a:p>
        </p:txBody>
      </p:sp>
    </p:spTree>
    <p:extLst>
      <p:ext uri="{BB962C8B-B14F-4D97-AF65-F5344CB8AC3E}">
        <p14:creationId xmlns:p14="http://schemas.microsoft.com/office/powerpoint/2010/main" val="24981119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Shape 499"/>
          <p:cNvSpPr txBox="1">
            <a:spLocks noGrp="1"/>
          </p:cNvSpPr>
          <p:nvPr>
            <p:ph type="title"/>
          </p:nvPr>
        </p:nvSpPr>
        <p:spPr>
          <a:xfrm>
            <a:off x="1043608" y="404664"/>
            <a:ext cx="7443787" cy="1285875"/>
          </a:xfrm>
          <a:prstGeom prst="rect">
            <a:avLst/>
          </a:prstGeom>
          <a:noFill/>
          <a:ln>
            <a:noFill/>
          </a:ln>
        </p:spPr>
        <p:txBody>
          <a:bodyPr vert="horz" lIns="28575" tIns="28575" rIns="28575" bIns="28575" rtlCol="0" anchor="ctr" anchorCtr="0">
            <a:noAutofit/>
          </a:bodyPr>
          <a:lstStyle/>
          <a:p>
            <a:pPr>
              <a:spcBef>
                <a:spcPts val="0"/>
              </a:spcBef>
              <a:buClr>
                <a:srgbClr val="FFFF00"/>
              </a:buClr>
              <a:buSzPct val="25000"/>
            </a:pPr>
            <a:r>
              <a:rPr lang="en-US" sz="3938" dirty="0" err="1">
                <a:latin typeface="Cabin"/>
                <a:ea typeface="Cabin"/>
                <a:cs typeface="Cabin"/>
                <a:sym typeface="Cabin"/>
              </a:rPr>
              <a:t>Операции</a:t>
            </a:r>
            <a:r>
              <a:rPr lang="en-US" sz="3938" dirty="0">
                <a:latin typeface="Cabin"/>
                <a:ea typeface="Cabin"/>
                <a:cs typeface="Cabin"/>
                <a:sym typeface="Cabin"/>
              </a:rPr>
              <a:t> </a:t>
            </a:r>
            <a:r>
              <a:rPr lang="en-US" sz="3938" dirty="0" err="1">
                <a:latin typeface="Cabin"/>
                <a:ea typeface="Cabin"/>
                <a:cs typeface="Cabin"/>
                <a:sym typeface="Cabin"/>
              </a:rPr>
              <a:t>со</a:t>
            </a:r>
            <a:r>
              <a:rPr lang="en-US" sz="3938" dirty="0">
                <a:latin typeface="Cabin"/>
                <a:ea typeface="Cabin"/>
                <a:cs typeface="Cabin"/>
                <a:sym typeface="Cabin"/>
              </a:rPr>
              <a:t> </a:t>
            </a:r>
            <a:r>
              <a:rPr lang="en-US" sz="3938" dirty="0" err="1">
                <a:latin typeface="Cabin"/>
                <a:ea typeface="Cabin"/>
                <a:cs typeface="Cabin"/>
                <a:sym typeface="Cabin"/>
              </a:rPr>
              <a:t>строками</a:t>
            </a:r>
            <a:endParaRPr lang="en-US" sz="3938" dirty="0">
              <a:latin typeface="Cabin"/>
              <a:ea typeface="Cabin"/>
              <a:cs typeface="Cabin"/>
              <a:sym typeface="Cabin"/>
            </a:endParaRPr>
          </a:p>
        </p:txBody>
      </p:sp>
      <p:sp>
        <p:nvSpPr>
          <p:cNvPr id="500" name="Shape 500"/>
          <p:cNvSpPr txBox="1">
            <a:spLocks noGrp="1"/>
          </p:cNvSpPr>
          <p:nvPr>
            <p:ph type="body" idx="1"/>
          </p:nvPr>
        </p:nvSpPr>
        <p:spPr>
          <a:xfrm>
            <a:off x="805061" y="1340768"/>
            <a:ext cx="7920880" cy="3456384"/>
          </a:xfrm>
          <a:prstGeom prst="rect">
            <a:avLst/>
          </a:prstGeom>
          <a:noFill/>
          <a:ln>
            <a:noFill/>
          </a:ln>
        </p:spPr>
        <p:txBody>
          <a:bodyPr vert="horz" lIns="28575" tIns="28575" rIns="28575" bIns="28575" rtlCol="0" anchor="ctr" anchorCtr="0">
            <a:noAutofit/>
          </a:bodyPr>
          <a:lstStyle/>
          <a:p>
            <a:pPr marL="621506" indent="-325112">
              <a:spcBef>
                <a:spcPts val="0"/>
              </a:spcBef>
              <a:buClr>
                <a:schemeClr val="lt1"/>
              </a:buClr>
              <a:buSzPct val="100000"/>
              <a:buFont typeface="Cabin"/>
              <a:buChar char="•"/>
            </a:pPr>
            <a:r>
              <a:rPr lang="en-US" sz="1800" dirty="0" err="1">
                <a:latin typeface="Cabin"/>
                <a:ea typeface="Cabin"/>
                <a:cs typeface="Cabin"/>
                <a:sym typeface="Cabin"/>
              </a:rPr>
              <a:t>Некоторые</a:t>
            </a:r>
            <a:r>
              <a:rPr lang="en-US" sz="1800" dirty="0">
                <a:latin typeface="Cabin"/>
                <a:ea typeface="Cabin"/>
                <a:cs typeface="Cabin"/>
                <a:sym typeface="Cabin"/>
              </a:rPr>
              <a:t> </a:t>
            </a:r>
            <a:r>
              <a:rPr lang="en-US" sz="1800" b="1" dirty="0" err="1">
                <a:latin typeface="Cabin"/>
                <a:ea typeface="Cabin"/>
                <a:cs typeface="Cabin"/>
                <a:sym typeface="Cabin"/>
              </a:rPr>
              <a:t>операции</a:t>
            </a:r>
            <a:r>
              <a:rPr lang="en-US" sz="1800" dirty="0">
                <a:solidFill>
                  <a:schemeClr val="lt1"/>
                </a:solidFill>
                <a:latin typeface="Cabin"/>
                <a:ea typeface="Cabin"/>
                <a:cs typeface="Cabin"/>
                <a:sym typeface="Cabin"/>
              </a:rPr>
              <a:t> </a:t>
            </a:r>
            <a:r>
              <a:rPr lang="en-US" sz="1800" dirty="0" err="1">
                <a:latin typeface="Cabin"/>
                <a:ea typeface="Cabin"/>
                <a:cs typeface="Cabin"/>
                <a:sym typeface="Cabin"/>
              </a:rPr>
              <a:t>применимы</a:t>
            </a:r>
            <a:r>
              <a:rPr lang="en-US" sz="1800" dirty="0">
                <a:latin typeface="Cabin"/>
                <a:ea typeface="Cabin"/>
                <a:cs typeface="Cabin"/>
                <a:sym typeface="Cabin"/>
              </a:rPr>
              <a:t> к </a:t>
            </a:r>
            <a:r>
              <a:rPr lang="en-US" sz="1800" dirty="0" err="1">
                <a:latin typeface="Cabin"/>
                <a:ea typeface="Cabin"/>
                <a:cs typeface="Cabin"/>
                <a:sym typeface="Cabin"/>
              </a:rPr>
              <a:t>строкам</a:t>
            </a:r>
            <a:endParaRPr lang="en-US" sz="1800" dirty="0">
              <a:latin typeface="Cabin"/>
              <a:ea typeface="Cabin"/>
              <a:cs typeface="Cabin"/>
              <a:sym typeface="Cabin"/>
            </a:endParaRPr>
          </a:p>
          <a:p>
            <a:pPr marL="546426" lvl="1" indent="0">
              <a:spcBef>
                <a:spcPts val="1294"/>
              </a:spcBef>
              <a:buClr>
                <a:schemeClr val="accent5"/>
              </a:buClr>
              <a:buSzPct val="100000"/>
              <a:buNone/>
            </a:pPr>
            <a:r>
              <a:rPr lang="en-US" sz="1800" dirty="0">
                <a:latin typeface="Cabin"/>
                <a:ea typeface="Cabin"/>
                <a:cs typeface="Cabin"/>
                <a:sym typeface="Cabin"/>
              </a:rPr>
              <a:t>+</a:t>
            </a:r>
            <a:r>
              <a:rPr lang="en-US" sz="1800" dirty="0">
                <a:solidFill>
                  <a:schemeClr val="accent5"/>
                </a:solidFill>
                <a:latin typeface="Cabin"/>
                <a:ea typeface="Cabin"/>
                <a:cs typeface="Cabin"/>
                <a:sym typeface="Cabin"/>
              </a:rPr>
              <a:t> </a:t>
            </a:r>
            <a:r>
              <a:rPr lang="en-US" sz="1800" dirty="0" err="1">
                <a:solidFill>
                  <a:schemeClr val="accent5"/>
                </a:solidFill>
                <a:latin typeface="Cabin"/>
                <a:ea typeface="Cabin"/>
                <a:cs typeface="Cabin"/>
                <a:sym typeface="Cabin"/>
              </a:rPr>
              <a:t>означает</a:t>
            </a:r>
            <a:r>
              <a:rPr lang="en-US" sz="1800" dirty="0">
                <a:solidFill>
                  <a:schemeClr val="accent5"/>
                </a:solidFill>
                <a:latin typeface="Cabin"/>
                <a:ea typeface="Cabin"/>
                <a:cs typeface="Cabin"/>
                <a:sym typeface="Cabin"/>
              </a:rPr>
              <a:t> </a:t>
            </a:r>
            <a:r>
              <a:rPr lang="en-US" sz="1800" dirty="0">
                <a:solidFill>
                  <a:schemeClr val="accent5"/>
                </a:solidFill>
                <a:latin typeface="Arial"/>
                <a:ea typeface="Arial"/>
                <a:cs typeface="Arial"/>
                <a:sym typeface="Arial"/>
              </a:rPr>
              <a:t>“</a:t>
            </a:r>
            <a:r>
              <a:rPr lang="en-US" sz="1800" dirty="0" err="1">
                <a:solidFill>
                  <a:schemeClr val="accent5"/>
                </a:solidFill>
                <a:latin typeface="Cabin"/>
                <a:ea typeface="Cabin"/>
                <a:cs typeface="Cabin"/>
                <a:sym typeface="Cabin"/>
              </a:rPr>
              <a:t>конкатенацию</a:t>
            </a:r>
            <a:r>
              <a:rPr lang="en-US" sz="1800" dirty="0">
                <a:solidFill>
                  <a:schemeClr val="accent5"/>
                </a:solidFill>
                <a:latin typeface="Arial"/>
                <a:ea typeface="Arial"/>
                <a:cs typeface="Arial"/>
                <a:sym typeface="Arial"/>
              </a:rPr>
              <a:t>”</a:t>
            </a:r>
          </a:p>
          <a:p>
            <a:pPr marL="546426" lvl="1" indent="0">
              <a:spcBef>
                <a:spcPts val="1294"/>
              </a:spcBef>
              <a:buClr>
                <a:schemeClr val="accent5"/>
              </a:buClr>
              <a:buSzPct val="100000"/>
              <a:buNone/>
            </a:pPr>
            <a:r>
              <a:rPr lang="en-US" sz="1800" dirty="0">
                <a:latin typeface="Cabin"/>
                <a:ea typeface="Cabin"/>
                <a:cs typeface="Cabin"/>
                <a:sym typeface="Cabin"/>
              </a:rPr>
              <a:t>*</a:t>
            </a:r>
            <a:r>
              <a:rPr lang="en-US" sz="1800" dirty="0">
                <a:solidFill>
                  <a:schemeClr val="accent5"/>
                </a:solidFill>
                <a:latin typeface="Cabin"/>
                <a:ea typeface="Cabin"/>
                <a:cs typeface="Cabin"/>
                <a:sym typeface="Cabin"/>
              </a:rPr>
              <a:t> </a:t>
            </a:r>
            <a:r>
              <a:rPr lang="en-US" sz="1800" dirty="0" err="1">
                <a:solidFill>
                  <a:schemeClr val="accent5"/>
                </a:solidFill>
                <a:latin typeface="Cabin"/>
                <a:ea typeface="Cabin"/>
                <a:cs typeface="Cabin"/>
                <a:sym typeface="Cabin"/>
              </a:rPr>
              <a:t>означает</a:t>
            </a:r>
            <a:r>
              <a:rPr lang="en-US" sz="1800" dirty="0">
                <a:solidFill>
                  <a:schemeClr val="accent5"/>
                </a:solidFill>
                <a:latin typeface="Cabin"/>
                <a:ea typeface="Cabin"/>
                <a:cs typeface="Cabin"/>
                <a:sym typeface="Cabin"/>
              </a:rPr>
              <a:t> </a:t>
            </a:r>
            <a:r>
              <a:rPr lang="en-US" sz="1800" dirty="0">
                <a:solidFill>
                  <a:schemeClr val="accent5"/>
                </a:solidFill>
                <a:latin typeface="Arial"/>
                <a:ea typeface="Arial"/>
                <a:cs typeface="Arial"/>
                <a:sym typeface="Arial"/>
              </a:rPr>
              <a:t>“</a:t>
            </a:r>
            <a:r>
              <a:rPr lang="en-US" sz="1800" dirty="0" err="1">
                <a:solidFill>
                  <a:schemeClr val="accent5"/>
                </a:solidFill>
                <a:latin typeface="Cabin"/>
                <a:ea typeface="Cabin"/>
                <a:cs typeface="Cabin"/>
                <a:sym typeface="Cabin"/>
              </a:rPr>
              <a:t>несколько</a:t>
            </a:r>
            <a:r>
              <a:rPr lang="en-US" sz="1800" dirty="0">
                <a:solidFill>
                  <a:schemeClr val="accent5"/>
                </a:solidFill>
                <a:latin typeface="Cabin"/>
                <a:ea typeface="Cabin"/>
                <a:cs typeface="Cabin"/>
                <a:sym typeface="Cabin"/>
              </a:rPr>
              <a:t> </a:t>
            </a:r>
            <a:r>
              <a:rPr lang="en-US" sz="1800" dirty="0" err="1">
                <a:solidFill>
                  <a:schemeClr val="accent5"/>
                </a:solidFill>
                <a:latin typeface="Cabin"/>
                <a:ea typeface="Cabin"/>
                <a:cs typeface="Cabin"/>
                <a:sym typeface="Cabin"/>
              </a:rPr>
              <a:t>конкатенаций</a:t>
            </a:r>
            <a:r>
              <a:rPr lang="en-US" sz="1800" dirty="0">
                <a:solidFill>
                  <a:schemeClr val="accent5"/>
                </a:solidFill>
                <a:latin typeface="Arial"/>
                <a:ea typeface="Arial"/>
                <a:cs typeface="Arial"/>
                <a:sym typeface="Arial"/>
              </a:rPr>
              <a:t>”</a:t>
            </a:r>
          </a:p>
          <a:p>
            <a:pPr marL="621506" indent="-325112">
              <a:spcBef>
                <a:spcPts val="1294"/>
              </a:spcBef>
              <a:buClr>
                <a:schemeClr val="lt1"/>
              </a:buClr>
              <a:buSzPct val="100000"/>
              <a:buFont typeface="Cabin"/>
              <a:buChar char="•"/>
            </a:pPr>
            <a:r>
              <a:rPr lang="en-US" sz="1800" dirty="0">
                <a:latin typeface="Cabin"/>
                <a:ea typeface="Cabin"/>
                <a:cs typeface="Cabin"/>
                <a:sym typeface="Cabin"/>
              </a:rPr>
              <a:t>Python </a:t>
            </a:r>
            <a:r>
              <a:rPr lang="en-US" sz="1800" dirty="0" err="1">
                <a:latin typeface="Cabin"/>
                <a:ea typeface="Cabin"/>
                <a:cs typeface="Cabin"/>
                <a:sym typeface="Cabin"/>
              </a:rPr>
              <a:t>знает</a:t>
            </a:r>
            <a:r>
              <a:rPr lang="en-US" sz="1800" dirty="0">
                <a:latin typeface="Cabin"/>
                <a:ea typeface="Cabin"/>
                <a:cs typeface="Cabin"/>
                <a:sym typeface="Cabin"/>
              </a:rPr>
              <a:t> </a:t>
            </a:r>
            <a:r>
              <a:rPr lang="en-US" sz="1800" dirty="0" err="1">
                <a:latin typeface="Cabin"/>
                <a:ea typeface="Cabin"/>
                <a:cs typeface="Cabin"/>
                <a:sym typeface="Cabin"/>
              </a:rPr>
              <a:t>разницу</a:t>
            </a:r>
            <a:r>
              <a:rPr lang="en-US" sz="1800" dirty="0">
                <a:latin typeface="Cabin"/>
                <a:ea typeface="Cabin"/>
                <a:cs typeface="Cabin"/>
                <a:sym typeface="Cabin"/>
              </a:rPr>
              <a:t> </a:t>
            </a:r>
            <a:r>
              <a:rPr lang="en-US" sz="1800" dirty="0" err="1">
                <a:latin typeface="Cabin"/>
                <a:ea typeface="Cabin"/>
                <a:cs typeface="Cabin"/>
                <a:sym typeface="Cabin"/>
              </a:rPr>
              <a:t>между</a:t>
            </a:r>
            <a:r>
              <a:rPr lang="en-US" sz="1800" dirty="0">
                <a:latin typeface="Cabin"/>
                <a:ea typeface="Cabin"/>
                <a:cs typeface="Cabin"/>
                <a:sym typeface="Cabin"/>
              </a:rPr>
              <a:t> </a:t>
            </a:r>
            <a:r>
              <a:rPr lang="en-US" sz="1800" dirty="0" err="1">
                <a:latin typeface="Cabin"/>
                <a:ea typeface="Cabin"/>
                <a:cs typeface="Cabin"/>
                <a:sym typeface="Cabin"/>
              </a:rPr>
              <a:t>строкой</a:t>
            </a:r>
            <a:r>
              <a:rPr lang="en-US" sz="1800" dirty="0">
                <a:latin typeface="Cabin"/>
                <a:ea typeface="Cabin"/>
                <a:cs typeface="Cabin"/>
                <a:sym typeface="Cabin"/>
              </a:rPr>
              <a:t> и </a:t>
            </a:r>
            <a:r>
              <a:rPr lang="en-US" sz="1800" dirty="0" err="1">
                <a:latin typeface="Cabin"/>
                <a:ea typeface="Cabin"/>
                <a:cs typeface="Cabin"/>
                <a:sym typeface="Cabin"/>
              </a:rPr>
              <a:t>числом</a:t>
            </a:r>
            <a:r>
              <a:rPr lang="en-US" sz="1800" dirty="0">
                <a:latin typeface="Cabin"/>
                <a:ea typeface="Cabin"/>
                <a:cs typeface="Cabin"/>
                <a:sym typeface="Cabin"/>
              </a:rPr>
              <a:t> и в </a:t>
            </a:r>
            <a:r>
              <a:rPr lang="en-US" sz="1800" dirty="0" err="1">
                <a:latin typeface="Cabin"/>
                <a:ea typeface="Cabin"/>
                <a:cs typeface="Cabin"/>
                <a:sym typeface="Cabin"/>
              </a:rPr>
              <a:t>соответствии</a:t>
            </a:r>
            <a:r>
              <a:rPr lang="en-US" sz="1800" dirty="0">
                <a:latin typeface="Cabin"/>
                <a:ea typeface="Cabin"/>
                <a:cs typeface="Cabin"/>
                <a:sym typeface="Cabin"/>
              </a:rPr>
              <a:t> с </a:t>
            </a:r>
            <a:r>
              <a:rPr lang="en-US" sz="1800" dirty="0" err="1">
                <a:latin typeface="Cabin"/>
                <a:ea typeface="Cabin"/>
                <a:cs typeface="Cabin"/>
                <a:sym typeface="Cabin"/>
              </a:rPr>
              <a:t>этим</a:t>
            </a:r>
            <a:r>
              <a:rPr lang="en-US" sz="1800" dirty="0">
                <a:latin typeface="Cabin"/>
                <a:ea typeface="Cabin"/>
                <a:cs typeface="Cabin"/>
                <a:sym typeface="Cabin"/>
              </a:rPr>
              <a:t> </a:t>
            </a:r>
            <a:r>
              <a:rPr lang="en-US" sz="1800" dirty="0" err="1">
                <a:latin typeface="Cabin"/>
                <a:ea typeface="Cabin"/>
                <a:cs typeface="Cabin"/>
                <a:sym typeface="Cabin"/>
              </a:rPr>
              <a:t>выполняет</a:t>
            </a:r>
            <a:r>
              <a:rPr lang="en-US" sz="1800" dirty="0">
                <a:latin typeface="Cabin"/>
                <a:ea typeface="Cabin"/>
                <a:cs typeface="Cabin"/>
                <a:sym typeface="Cabin"/>
              </a:rPr>
              <a:t> </a:t>
            </a:r>
            <a:r>
              <a:rPr lang="en-US" sz="1800" dirty="0" err="1">
                <a:latin typeface="Cabin"/>
                <a:ea typeface="Cabin"/>
                <a:cs typeface="Cabin"/>
                <a:sym typeface="Cabin"/>
              </a:rPr>
              <a:t>все</a:t>
            </a:r>
            <a:r>
              <a:rPr lang="en-US" sz="1800" dirty="0">
                <a:latin typeface="Cabin"/>
                <a:ea typeface="Cabin"/>
                <a:cs typeface="Cabin"/>
                <a:sym typeface="Cabin"/>
              </a:rPr>
              <a:t> </a:t>
            </a:r>
            <a:r>
              <a:rPr lang="en-US" sz="1800" dirty="0" err="1">
                <a:latin typeface="Cabin"/>
                <a:ea typeface="Cabin"/>
                <a:cs typeface="Cabin"/>
                <a:sym typeface="Cabin"/>
              </a:rPr>
              <a:t>операции</a:t>
            </a:r>
            <a:endParaRPr lang="en-US" sz="1800" dirty="0">
              <a:latin typeface="Cabin"/>
              <a:ea typeface="Cabin"/>
              <a:cs typeface="Cabin"/>
              <a:sym typeface="Cabin"/>
            </a:endParaRPr>
          </a:p>
        </p:txBody>
      </p:sp>
      <p:pic>
        <p:nvPicPr>
          <p:cNvPr id="2" name="Рисунок 1"/>
          <p:cNvPicPr>
            <a:picLocks noChangeAspect="1"/>
          </p:cNvPicPr>
          <p:nvPr/>
        </p:nvPicPr>
        <p:blipFill rotWithShape="1">
          <a:blip r:embed="rId3"/>
          <a:srcRect l="55124" t="73199" r="30308" b="14901"/>
          <a:stretch/>
        </p:blipFill>
        <p:spPr>
          <a:xfrm>
            <a:off x="2987824" y="4365104"/>
            <a:ext cx="3761359" cy="1728192"/>
          </a:xfrm>
          <a:prstGeom prst="rect">
            <a:avLst/>
          </a:prstGeom>
        </p:spPr>
      </p:pic>
    </p:spTree>
    <p:extLst>
      <p:ext uri="{BB962C8B-B14F-4D97-AF65-F5344CB8AC3E}">
        <p14:creationId xmlns:p14="http://schemas.microsoft.com/office/powerpoint/2010/main" val="6383816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Форматирование строк</a:t>
            </a:r>
          </a:p>
        </p:txBody>
      </p:sp>
      <p:sp>
        <p:nvSpPr>
          <p:cNvPr id="3" name="Объект 2"/>
          <p:cNvSpPr>
            <a:spLocks noGrp="1"/>
          </p:cNvSpPr>
          <p:nvPr>
            <p:ph idx="1"/>
          </p:nvPr>
        </p:nvSpPr>
        <p:spPr/>
        <p:txBody>
          <a:bodyPr/>
          <a:lstStyle/>
          <a:p>
            <a:endParaRPr lang="ru-RU" dirty="0"/>
          </a:p>
        </p:txBody>
      </p:sp>
      <p:pic>
        <p:nvPicPr>
          <p:cNvPr id="4" name="Рисунок 3"/>
          <p:cNvPicPr>
            <a:picLocks noChangeAspect="1"/>
          </p:cNvPicPr>
          <p:nvPr/>
        </p:nvPicPr>
        <p:blipFill rotWithShape="1">
          <a:blip r:embed="rId2"/>
          <a:srcRect l="38976" t="49300" r="16137" b="17801"/>
          <a:stretch/>
        </p:blipFill>
        <p:spPr>
          <a:xfrm>
            <a:off x="236458" y="2026977"/>
            <a:ext cx="8907542" cy="3672408"/>
          </a:xfrm>
          <a:prstGeom prst="rect">
            <a:avLst/>
          </a:prstGeom>
        </p:spPr>
      </p:pic>
    </p:spTree>
    <p:extLst>
      <p:ext uri="{BB962C8B-B14F-4D97-AF65-F5344CB8AC3E}">
        <p14:creationId xmlns:p14="http://schemas.microsoft.com/office/powerpoint/2010/main" val="5527461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Shape 659"/>
        <p:cNvGrpSpPr/>
        <p:nvPr/>
      </p:nvGrpSpPr>
      <p:grpSpPr>
        <a:xfrm>
          <a:off x="0" y="0"/>
          <a:ext cx="0" cy="0"/>
          <a:chOff x="0" y="0"/>
          <a:chExt cx="0" cy="0"/>
        </a:xfrm>
      </p:grpSpPr>
      <p:pic>
        <p:nvPicPr>
          <p:cNvPr id="660" name="Shape 660"/>
          <p:cNvPicPr preferRelativeResize="0"/>
          <p:nvPr/>
        </p:nvPicPr>
        <p:blipFill rotWithShape="1">
          <a:blip r:embed="rId3">
            <a:alphaModFix/>
          </a:blip>
          <a:srcRect/>
          <a:stretch/>
        </p:blipFill>
        <p:spPr>
          <a:xfrm>
            <a:off x="246319" y="932991"/>
            <a:ext cx="576450" cy="576450"/>
          </a:xfrm>
          <a:prstGeom prst="rect">
            <a:avLst/>
          </a:prstGeom>
          <a:noFill/>
          <a:ln>
            <a:noFill/>
          </a:ln>
        </p:spPr>
      </p:pic>
      <p:pic>
        <p:nvPicPr>
          <p:cNvPr id="661" name="Shape 661"/>
          <p:cNvPicPr preferRelativeResize="0"/>
          <p:nvPr/>
        </p:nvPicPr>
        <p:blipFill rotWithShape="1">
          <a:blip r:embed="rId4">
            <a:alphaModFix/>
          </a:blip>
          <a:srcRect/>
          <a:stretch/>
        </p:blipFill>
        <p:spPr>
          <a:xfrm>
            <a:off x="7817449" y="1033228"/>
            <a:ext cx="1107337" cy="375975"/>
          </a:xfrm>
          <a:prstGeom prst="rect">
            <a:avLst/>
          </a:prstGeom>
          <a:noFill/>
          <a:ln>
            <a:noFill/>
          </a:ln>
        </p:spPr>
      </p:pic>
      <p:sp>
        <p:nvSpPr>
          <p:cNvPr id="662" name="Shape 662"/>
          <p:cNvSpPr txBox="1"/>
          <p:nvPr/>
        </p:nvSpPr>
        <p:spPr>
          <a:xfrm>
            <a:off x="4896225" y="1707863"/>
            <a:ext cx="3823706" cy="3984018"/>
          </a:xfrm>
          <a:prstGeom prst="rect">
            <a:avLst/>
          </a:prstGeom>
          <a:noFill/>
          <a:ln>
            <a:noFill/>
          </a:ln>
        </p:spPr>
        <p:txBody>
          <a:bodyPr lIns="51427" tIns="51427" rIns="51427" bIns="51427" anchor="t" anchorCtr="0">
            <a:noAutofit/>
          </a:bodyPr>
          <a:lstStyle/>
          <a:p>
            <a:r>
              <a:rPr lang="en-US" sz="1013">
                <a:solidFill>
                  <a:srgbClr val="FFFFFF"/>
                </a:solidFill>
              </a:rPr>
              <a:t>...</a:t>
            </a:r>
          </a:p>
        </p:txBody>
      </p:sp>
      <p:sp>
        <p:nvSpPr>
          <p:cNvPr id="663" name="Shape 663"/>
          <p:cNvSpPr txBox="1"/>
          <p:nvPr/>
        </p:nvSpPr>
        <p:spPr>
          <a:xfrm>
            <a:off x="678431" y="1634471"/>
            <a:ext cx="3823706" cy="3984018"/>
          </a:xfrm>
          <a:prstGeom prst="rect">
            <a:avLst/>
          </a:prstGeom>
          <a:noFill/>
          <a:ln>
            <a:noFill/>
          </a:ln>
        </p:spPr>
        <p:txBody>
          <a:bodyPr lIns="51427" tIns="51427" rIns="51427" bIns="51427" anchor="t" anchorCtr="0">
            <a:noAutofit/>
          </a:bodyPr>
          <a:lstStyle/>
          <a:p>
            <a:r>
              <a:rPr lang="en-US" sz="1013" dirty="0" err="1"/>
              <a:t>Данная</a:t>
            </a:r>
            <a:r>
              <a:rPr lang="en-US" sz="1013" dirty="0"/>
              <a:t> </a:t>
            </a:r>
            <a:r>
              <a:rPr lang="en-US" sz="1013" dirty="0" err="1"/>
              <a:t>презентация</a:t>
            </a:r>
            <a:r>
              <a:rPr lang="en-US" sz="1013" dirty="0"/>
              <a:t> </a:t>
            </a:r>
            <a:r>
              <a:rPr lang="en-US" sz="1013" dirty="0" err="1"/>
              <a:t>охраняется</a:t>
            </a:r>
            <a:r>
              <a:rPr lang="en-US" sz="1013" dirty="0"/>
              <a:t> </a:t>
            </a:r>
            <a:r>
              <a:rPr lang="en-US" sz="1013" dirty="0" err="1"/>
              <a:t>авторским</a:t>
            </a:r>
            <a:r>
              <a:rPr lang="en-US" sz="1013" dirty="0"/>
              <a:t> </a:t>
            </a:r>
            <a:r>
              <a:rPr lang="en-US" sz="1013" dirty="0" err="1"/>
              <a:t>правом</a:t>
            </a:r>
            <a:r>
              <a:rPr lang="en-US" sz="1013" dirty="0"/>
              <a:t> “Copyright 2010-  Charles R. Severance (</a:t>
            </a:r>
            <a:r>
              <a:rPr lang="en-US" sz="1013" u="sng" dirty="0">
                <a:hlinkClick r:id="rId5"/>
              </a:rPr>
              <a:t>www.dr-chuck.com</a:t>
            </a:r>
            <a:r>
              <a:rPr lang="en-US" sz="1013" dirty="0"/>
              <a:t>) University of Michigan School of Information” </a:t>
            </a:r>
            <a:r>
              <a:rPr lang="en-US" sz="1013" u="sng" dirty="0">
                <a:hlinkClick r:id="rId6"/>
              </a:rPr>
              <a:t>open.umich.edu</a:t>
            </a:r>
            <a:r>
              <a:rPr lang="en-US" sz="1013" dirty="0"/>
              <a:t> и </a:t>
            </a:r>
            <a:r>
              <a:rPr lang="en-US" sz="1013" dirty="0" err="1"/>
              <a:t>доступна</a:t>
            </a:r>
            <a:r>
              <a:rPr lang="en-US" sz="1013" dirty="0"/>
              <a:t> </a:t>
            </a:r>
            <a:r>
              <a:rPr lang="en-US" sz="1013" dirty="0" err="1"/>
              <a:t>на</a:t>
            </a:r>
            <a:r>
              <a:rPr lang="en-US" sz="1013" dirty="0"/>
              <a:t> </a:t>
            </a:r>
            <a:r>
              <a:rPr lang="en-US" sz="1013" dirty="0" err="1"/>
              <a:t>условиях</a:t>
            </a:r>
            <a:r>
              <a:rPr lang="en-US" sz="1013" dirty="0"/>
              <a:t> </a:t>
            </a:r>
            <a:r>
              <a:rPr lang="en-US" sz="1013" dirty="0" err="1"/>
              <a:t>лицензии</a:t>
            </a:r>
            <a:r>
              <a:rPr lang="en-US" sz="1013" dirty="0"/>
              <a:t> 4.0 “С </a:t>
            </a:r>
            <a:r>
              <a:rPr lang="en-US" sz="1013" dirty="0" err="1"/>
              <a:t>указанием</a:t>
            </a:r>
            <a:r>
              <a:rPr lang="en-US" sz="1013" dirty="0"/>
              <a:t> </a:t>
            </a:r>
            <a:r>
              <a:rPr lang="en-US" sz="1013" dirty="0" err="1"/>
              <a:t>авторства</a:t>
            </a:r>
            <a:r>
              <a:rPr lang="en-US" sz="1013" dirty="0"/>
              <a:t>”.  В </a:t>
            </a:r>
            <a:r>
              <a:rPr lang="en-US" sz="1013" dirty="0" err="1"/>
              <a:t>соответствии</a:t>
            </a:r>
            <a:r>
              <a:rPr lang="en-US" sz="1013" dirty="0"/>
              <a:t> с </a:t>
            </a:r>
            <a:r>
              <a:rPr lang="en-US" sz="1013" dirty="0" err="1"/>
              <a:t>требованием</a:t>
            </a:r>
            <a:r>
              <a:rPr lang="en-US" sz="1013" dirty="0"/>
              <a:t> </a:t>
            </a:r>
            <a:r>
              <a:rPr lang="en-US" sz="1013" dirty="0" err="1"/>
              <a:t>лицензии</a:t>
            </a:r>
            <a:r>
              <a:rPr lang="en-US" sz="1013" dirty="0"/>
              <a:t> “С </a:t>
            </a:r>
            <a:r>
              <a:rPr lang="en-US" sz="1013" dirty="0" err="1"/>
              <a:t>указанием</a:t>
            </a:r>
            <a:r>
              <a:rPr lang="en-US" sz="1013" dirty="0"/>
              <a:t> </a:t>
            </a:r>
            <a:r>
              <a:rPr lang="en-US" sz="1013" dirty="0" err="1"/>
              <a:t>авторства</a:t>
            </a:r>
            <a:r>
              <a:rPr lang="en-US" sz="1013" dirty="0"/>
              <a:t>" </a:t>
            </a:r>
            <a:r>
              <a:rPr lang="en-US" sz="1013" dirty="0" err="1"/>
              <a:t>данный</a:t>
            </a:r>
            <a:r>
              <a:rPr lang="en-US" sz="1013" dirty="0"/>
              <a:t> </a:t>
            </a:r>
            <a:r>
              <a:rPr lang="en-US" sz="1013" dirty="0" err="1"/>
              <a:t>слайд</a:t>
            </a:r>
            <a:r>
              <a:rPr lang="en-US" sz="1013" dirty="0"/>
              <a:t> </a:t>
            </a:r>
            <a:r>
              <a:rPr lang="en-US" sz="1013" dirty="0" err="1"/>
              <a:t>должен</a:t>
            </a:r>
            <a:r>
              <a:rPr lang="en-US" sz="1013" dirty="0"/>
              <a:t> </a:t>
            </a:r>
            <a:r>
              <a:rPr lang="en-US" sz="1013" dirty="0" err="1"/>
              <a:t>присутствовать</a:t>
            </a:r>
            <a:r>
              <a:rPr lang="en-US" sz="1013" dirty="0"/>
              <a:t> </a:t>
            </a:r>
            <a:r>
              <a:rPr lang="en-US" sz="1013" dirty="0" err="1"/>
              <a:t>во</a:t>
            </a:r>
            <a:r>
              <a:rPr lang="en-US" sz="1013" dirty="0"/>
              <a:t> </a:t>
            </a:r>
            <a:r>
              <a:rPr lang="en-US" sz="1013" dirty="0" err="1"/>
              <a:t>всех</a:t>
            </a:r>
            <a:r>
              <a:rPr lang="en-US" sz="1013" dirty="0"/>
              <a:t> </a:t>
            </a:r>
            <a:r>
              <a:rPr lang="en-US" sz="1013" dirty="0" err="1"/>
              <a:t>копиях</a:t>
            </a:r>
            <a:r>
              <a:rPr lang="en-US" sz="1013" dirty="0"/>
              <a:t> </a:t>
            </a:r>
            <a:r>
              <a:rPr lang="en-US" sz="1013" dirty="0" err="1"/>
              <a:t>этого</a:t>
            </a:r>
            <a:r>
              <a:rPr lang="en-US" sz="1013" dirty="0"/>
              <a:t> </a:t>
            </a:r>
            <a:r>
              <a:rPr lang="en-US" sz="1013" dirty="0" err="1"/>
              <a:t>документа</a:t>
            </a:r>
            <a:r>
              <a:rPr lang="en-US" sz="1013" dirty="0"/>
              <a:t>. </a:t>
            </a:r>
            <a:r>
              <a:rPr lang="en-US" sz="1013" dirty="0" err="1"/>
              <a:t>При</a:t>
            </a:r>
            <a:r>
              <a:rPr lang="en-US" sz="1013" dirty="0"/>
              <a:t> </a:t>
            </a:r>
            <a:r>
              <a:rPr lang="en-US" sz="1013" dirty="0" err="1"/>
              <a:t>внесении</a:t>
            </a:r>
            <a:r>
              <a:rPr lang="en-US" sz="1013" dirty="0"/>
              <a:t> </a:t>
            </a:r>
            <a:r>
              <a:rPr lang="en-US" sz="1013" dirty="0" err="1"/>
              <a:t>каких-либо</a:t>
            </a:r>
            <a:r>
              <a:rPr lang="en-US" sz="1013" dirty="0"/>
              <a:t> </a:t>
            </a:r>
            <a:r>
              <a:rPr lang="en-US" sz="1013" dirty="0" err="1"/>
              <a:t>изменений</a:t>
            </a:r>
            <a:r>
              <a:rPr lang="en-US" sz="1013" dirty="0"/>
              <a:t> в </a:t>
            </a:r>
            <a:r>
              <a:rPr lang="en-US" sz="1013" dirty="0" err="1"/>
              <a:t>данный</a:t>
            </a:r>
            <a:r>
              <a:rPr lang="en-US" sz="1013" dirty="0"/>
              <a:t> </a:t>
            </a:r>
            <a:r>
              <a:rPr lang="en-US" sz="1013" dirty="0" err="1"/>
              <a:t>документ</a:t>
            </a:r>
            <a:r>
              <a:rPr lang="en-US" sz="1013" dirty="0"/>
              <a:t> </a:t>
            </a:r>
            <a:r>
              <a:rPr lang="en-US" sz="1013" dirty="0" err="1"/>
              <a:t>вы</a:t>
            </a:r>
            <a:r>
              <a:rPr lang="en-US" sz="1013" dirty="0"/>
              <a:t> </a:t>
            </a:r>
            <a:r>
              <a:rPr lang="en-US" sz="1013" dirty="0" err="1"/>
              <a:t>можете</a:t>
            </a:r>
            <a:r>
              <a:rPr lang="en-US" sz="1013" dirty="0"/>
              <a:t> </a:t>
            </a:r>
            <a:r>
              <a:rPr lang="en-US" sz="1013" dirty="0" err="1"/>
              <a:t>указать</a:t>
            </a:r>
            <a:r>
              <a:rPr lang="en-US" sz="1013" dirty="0"/>
              <a:t> </a:t>
            </a:r>
            <a:r>
              <a:rPr lang="en-US" sz="1013" dirty="0" err="1"/>
              <a:t>свое</a:t>
            </a:r>
            <a:r>
              <a:rPr lang="en-US" sz="1013" dirty="0"/>
              <a:t> </a:t>
            </a:r>
            <a:r>
              <a:rPr lang="en-US" sz="1013" dirty="0" err="1"/>
              <a:t>имя</a:t>
            </a:r>
            <a:r>
              <a:rPr lang="en-US" sz="1013" dirty="0"/>
              <a:t> и </a:t>
            </a:r>
            <a:r>
              <a:rPr lang="en-US" sz="1013" dirty="0" err="1"/>
              <a:t>организацию</a:t>
            </a:r>
            <a:r>
              <a:rPr lang="en-US" sz="1013" dirty="0"/>
              <a:t> в </a:t>
            </a:r>
            <a:r>
              <a:rPr lang="en-US" sz="1013" dirty="0" err="1"/>
              <a:t>список</a:t>
            </a:r>
            <a:r>
              <a:rPr lang="en-US" sz="1013" dirty="0"/>
              <a:t> </a:t>
            </a:r>
            <a:r>
              <a:rPr lang="en-US" sz="1013" dirty="0" err="1"/>
              <a:t>соавторов</a:t>
            </a:r>
            <a:r>
              <a:rPr lang="en-US" sz="1013" dirty="0"/>
              <a:t> </a:t>
            </a:r>
            <a:r>
              <a:rPr lang="en-US" sz="1013" dirty="0" err="1"/>
              <a:t>на</a:t>
            </a:r>
            <a:r>
              <a:rPr lang="en-US" sz="1013" dirty="0"/>
              <a:t> </a:t>
            </a:r>
            <a:r>
              <a:rPr lang="en-US" sz="1013" dirty="0" err="1"/>
              <a:t>этой</a:t>
            </a:r>
            <a:r>
              <a:rPr lang="en-US" sz="1013" dirty="0"/>
              <a:t> </a:t>
            </a:r>
            <a:r>
              <a:rPr lang="en-US" sz="1013" dirty="0" err="1"/>
              <a:t>странице</a:t>
            </a:r>
            <a:r>
              <a:rPr lang="en-US" sz="1013" dirty="0"/>
              <a:t> </a:t>
            </a:r>
            <a:r>
              <a:rPr lang="en-US" sz="1013" dirty="0" err="1"/>
              <a:t>для</a:t>
            </a:r>
            <a:r>
              <a:rPr lang="en-US" sz="1013" dirty="0"/>
              <a:t> </a:t>
            </a:r>
            <a:r>
              <a:rPr lang="en-US" sz="1013" dirty="0" err="1"/>
              <a:t>последующих</a:t>
            </a:r>
            <a:r>
              <a:rPr lang="en-US" sz="1013" dirty="0"/>
              <a:t> </a:t>
            </a:r>
            <a:r>
              <a:rPr lang="en-US" sz="1013" dirty="0" err="1"/>
              <a:t>публикаций</a:t>
            </a:r>
            <a:r>
              <a:rPr lang="en-US" sz="1013" dirty="0"/>
              <a:t>.</a:t>
            </a:r>
          </a:p>
          <a:p>
            <a:endParaRPr sz="1013" dirty="0"/>
          </a:p>
          <a:p>
            <a:r>
              <a:rPr lang="en-US" sz="1013" dirty="0" err="1"/>
              <a:t>Первоначальная</a:t>
            </a:r>
            <a:r>
              <a:rPr lang="en-US" sz="1013" dirty="0"/>
              <a:t> </a:t>
            </a:r>
            <a:r>
              <a:rPr lang="en-US" sz="1013" dirty="0" err="1"/>
              <a:t>разработка</a:t>
            </a:r>
            <a:r>
              <a:rPr lang="en-US" sz="1013" dirty="0"/>
              <a:t>: </a:t>
            </a:r>
            <a:r>
              <a:rPr lang="en-US" sz="1013" dirty="0" err="1"/>
              <a:t>Чарльз</a:t>
            </a:r>
            <a:r>
              <a:rPr lang="en-US" sz="1013" dirty="0"/>
              <a:t> </a:t>
            </a:r>
            <a:r>
              <a:rPr lang="en-US" sz="1013" dirty="0" err="1"/>
              <a:t>Северанс</a:t>
            </a:r>
            <a:r>
              <a:rPr lang="en-US" sz="1013" dirty="0"/>
              <a:t>, </a:t>
            </a:r>
            <a:r>
              <a:rPr lang="en-US" sz="1013" dirty="0" err="1"/>
              <a:t>Школа</a:t>
            </a:r>
            <a:r>
              <a:rPr lang="en-US" sz="1013" dirty="0"/>
              <a:t> </a:t>
            </a:r>
            <a:r>
              <a:rPr lang="en-US" sz="1013" dirty="0" err="1"/>
              <a:t>информации</a:t>
            </a:r>
            <a:r>
              <a:rPr lang="en-US" sz="1013" dirty="0"/>
              <a:t> </a:t>
            </a:r>
            <a:r>
              <a:rPr lang="en-US" sz="1013" dirty="0" err="1"/>
              <a:t>Мичиганского</a:t>
            </a:r>
            <a:r>
              <a:rPr lang="en-US" sz="1013" dirty="0"/>
              <a:t> </a:t>
            </a:r>
            <a:r>
              <a:rPr lang="en-US" sz="1013" dirty="0" err="1"/>
              <a:t>университета</a:t>
            </a:r>
            <a:r>
              <a:rPr lang="en-US" sz="1013" dirty="0"/>
              <a:t> </a:t>
            </a:r>
          </a:p>
          <a:p>
            <a:endParaRPr sz="1013" dirty="0"/>
          </a:p>
          <a:p>
            <a:r>
              <a:rPr lang="en-US" sz="1013" dirty="0" err="1"/>
              <a:t>Здесь</a:t>
            </a:r>
            <a:r>
              <a:rPr lang="en-US" sz="1013" dirty="0"/>
              <a:t> </a:t>
            </a:r>
            <a:r>
              <a:rPr lang="en-US" sz="1013" dirty="0" err="1"/>
              <a:t>впишите</a:t>
            </a:r>
            <a:r>
              <a:rPr lang="en-US" sz="1013" dirty="0"/>
              <a:t> </a:t>
            </a:r>
            <a:r>
              <a:rPr lang="en-US" sz="1013" dirty="0" err="1"/>
              <a:t>дополнительных</a:t>
            </a:r>
            <a:r>
              <a:rPr lang="en-US" sz="1013" dirty="0"/>
              <a:t> </a:t>
            </a:r>
            <a:r>
              <a:rPr lang="en-US" sz="1013" dirty="0" err="1"/>
              <a:t>авторов</a:t>
            </a:r>
            <a:r>
              <a:rPr lang="en-US" sz="1013" dirty="0"/>
              <a:t> и </a:t>
            </a:r>
            <a:r>
              <a:rPr lang="en-US" sz="1013" dirty="0" err="1"/>
              <a:t>переводчиков</a:t>
            </a:r>
            <a:r>
              <a:rPr lang="en-US" sz="1013" dirty="0"/>
              <a:t>...</a:t>
            </a:r>
          </a:p>
          <a:p>
            <a:endParaRPr sz="1013" dirty="0"/>
          </a:p>
          <a:p>
            <a:pPr>
              <a:buClr>
                <a:srgbClr val="000000"/>
              </a:buClr>
            </a:pPr>
            <a:endParaRPr sz="1013" dirty="0"/>
          </a:p>
          <a:p>
            <a:endParaRPr sz="1013" dirty="0"/>
          </a:p>
        </p:txBody>
      </p:sp>
      <p:sp>
        <p:nvSpPr>
          <p:cNvPr id="664" name="Shape 664"/>
          <p:cNvSpPr txBox="1"/>
          <p:nvPr/>
        </p:nvSpPr>
        <p:spPr>
          <a:xfrm>
            <a:off x="650081" y="992981"/>
            <a:ext cx="7836750" cy="456469"/>
          </a:xfrm>
          <a:prstGeom prst="rect">
            <a:avLst/>
          </a:prstGeom>
          <a:noFill/>
          <a:ln>
            <a:noFill/>
          </a:ln>
        </p:spPr>
        <p:txBody>
          <a:bodyPr lIns="51427" tIns="51427" rIns="51427" bIns="51427" anchor="ctr" anchorCtr="0">
            <a:noAutofit/>
          </a:bodyPr>
          <a:lstStyle/>
          <a:p>
            <a:pPr algn="ctr"/>
            <a:r>
              <a:rPr lang="en-US" sz="2025">
                <a:solidFill>
                  <a:srgbClr val="00FF00"/>
                </a:solidFill>
              </a:rPr>
              <a:t>Благодарность / Содействие</a:t>
            </a:r>
          </a:p>
        </p:txBody>
      </p:sp>
    </p:spTree>
    <p:extLst>
      <p:ext uri="{BB962C8B-B14F-4D97-AF65-F5344CB8AC3E}">
        <p14:creationId xmlns:p14="http://schemas.microsoft.com/office/powerpoint/2010/main" val="3101743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Задача на повторение</a:t>
            </a:r>
            <a:endParaRPr lang="ru-RU" dirty="0"/>
          </a:p>
        </p:txBody>
      </p:sp>
      <p:sp>
        <p:nvSpPr>
          <p:cNvPr id="3" name="Объект 2"/>
          <p:cNvSpPr>
            <a:spLocks noGrp="1"/>
          </p:cNvSpPr>
          <p:nvPr>
            <p:ph idx="1"/>
          </p:nvPr>
        </p:nvSpPr>
        <p:spPr>
          <a:xfrm>
            <a:off x="457200" y="1196752"/>
            <a:ext cx="8363272" cy="5472608"/>
          </a:xfrm>
        </p:spPr>
        <p:txBody>
          <a:bodyPr>
            <a:normAutofit fontScale="55000" lnSpcReduction="20000"/>
          </a:bodyPr>
          <a:lstStyle/>
          <a:p>
            <a:pPr marL="0" indent="0">
              <a:buNone/>
            </a:pPr>
            <a:r>
              <a:rPr lang="ru-RU" dirty="0"/>
              <a:t>Напишите простой калькулятор, который считывает с пользовательского ввода три строки: первое число, второе число и операцию, после чего применяет операцию к введённым числам ("первое число" "операция" "второе число") и выводит результат на экран.</a:t>
            </a:r>
          </a:p>
          <a:p>
            <a:pPr marL="0" indent="0">
              <a:buNone/>
            </a:pPr>
            <a:endParaRPr lang="ru-RU" dirty="0"/>
          </a:p>
          <a:p>
            <a:pPr marL="0" indent="0">
              <a:buNone/>
            </a:pPr>
            <a:r>
              <a:rPr lang="ru-RU" dirty="0"/>
              <a:t>Поддерживаемые операции: +, -, /, *, </a:t>
            </a:r>
            <a:r>
              <a:rPr lang="ru-RU" dirty="0" err="1"/>
              <a:t>mod</a:t>
            </a:r>
            <a:r>
              <a:rPr lang="ru-RU" dirty="0"/>
              <a:t>, </a:t>
            </a:r>
            <a:r>
              <a:rPr lang="ru-RU" dirty="0" err="1"/>
              <a:t>pow</a:t>
            </a:r>
            <a:r>
              <a:rPr lang="ru-RU" dirty="0"/>
              <a:t>, </a:t>
            </a:r>
            <a:r>
              <a:rPr lang="ru-RU" dirty="0" err="1"/>
              <a:t>div</a:t>
            </a:r>
            <a:r>
              <a:rPr lang="ru-RU" dirty="0"/>
              <a:t>, где</a:t>
            </a:r>
          </a:p>
          <a:p>
            <a:pPr marL="0" indent="0">
              <a:buNone/>
            </a:pPr>
            <a:r>
              <a:rPr lang="ru-RU" dirty="0" err="1"/>
              <a:t>mod</a:t>
            </a:r>
            <a:r>
              <a:rPr lang="ru-RU" dirty="0"/>
              <a:t> — это взятие остатка от деления,</a:t>
            </a:r>
          </a:p>
          <a:p>
            <a:pPr marL="0" indent="0">
              <a:buNone/>
            </a:pPr>
            <a:r>
              <a:rPr lang="ru-RU" dirty="0" err="1"/>
              <a:t>pow</a:t>
            </a:r>
            <a:r>
              <a:rPr lang="ru-RU" dirty="0"/>
              <a:t> — возведение в степень,</a:t>
            </a:r>
          </a:p>
          <a:p>
            <a:pPr marL="0" indent="0">
              <a:buNone/>
            </a:pPr>
            <a:r>
              <a:rPr lang="ru-RU" dirty="0" err="1"/>
              <a:t>div</a:t>
            </a:r>
            <a:r>
              <a:rPr lang="ru-RU" dirty="0"/>
              <a:t> — целочисленное деление.</a:t>
            </a:r>
          </a:p>
          <a:p>
            <a:pPr marL="0" indent="0">
              <a:buNone/>
            </a:pPr>
            <a:endParaRPr lang="ru-RU" dirty="0"/>
          </a:p>
          <a:p>
            <a:pPr marL="0" indent="0">
              <a:buNone/>
            </a:pPr>
            <a:r>
              <a:rPr lang="ru-RU" dirty="0"/>
              <a:t>Если выполняется деление и второе число равно 0, необходимо выводить строку "Деление на 0!".</a:t>
            </a:r>
          </a:p>
          <a:p>
            <a:pPr marL="0" indent="0">
              <a:buNone/>
            </a:pPr>
            <a:endParaRPr lang="ru-RU" dirty="0"/>
          </a:p>
          <a:p>
            <a:pPr marL="0" indent="0">
              <a:buNone/>
            </a:pPr>
            <a:r>
              <a:rPr lang="ru-RU" dirty="0"/>
              <a:t>Обратите внимание, что на вход программе приходят вещественные числа.</a:t>
            </a:r>
          </a:p>
          <a:p>
            <a:pPr marL="0" indent="0">
              <a:buNone/>
            </a:pPr>
            <a:endParaRPr lang="ru-RU" dirty="0"/>
          </a:p>
          <a:p>
            <a:pPr marL="0" indent="0">
              <a:buNone/>
            </a:pPr>
            <a:r>
              <a:rPr lang="en-US" dirty="0" smtClean="0"/>
              <a:t>&gt;&gt;&gt; </a:t>
            </a:r>
            <a:r>
              <a:rPr lang="ru-RU" dirty="0" smtClean="0"/>
              <a:t>Первое число: 5.0</a:t>
            </a:r>
            <a:endParaRPr lang="ru-RU" dirty="0"/>
          </a:p>
          <a:p>
            <a:pPr marL="0" indent="0">
              <a:buNone/>
            </a:pPr>
            <a:r>
              <a:rPr lang="en-US" dirty="0" smtClean="0"/>
              <a:t>&gt;&gt;&gt; </a:t>
            </a:r>
            <a:r>
              <a:rPr lang="ru-RU" dirty="0" smtClean="0"/>
              <a:t>Второе число: 0.0</a:t>
            </a:r>
            <a:endParaRPr lang="ru-RU" dirty="0"/>
          </a:p>
          <a:p>
            <a:pPr marL="0" indent="0">
              <a:buNone/>
            </a:pPr>
            <a:r>
              <a:rPr lang="en-US" dirty="0" smtClean="0"/>
              <a:t>&gt;&gt;&gt; </a:t>
            </a:r>
            <a:r>
              <a:rPr lang="ru-RU" dirty="0" smtClean="0"/>
              <a:t>Операция: </a:t>
            </a:r>
            <a:r>
              <a:rPr lang="ru-RU" dirty="0" err="1" smtClean="0"/>
              <a:t>mod</a:t>
            </a:r>
            <a:endParaRPr lang="ru-RU" dirty="0" smtClean="0"/>
          </a:p>
          <a:p>
            <a:pPr marL="0" indent="0">
              <a:buNone/>
            </a:pPr>
            <a:r>
              <a:rPr lang="ru-RU" dirty="0"/>
              <a:t>Деление на 0!</a:t>
            </a:r>
          </a:p>
          <a:p>
            <a:endParaRPr lang="ru-RU" dirty="0"/>
          </a:p>
        </p:txBody>
      </p:sp>
    </p:spTree>
    <p:extLst>
      <p:ext uri="{BB962C8B-B14F-4D97-AF65-F5344CB8AC3E}">
        <p14:creationId xmlns:p14="http://schemas.microsoft.com/office/powerpoint/2010/main" val="18208885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a:xfrm>
            <a:off x="539552" y="2708920"/>
            <a:ext cx="8229600" cy="1143000"/>
          </a:xfrm>
        </p:spPr>
        <p:txBody>
          <a:bodyPr/>
          <a:lstStyle/>
          <a:p>
            <a:r>
              <a:rPr lang="ru-RU" dirty="0" smtClean="0"/>
              <a:t>Циклы и итерации</a:t>
            </a:r>
            <a:endParaRPr lang="ru-RU" dirty="0"/>
          </a:p>
        </p:txBody>
      </p:sp>
    </p:spTree>
    <p:extLst>
      <p:ext uri="{BB962C8B-B14F-4D97-AF65-F5344CB8AC3E}">
        <p14:creationId xmlns:p14="http://schemas.microsoft.com/office/powerpoint/2010/main" val="23998666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2484668" y="117017"/>
            <a:ext cx="4766148" cy="935888"/>
          </a:xfrm>
          <a:prstGeom prst="rect">
            <a:avLst/>
          </a:prstGeom>
          <a:noFill/>
          <a:ln>
            <a:noFill/>
          </a:ln>
        </p:spPr>
        <p:txBody>
          <a:bodyPr vert="horz" lIns="21431" tIns="21431" rIns="21431" bIns="21431" rtlCol="0" anchor="ctr" anchorCtr="0">
            <a:noAutofit/>
          </a:bodyPr>
          <a:lstStyle/>
          <a:p>
            <a:pPr>
              <a:spcBef>
                <a:spcPts val="0"/>
              </a:spcBef>
              <a:buClr>
                <a:schemeClr val="lt1"/>
              </a:buClr>
              <a:buSzPct val="25000"/>
            </a:pPr>
            <a:r>
              <a:rPr lang="en-US" sz="3488" dirty="0" err="1">
                <a:latin typeface="Cabin"/>
                <a:ea typeface="Cabin"/>
                <a:cs typeface="Cabin"/>
                <a:sym typeface="Cabin"/>
              </a:rPr>
              <a:t>Повторяющиеся</a:t>
            </a:r>
            <a:r>
              <a:rPr lang="en-US" sz="3488" dirty="0">
                <a:latin typeface="Cabin"/>
                <a:ea typeface="Cabin"/>
                <a:cs typeface="Cabin"/>
                <a:sym typeface="Cabin"/>
              </a:rPr>
              <a:t> </a:t>
            </a:r>
            <a:r>
              <a:rPr lang="en-US" sz="3488" dirty="0" err="1">
                <a:latin typeface="Cabin"/>
                <a:ea typeface="Cabin"/>
                <a:cs typeface="Cabin"/>
                <a:sym typeface="Cabin"/>
              </a:rPr>
              <a:t>шаги</a:t>
            </a:r>
            <a:endParaRPr lang="en-US" sz="3488" dirty="0">
              <a:latin typeface="Cabin"/>
              <a:ea typeface="Cabin"/>
              <a:cs typeface="Cabin"/>
              <a:sym typeface="Cabin"/>
            </a:endParaRPr>
          </a:p>
        </p:txBody>
      </p:sp>
      <p:sp>
        <p:nvSpPr>
          <p:cNvPr id="213" name="Shape 213"/>
          <p:cNvSpPr txBox="1"/>
          <p:nvPr/>
        </p:nvSpPr>
        <p:spPr>
          <a:xfrm>
            <a:off x="4390356" y="1609225"/>
            <a:ext cx="2514938" cy="2493112"/>
          </a:xfrm>
          <a:prstGeom prst="rect">
            <a:avLst/>
          </a:prstGeom>
          <a:noFill/>
          <a:ln>
            <a:noFill/>
          </a:ln>
        </p:spPr>
        <p:txBody>
          <a:bodyPr lIns="0" tIns="0" rIns="0" bIns="0" anchor="ctr" anchorCtr="0">
            <a:noAutofit/>
          </a:bodyPr>
          <a:lstStyle/>
          <a:p>
            <a:pPr>
              <a:buClr>
                <a:schemeClr val="lt1"/>
              </a:buClr>
              <a:buSzPct val="25000"/>
            </a:pPr>
            <a:r>
              <a:rPr lang="en-US" sz="2025" dirty="0" err="1">
                <a:latin typeface="Cabin"/>
                <a:ea typeface="Cabin"/>
                <a:cs typeface="Cabin"/>
                <a:sym typeface="Cabin"/>
              </a:rPr>
              <a:t>Программа</a:t>
            </a:r>
            <a:r>
              <a:rPr lang="en-US" sz="2025" dirty="0">
                <a:latin typeface="Cabin"/>
                <a:ea typeface="Cabin"/>
                <a:cs typeface="Cabin"/>
                <a:sym typeface="Cabin"/>
              </a:rPr>
              <a:t>:</a:t>
            </a:r>
          </a:p>
          <a:p>
            <a:pPr algn="ctr"/>
            <a:endParaRPr sz="2025" dirty="0">
              <a:solidFill>
                <a:srgbClr val="FF7F00"/>
              </a:solidFill>
              <a:latin typeface="Cabin"/>
              <a:ea typeface="Cabin"/>
              <a:cs typeface="Cabin"/>
              <a:sym typeface="Cabin"/>
            </a:endParaRPr>
          </a:p>
          <a:p>
            <a:pPr>
              <a:buClr>
                <a:srgbClr val="00FF00"/>
              </a:buClr>
              <a:buSzPct val="25000"/>
            </a:pPr>
            <a:r>
              <a:rPr lang="en-US" sz="1688" dirty="0">
                <a:solidFill>
                  <a:srgbClr val="00FF00"/>
                </a:solidFill>
                <a:latin typeface="Courier New"/>
                <a:ea typeface="Courier New"/>
                <a:cs typeface="Courier New"/>
                <a:sym typeface="Courier New"/>
              </a:rPr>
              <a:t>n</a:t>
            </a:r>
            <a:r>
              <a:rPr lang="en-US" sz="1688" dirty="0">
                <a:solidFill>
                  <a:srgbClr val="FFFF00"/>
                </a:solidFill>
                <a:latin typeface="Courier New"/>
                <a:ea typeface="Courier New"/>
                <a:cs typeface="Courier New"/>
                <a:sym typeface="Courier New"/>
              </a:rPr>
              <a:t> </a:t>
            </a:r>
            <a:r>
              <a:rPr lang="en-US" sz="1688" dirty="0">
                <a:solidFill>
                  <a:srgbClr val="00FFFF"/>
                </a:solidFill>
                <a:latin typeface="Courier New"/>
                <a:ea typeface="Courier New"/>
                <a:cs typeface="Courier New"/>
                <a:sym typeface="Courier New"/>
              </a:rPr>
              <a:t>=</a:t>
            </a:r>
            <a:r>
              <a:rPr lang="en-US" sz="1688" dirty="0">
                <a:solidFill>
                  <a:srgbClr val="FFFF00"/>
                </a:solidFill>
                <a:latin typeface="Courier New"/>
                <a:ea typeface="Courier New"/>
                <a:cs typeface="Courier New"/>
                <a:sym typeface="Courier New"/>
              </a:rPr>
              <a:t> </a:t>
            </a:r>
            <a:r>
              <a:rPr lang="en-US" sz="1688" dirty="0">
                <a:solidFill>
                  <a:srgbClr val="FF7F00"/>
                </a:solidFill>
                <a:latin typeface="Courier New"/>
                <a:ea typeface="Courier New"/>
                <a:cs typeface="Courier New"/>
                <a:sym typeface="Courier New"/>
              </a:rPr>
              <a:t>5</a:t>
            </a:r>
          </a:p>
          <a:p>
            <a:pPr>
              <a:buClr>
                <a:srgbClr val="FFFF00"/>
              </a:buClr>
              <a:buSzPct val="25000"/>
            </a:pPr>
            <a:r>
              <a:rPr lang="en-US" sz="1688" dirty="0">
                <a:latin typeface="Courier New"/>
                <a:ea typeface="Courier New"/>
                <a:cs typeface="Courier New"/>
                <a:sym typeface="Courier New"/>
              </a:rPr>
              <a:t>while</a:t>
            </a:r>
            <a:r>
              <a:rPr lang="en-US" sz="1688" dirty="0">
                <a:solidFill>
                  <a:srgbClr val="FFFF00"/>
                </a:solidFill>
                <a:latin typeface="Courier New"/>
                <a:ea typeface="Courier New"/>
                <a:cs typeface="Courier New"/>
                <a:sym typeface="Courier New"/>
              </a:rPr>
              <a:t> </a:t>
            </a:r>
            <a:r>
              <a:rPr lang="en-US" sz="1688" dirty="0">
                <a:solidFill>
                  <a:srgbClr val="00FF00"/>
                </a:solidFill>
                <a:latin typeface="Courier New"/>
                <a:ea typeface="Courier New"/>
                <a:cs typeface="Courier New"/>
                <a:sym typeface="Courier New"/>
              </a:rPr>
              <a:t>n</a:t>
            </a:r>
            <a:r>
              <a:rPr lang="en-US" sz="1688" dirty="0">
                <a:solidFill>
                  <a:srgbClr val="FFFF00"/>
                </a:solidFill>
                <a:latin typeface="Courier New"/>
                <a:ea typeface="Courier New"/>
                <a:cs typeface="Courier New"/>
                <a:sym typeface="Courier New"/>
              </a:rPr>
              <a:t> </a:t>
            </a:r>
            <a:r>
              <a:rPr lang="en-US" sz="1688" dirty="0">
                <a:solidFill>
                  <a:srgbClr val="00FFFF"/>
                </a:solidFill>
                <a:latin typeface="Courier New"/>
                <a:ea typeface="Courier New"/>
                <a:cs typeface="Courier New"/>
                <a:sym typeface="Courier New"/>
              </a:rPr>
              <a:t>&gt;</a:t>
            </a:r>
            <a:r>
              <a:rPr lang="en-US" sz="1688" dirty="0">
                <a:solidFill>
                  <a:srgbClr val="FFFF00"/>
                </a:solidFill>
                <a:latin typeface="Courier New"/>
                <a:ea typeface="Courier New"/>
                <a:cs typeface="Courier New"/>
                <a:sym typeface="Courier New"/>
              </a:rPr>
              <a:t> </a:t>
            </a:r>
            <a:r>
              <a:rPr lang="en-US" sz="1688" dirty="0">
                <a:solidFill>
                  <a:srgbClr val="FF7F00"/>
                </a:solidFill>
                <a:latin typeface="Courier New"/>
                <a:ea typeface="Courier New"/>
                <a:cs typeface="Courier New"/>
                <a:sym typeface="Courier New"/>
              </a:rPr>
              <a:t>0</a:t>
            </a:r>
            <a:r>
              <a:rPr lang="en-US" sz="1688" dirty="0">
                <a:solidFill>
                  <a:srgbClr val="FFFF00"/>
                </a:solidFill>
                <a:latin typeface="Courier New"/>
                <a:ea typeface="Courier New"/>
                <a:cs typeface="Courier New"/>
                <a:sym typeface="Courier New"/>
              </a:rPr>
              <a:t> </a:t>
            </a:r>
            <a:r>
              <a:rPr lang="en-US" sz="1688" dirty="0">
                <a:latin typeface="Courier New"/>
                <a:ea typeface="Courier New"/>
                <a:cs typeface="Courier New"/>
                <a:sym typeface="Courier New"/>
              </a:rPr>
              <a:t>:</a:t>
            </a:r>
          </a:p>
          <a:p>
            <a:pPr>
              <a:buClr>
                <a:srgbClr val="FFFF00"/>
              </a:buClr>
              <a:buSzPct val="25000"/>
            </a:pPr>
            <a:r>
              <a:rPr lang="en-US" sz="1688" dirty="0">
                <a:solidFill>
                  <a:srgbClr val="FFFF00"/>
                </a:solidFill>
                <a:latin typeface="Courier New"/>
                <a:ea typeface="Courier New"/>
                <a:cs typeface="Courier New"/>
                <a:sym typeface="Courier New"/>
              </a:rPr>
              <a:t>    </a:t>
            </a:r>
            <a:r>
              <a:rPr lang="en-US" sz="1688" dirty="0">
                <a:latin typeface="Courier New"/>
                <a:ea typeface="Courier New"/>
                <a:cs typeface="Courier New"/>
                <a:sym typeface="Courier New"/>
              </a:rPr>
              <a:t>print</a:t>
            </a:r>
            <a:r>
              <a:rPr lang="en-US" sz="1688" dirty="0">
                <a:solidFill>
                  <a:srgbClr val="FFFF00"/>
                </a:solidFill>
                <a:latin typeface="Courier New"/>
                <a:ea typeface="Courier New"/>
                <a:cs typeface="Courier New"/>
                <a:sym typeface="Courier New"/>
              </a:rPr>
              <a:t> </a:t>
            </a:r>
            <a:r>
              <a:rPr lang="ru-RU" sz="1688" dirty="0" smtClean="0">
                <a:latin typeface="Courier New"/>
                <a:ea typeface="Courier New"/>
                <a:cs typeface="Courier New"/>
                <a:sym typeface="Courier New"/>
              </a:rPr>
              <a:t>(</a:t>
            </a:r>
            <a:r>
              <a:rPr lang="en-US" sz="1688" dirty="0" smtClean="0">
                <a:solidFill>
                  <a:srgbClr val="00FF00"/>
                </a:solidFill>
                <a:latin typeface="Courier New"/>
                <a:ea typeface="Courier New"/>
                <a:cs typeface="Courier New"/>
                <a:sym typeface="Courier New"/>
              </a:rPr>
              <a:t>n</a:t>
            </a:r>
            <a:r>
              <a:rPr lang="ru-RU" sz="1688" dirty="0" smtClean="0">
                <a:latin typeface="Courier New"/>
                <a:ea typeface="Courier New"/>
                <a:cs typeface="Courier New"/>
                <a:sym typeface="Courier New"/>
              </a:rPr>
              <a:t>)</a:t>
            </a:r>
            <a:endParaRPr lang="en-US" sz="1688" dirty="0">
              <a:latin typeface="Courier New"/>
              <a:ea typeface="Courier New"/>
              <a:cs typeface="Courier New"/>
              <a:sym typeface="Courier New"/>
            </a:endParaRPr>
          </a:p>
          <a:p>
            <a:pPr>
              <a:buClr>
                <a:srgbClr val="FFFF00"/>
              </a:buClr>
              <a:buSzPct val="25000"/>
            </a:pPr>
            <a:r>
              <a:rPr lang="en-US" sz="1688" dirty="0">
                <a:solidFill>
                  <a:srgbClr val="FFFF00"/>
                </a:solidFill>
                <a:latin typeface="Courier New"/>
                <a:ea typeface="Courier New"/>
                <a:cs typeface="Courier New"/>
                <a:sym typeface="Courier New"/>
              </a:rPr>
              <a:t>    </a:t>
            </a:r>
            <a:r>
              <a:rPr lang="en-US" sz="1688" dirty="0">
                <a:solidFill>
                  <a:srgbClr val="00FF00"/>
                </a:solidFill>
                <a:latin typeface="Courier New"/>
                <a:ea typeface="Courier New"/>
                <a:cs typeface="Courier New"/>
                <a:sym typeface="Courier New"/>
              </a:rPr>
              <a:t>n</a:t>
            </a:r>
            <a:r>
              <a:rPr lang="en-US" sz="1688" dirty="0">
                <a:solidFill>
                  <a:srgbClr val="FFFF00"/>
                </a:solidFill>
                <a:latin typeface="Courier New"/>
                <a:ea typeface="Courier New"/>
                <a:cs typeface="Courier New"/>
                <a:sym typeface="Courier New"/>
              </a:rPr>
              <a:t> </a:t>
            </a:r>
            <a:r>
              <a:rPr lang="en-US" sz="1688" dirty="0">
                <a:solidFill>
                  <a:srgbClr val="00FFFF"/>
                </a:solidFill>
                <a:latin typeface="Courier New"/>
                <a:ea typeface="Courier New"/>
                <a:cs typeface="Courier New"/>
                <a:sym typeface="Courier New"/>
              </a:rPr>
              <a:t>=</a:t>
            </a:r>
            <a:r>
              <a:rPr lang="en-US" sz="1688" dirty="0">
                <a:solidFill>
                  <a:srgbClr val="FFFF00"/>
                </a:solidFill>
                <a:latin typeface="Courier New"/>
                <a:ea typeface="Courier New"/>
                <a:cs typeface="Courier New"/>
                <a:sym typeface="Courier New"/>
              </a:rPr>
              <a:t> </a:t>
            </a:r>
            <a:r>
              <a:rPr lang="en-US" sz="1688" dirty="0">
                <a:solidFill>
                  <a:srgbClr val="00FF00"/>
                </a:solidFill>
                <a:latin typeface="Courier New"/>
                <a:ea typeface="Courier New"/>
                <a:cs typeface="Courier New"/>
                <a:sym typeface="Courier New"/>
              </a:rPr>
              <a:t>n</a:t>
            </a:r>
            <a:r>
              <a:rPr lang="en-US" sz="1688" dirty="0">
                <a:solidFill>
                  <a:srgbClr val="FFFF00"/>
                </a:solidFill>
                <a:latin typeface="Courier New"/>
                <a:ea typeface="Courier New"/>
                <a:cs typeface="Courier New"/>
                <a:sym typeface="Courier New"/>
              </a:rPr>
              <a:t> </a:t>
            </a:r>
            <a:r>
              <a:rPr lang="en-US" sz="1688" dirty="0">
                <a:solidFill>
                  <a:srgbClr val="00FFFF"/>
                </a:solidFill>
                <a:latin typeface="Courier New"/>
                <a:ea typeface="Courier New"/>
                <a:cs typeface="Courier New"/>
                <a:sym typeface="Courier New"/>
              </a:rPr>
              <a:t>–</a:t>
            </a:r>
            <a:r>
              <a:rPr lang="en-US" sz="1688" dirty="0">
                <a:solidFill>
                  <a:srgbClr val="FFFF00"/>
                </a:solidFill>
                <a:latin typeface="Courier New"/>
                <a:ea typeface="Courier New"/>
                <a:cs typeface="Courier New"/>
                <a:sym typeface="Courier New"/>
              </a:rPr>
              <a:t> </a:t>
            </a:r>
            <a:r>
              <a:rPr lang="en-US" sz="1688" dirty="0">
                <a:latin typeface="Courier New"/>
                <a:ea typeface="Courier New"/>
                <a:cs typeface="Courier New"/>
                <a:sym typeface="Courier New"/>
              </a:rPr>
              <a:t>1</a:t>
            </a:r>
          </a:p>
          <a:p>
            <a:pPr>
              <a:buClr>
                <a:srgbClr val="FFFF00"/>
              </a:buClr>
              <a:buSzPct val="25000"/>
            </a:pPr>
            <a:r>
              <a:rPr lang="en-US" sz="1688" dirty="0">
                <a:latin typeface="Courier New"/>
                <a:ea typeface="Courier New"/>
                <a:cs typeface="Courier New"/>
                <a:sym typeface="Courier New"/>
              </a:rPr>
              <a:t>print</a:t>
            </a:r>
            <a:r>
              <a:rPr lang="en-US" sz="1688" dirty="0">
                <a:solidFill>
                  <a:srgbClr val="FFFF00"/>
                </a:solidFill>
                <a:latin typeface="Courier New"/>
                <a:ea typeface="Courier New"/>
                <a:cs typeface="Courier New"/>
                <a:sym typeface="Courier New"/>
              </a:rPr>
              <a:t> </a:t>
            </a:r>
            <a:r>
              <a:rPr lang="ru-RU" sz="1688" dirty="0" smtClean="0">
                <a:latin typeface="Courier New"/>
                <a:ea typeface="Courier New"/>
                <a:cs typeface="Courier New"/>
                <a:sym typeface="Courier New"/>
              </a:rPr>
              <a:t>(</a:t>
            </a:r>
            <a:r>
              <a:rPr lang="en-US" sz="1688" dirty="0" smtClean="0">
                <a:solidFill>
                  <a:srgbClr val="FF7F00"/>
                </a:solidFill>
                <a:latin typeface="Courier New"/>
                <a:ea typeface="Courier New"/>
                <a:cs typeface="Courier New"/>
                <a:sym typeface="Courier New"/>
              </a:rPr>
              <a:t>‘</a:t>
            </a:r>
            <a:r>
              <a:rPr lang="ru-RU" sz="1688" dirty="0" smtClean="0">
                <a:solidFill>
                  <a:srgbClr val="FF7F00"/>
                </a:solidFill>
                <a:latin typeface="Courier New"/>
                <a:ea typeface="Courier New"/>
                <a:cs typeface="Courier New"/>
                <a:sym typeface="Courier New"/>
              </a:rPr>
              <a:t>Взлет</a:t>
            </a:r>
            <a:r>
              <a:rPr lang="en-US" sz="1688" dirty="0" smtClean="0">
                <a:solidFill>
                  <a:srgbClr val="FF7F00"/>
                </a:solidFill>
                <a:latin typeface="Courier New"/>
                <a:ea typeface="Courier New"/>
                <a:cs typeface="Courier New"/>
                <a:sym typeface="Courier New"/>
              </a:rPr>
              <a:t>!‘</a:t>
            </a:r>
            <a:r>
              <a:rPr lang="ru-RU" sz="1688" dirty="0" smtClean="0">
                <a:latin typeface="Courier New"/>
                <a:ea typeface="Courier New"/>
                <a:cs typeface="Courier New"/>
                <a:sym typeface="Courier New"/>
              </a:rPr>
              <a:t>)</a:t>
            </a:r>
            <a:endParaRPr lang="en-US" sz="1688" dirty="0">
              <a:latin typeface="Courier New"/>
              <a:ea typeface="Courier New"/>
              <a:cs typeface="Courier New"/>
              <a:sym typeface="Courier New"/>
            </a:endParaRPr>
          </a:p>
          <a:p>
            <a:pPr>
              <a:buClr>
                <a:srgbClr val="FFFF00"/>
              </a:buClr>
              <a:buSzPct val="25000"/>
            </a:pPr>
            <a:r>
              <a:rPr lang="en-US" sz="1688" dirty="0">
                <a:latin typeface="Courier New"/>
                <a:ea typeface="Courier New"/>
                <a:cs typeface="Courier New"/>
                <a:sym typeface="Courier New"/>
              </a:rPr>
              <a:t>print</a:t>
            </a:r>
            <a:r>
              <a:rPr lang="en-US" sz="1688" dirty="0">
                <a:solidFill>
                  <a:srgbClr val="FF7F00"/>
                </a:solidFill>
                <a:latin typeface="Courier New"/>
                <a:ea typeface="Courier New"/>
                <a:cs typeface="Courier New"/>
                <a:sym typeface="Courier New"/>
              </a:rPr>
              <a:t> </a:t>
            </a:r>
            <a:r>
              <a:rPr lang="ru-RU" sz="1688" dirty="0" smtClean="0">
                <a:latin typeface="Courier New"/>
                <a:ea typeface="Courier New"/>
                <a:cs typeface="Courier New"/>
                <a:sym typeface="Courier New"/>
              </a:rPr>
              <a:t>(</a:t>
            </a:r>
            <a:r>
              <a:rPr lang="en-US" sz="1688" dirty="0" smtClean="0">
                <a:solidFill>
                  <a:srgbClr val="00FF00"/>
                </a:solidFill>
                <a:latin typeface="Courier New"/>
                <a:ea typeface="Courier New"/>
                <a:cs typeface="Courier New"/>
                <a:sym typeface="Courier New"/>
              </a:rPr>
              <a:t>n</a:t>
            </a:r>
            <a:r>
              <a:rPr lang="ru-RU" sz="1688" dirty="0" smtClean="0">
                <a:latin typeface="Courier New"/>
                <a:ea typeface="Courier New"/>
                <a:cs typeface="Courier New"/>
                <a:sym typeface="Courier New"/>
              </a:rPr>
              <a:t>)</a:t>
            </a:r>
            <a:endParaRPr lang="en-US" sz="1688" dirty="0">
              <a:latin typeface="Courier New"/>
              <a:ea typeface="Courier New"/>
              <a:cs typeface="Courier New"/>
              <a:sym typeface="Courier New"/>
            </a:endParaRPr>
          </a:p>
        </p:txBody>
      </p:sp>
      <p:cxnSp>
        <p:nvCxnSpPr>
          <p:cNvPr id="214" name="Shape 214"/>
          <p:cNvCxnSpPr/>
          <p:nvPr/>
        </p:nvCxnSpPr>
        <p:spPr>
          <a:xfrm rot="10800000">
            <a:off x="1596628" y="1613594"/>
            <a:ext cx="8036" cy="318789"/>
          </a:xfrm>
          <a:prstGeom prst="straightConnector1">
            <a:avLst/>
          </a:prstGeom>
          <a:noFill/>
          <a:ln w="76200" cap="rnd" cmpd="sng">
            <a:solidFill>
              <a:srgbClr val="1155CC"/>
            </a:solidFill>
            <a:prstDash val="solid"/>
            <a:miter/>
            <a:headEnd type="stealth" w="med" len="med"/>
            <a:tailEnd type="none" w="med" len="med"/>
          </a:ln>
        </p:spPr>
      </p:cxnSp>
      <p:cxnSp>
        <p:nvCxnSpPr>
          <p:cNvPr id="215" name="Shape 215"/>
          <p:cNvCxnSpPr/>
          <p:nvPr/>
        </p:nvCxnSpPr>
        <p:spPr>
          <a:xfrm flipH="1">
            <a:off x="6221437" y="2354702"/>
            <a:ext cx="1101923" cy="288429"/>
          </a:xfrm>
          <a:prstGeom prst="straightConnector1">
            <a:avLst/>
          </a:prstGeom>
          <a:noFill/>
          <a:ln w="50800" cap="rnd" cmpd="sng">
            <a:solidFill>
              <a:srgbClr val="FF7F00"/>
            </a:solidFill>
            <a:prstDash val="solid"/>
            <a:miter/>
            <a:headEnd type="stealth" w="med" len="med"/>
            <a:tailEnd type="none" w="med" len="med"/>
          </a:ln>
        </p:spPr>
      </p:cxnSp>
      <p:sp>
        <p:nvSpPr>
          <p:cNvPr id="216" name="Shape 216"/>
          <p:cNvSpPr/>
          <p:nvPr/>
        </p:nvSpPr>
        <p:spPr>
          <a:xfrm>
            <a:off x="800100" y="1928813"/>
            <a:ext cx="1614431" cy="714318"/>
          </a:xfrm>
          <a:prstGeom prst="diamond">
            <a:avLst/>
          </a:prstGeom>
          <a:solidFill>
            <a:srgbClr val="0000FF"/>
          </a:solidFill>
          <a:ln>
            <a:noFill/>
          </a:ln>
        </p:spPr>
        <p:txBody>
          <a:bodyPr lIns="0" tIns="0" rIns="0" bIns="0" anchor="ctr" anchorCtr="0">
            <a:noAutofit/>
          </a:bodyPr>
          <a:lstStyle/>
          <a:p>
            <a:pPr algn="ctr">
              <a:buClr>
                <a:srgbClr val="FF0000"/>
              </a:buClr>
              <a:buSzPct val="25000"/>
            </a:pPr>
            <a:r>
              <a:rPr lang="en-US" sz="1969">
                <a:solidFill>
                  <a:srgbClr val="FF0000"/>
                </a:solidFill>
                <a:latin typeface="Cabin"/>
                <a:ea typeface="Cabin"/>
                <a:cs typeface="Cabin"/>
                <a:sym typeface="Cabin"/>
              </a:rPr>
              <a:t>n &gt; 0 ?</a:t>
            </a:r>
          </a:p>
        </p:txBody>
      </p:sp>
      <p:cxnSp>
        <p:nvCxnSpPr>
          <p:cNvPr id="217" name="Shape 217"/>
          <p:cNvCxnSpPr/>
          <p:nvPr/>
        </p:nvCxnSpPr>
        <p:spPr>
          <a:xfrm rot="10800000" flipH="1">
            <a:off x="1595734" y="2643188"/>
            <a:ext cx="11608" cy="1303734"/>
          </a:xfrm>
          <a:prstGeom prst="straightConnector1">
            <a:avLst/>
          </a:prstGeom>
          <a:noFill/>
          <a:ln w="76200" cap="rnd" cmpd="sng">
            <a:solidFill>
              <a:srgbClr val="1155CC"/>
            </a:solidFill>
            <a:prstDash val="solid"/>
            <a:miter/>
            <a:headEnd type="none" w="med" len="med"/>
            <a:tailEnd type="stealth" w="med" len="med"/>
          </a:ln>
        </p:spPr>
      </p:cxnSp>
      <p:cxnSp>
        <p:nvCxnSpPr>
          <p:cNvPr id="218" name="Shape 218"/>
          <p:cNvCxnSpPr/>
          <p:nvPr/>
        </p:nvCxnSpPr>
        <p:spPr>
          <a:xfrm rot="10800000">
            <a:off x="2407443" y="2282428"/>
            <a:ext cx="437555" cy="8930"/>
          </a:xfrm>
          <a:prstGeom prst="straightConnector1">
            <a:avLst/>
          </a:prstGeom>
          <a:noFill/>
          <a:ln w="76200" cap="rnd" cmpd="sng">
            <a:solidFill>
              <a:srgbClr val="1155CC"/>
            </a:solidFill>
            <a:prstDash val="solid"/>
            <a:miter/>
            <a:headEnd type="none" w="med" len="med"/>
            <a:tailEnd type="none" w="med" len="med"/>
          </a:ln>
        </p:spPr>
      </p:cxnSp>
      <p:cxnSp>
        <p:nvCxnSpPr>
          <p:cNvPr id="219" name="Shape 219"/>
          <p:cNvCxnSpPr/>
          <p:nvPr/>
        </p:nvCxnSpPr>
        <p:spPr>
          <a:xfrm rot="10800000" flipH="1">
            <a:off x="2826246" y="2282428"/>
            <a:ext cx="8930" cy="362545"/>
          </a:xfrm>
          <a:prstGeom prst="straightConnector1">
            <a:avLst/>
          </a:prstGeom>
          <a:noFill/>
          <a:ln w="76200" cap="rnd" cmpd="sng">
            <a:solidFill>
              <a:srgbClr val="1155CC"/>
            </a:solidFill>
            <a:prstDash val="solid"/>
            <a:miter/>
            <a:headEnd type="stealth" w="med" len="med"/>
            <a:tailEnd type="none" w="med" len="med"/>
          </a:ln>
        </p:spPr>
      </p:cxnSp>
      <p:cxnSp>
        <p:nvCxnSpPr>
          <p:cNvPr id="220" name="Shape 220"/>
          <p:cNvCxnSpPr/>
          <p:nvPr/>
        </p:nvCxnSpPr>
        <p:spPr>
          <a:xfrm flipH="1">
            <a:off x="2826245" y="2748558"/>
            <a:ext cx="893" cy="1177826"/>
          </a:xfrm>
          <a:prstGeom prst="straightConnector1">
            <a:avLst/>
          </a:prstGeom>
          <a:noFill/>
          <a:ln w="76200" cap="rnd" cmpd="sng">
            <a:solidFill>
              <a:srgbClr val="1155CC"/>
            </a:solidFill>
            <a:prstDash val="solid"/>
            <a:miter/>
            <a:headEnd type="none" w="med" len="med"/>
            <a:tailEnd type="none" w="med" len="med"/>
          </a:ln>
        </p:spPr>
      </p:cxnSp>
      <p:cxnSp>
        <p:nvCxnSpPr>
          <p:cNvPr id="221" name="Shape 221"/>
          <p:cNvCxnSpPr/>
          <p:nvPr/>
        </p:nvCxnSpPr>
        <p:spPr>
          <a:xfrm>
            <a:off x="1604664" y="3928170"/>
            <a:ext cx="1230510" cy="8036"/>
          </a:xfrm>
          <a:prstGeom prst="straightConnector1">
            <a:avLst/>
          </a:prstGeom>
          <a:noFill/>
          <a:ln w="76200" cap="rnd" cmpd="sng">
            <a:solidFill>
              <a:srgbClr val="1155CC"/>
            </a:solidFill>
            <a:prstDash val="solid"/>
            <a:miter/>
            <a:headEnd type="none" w="med" len="med"/>
            <a:tailEnd type="none" w="med" len="med"/>
          </a:ln>
        </p:spPr>
      </p:cxnSp>
      <p:cxnSp>
        <p:nvCxnSpPr>
          <p:cNvPr id="222" name="Shape 222"/>
          <p:cNvCxnSpPr/>
          <p:nvPr/>
        </p:nvCxnSpPr>
        <p:spPr>
          <a:xfrm flipH="1">
            <a:off x="600075" y="2291358"/>
            <a:ext cx="223242" cy="1785"/>
          </a:xfrm>
          <a:prstGeom prst="straightConnector1">
            <a:avLst/>
          </a:prstGeom>
          <a:noFill/>
          <a:ln w="76200" cap="rnd" cmpd="sng">
            <a:solidFill>
              <a:srgbClr val="0000FF"/>
            </a:solidFill>
            <a:prstDash val="solid"/>
            <a:miter/>
            <a:headEnd type="none" w="med" len="med"/>
            <a:tailEnd type="stealth" w="med" len="med"/>
          </a:ln>
        </p:spPr>
      </p:cxnSp>
      <p:cxnSp>
        <p:nvCxnSpPr>
          <p:cNvPr id="223" name="Shape 223"/>
          <p:cNvCxnSpPr/>
          <p:nvPr/>
        </p:nvCxnSpPr>
        <p:spPr>
          <a:xfrm rot="10800000" flipH="1">
            <a:off x="1597520" y="4196953"/>
            <a:ext cx="8930" cy="362545"/>
          </a:xfrm>
          <a:prstGeom prst="straightConnector1">
            <a:avLst/>
          </a:prstGeom>
          <a:noFill/>
          <a:ln w="76200" cap="rnd" cmpd="sng">
            <a:solidFill>
              <a:srgbClr val="1155CC"/>
            </a:solidFill>
            <a:prstDash val="solid"/>
            <a:miter/>
            <a:headEnd type="stealth" w="med" len="med"/>
            <a:tailEnd type="none" w="med" len="med"/>
          </a:ln>
        </p:spPr>
      </p:cxnSp>
      <p:cxnSp>
        <p:nvCxnSpPr>
          <p:cNvPr id="224" name="Shape 224"/>
          <p:cNvCxnSpPr/>
          <p:nvPr/>
        </p:nvCxnSpPr>
        <p:spPr>
          <a:xfrm rot="10800000">
            <a:off x="598289" y="2275284"/>
            <a:ext cx="20538" cy="1931491"/>
          </a:xfrm>
          <a:prstGeom prst="straightConnector1">
            <a:avLst/>
          </a:prstGeom>
          <a:noFill/>
          <a:ln w="76200" cap="rnd" cmpd="sng">
            <a:solidFill>
              <a:srgbClr val="1155CC"/>
            </a:solidFill>
            <a:prstDash val="solid"/>
            <a:miter/>
            <a:headEnd type="stealth" w="med" len="med"/>
            <a:tailEnd type="none" w="med" len="med"/>
          </a:ln>
        </p:spPr>
      </p:cxnSp>
      <p:cxnSp>
        <p:nvCxnSpPr>
          <p:cNvPr id="225" name="Shape 225"/>
          <p:cNvCxnSpPr/>
          <p:nvPr/>
        </p:nvCxnSpPr>
        <p:spPr>
          <a:xfrm>
            <a:off x="609897" y="4206776"/>
            <a:ext cx="985838" cy="0"/>
          </a:xfrm>
          <a:prstGeom prst="straightConnector1">
            <a:avLst/>
          </a:prstGeom>
          <a:noFill/>
          <a:ln w="76200" cap="rnd" cmpd="sng">
            <a:solidFill>
              <a:srgbClr val="1155CC"/>
            </a:solidFill>
            <a:prstDash val="solid"/>
            <a:miter/>
            <a:headEnd type="none" w="med" len="med"/>
            <a:tailEnd type="none" w="med" len="med"/>
          </a:ln>
        </p:spPr>
      </p:cxnSp>
      <p:cxnSp>
        <p:nvCxnSpPr>
          <p:cNvPr id="226" name="Shape 226"/>
          <p:cNvCxnSpPr/>
          <p:nvPr/>
        </p:nvCxnSpPr>
        <p:spPr>
          <a:xfrm flipH="1" flipV="1">
            <a:off x="6178574" y="3096313"/>
            <a:ext cx="1201738" cy="562209"/>
          </a:xfrm>
          <a:prstGeom prst="straightConnector1">
            <a:avLst/>
          </a:prstGeom>
          <a:noFill/>
          <a:ln w="50800" cap="rnd" cmpd="sng">
            <a:solidFill>
              <a:srgbClr val="FF7F00"/>
            </a:solidFill>
            <a:prstDash val="solid"/>
            <a:miter/>
            <a:headEnd type="stealth" w="med" len="med"/>
            <a:tailEnd type="none" w="med" len="med"/>
          </a:ln>
        </p:spPr>
      </p:cxnSp>
      <p:sp>
        <p:nvSpPr>
          <p:cNvPr id="227" name="Shape 227"/>
          <p:cNvSpPr txBox="1"/>
          <p:nvPr/>
        </p:nvSpPr>
        <p:spPr>
          <a:xfrm>
            <a:off x="2620857" y="4864894"/>
            <a:ext cx="6294037" cy="935888"/>
          </a:xfrm>
          <a:prstGeom prst="rect">
            <a:avLst/>
          </a:prstGeom>
          <a:noFill/>
          <a:ln>
            <a:noFill/>
          </a:ln>
        </p:spPr>
        <p:txBody>
          <a:bodyPr lIns="0" tIns="0" rIns="0" bIns="0" anchor="ctr" anchorCtr="0">
            <a:noAutofit/>
          </a:bodyPr>
          <a:lstStyle/>
          <a:p>
            <a:pPr algn="ctr">
              <a:buClr>
                <a:schemeClr val="lt1"/>
              </a:buClr>
              <a:buSzPct val="25000"/>
            </a:pPr>
            <a:endParaRPr lang="ru-RU" sz="1575" dirty="0" smtClean="0">
              <a:latin typeface="Cabin"/>
              <a:ea typeface="Cabin"/>
              <a:cs typeface="Cabin"/>
              <a:sym typeface="Cabin"/>
            </a:endParaRPr>
          </a:p>
          <a:p>
            <a:pPr algn="ctr">
              <a:buClr>
                <a:schemeClr val="lt1"/>
              </a:buClr>
              <a:buSzPct val="25000"/>
            </a:pPr>
            <a:r>
              <a:rPr lang="ru-RU" sz="1575" dirty="0">
                <a:latin typeface="Cabin"/>
                <a:ea typeface="Cabin"/>
                <a:cs typeface="Cabin"/>
                <a:sym typeface="Cabin"/>
              </a:rPr>
              <a:t>Один шаг цикла и называется </a:t>
            </a:r>
            <a:r>
              <a:rPr lang="ru-RU" sz="1575" b="1" dirty="0">
                <a:solidFill>
                  <a:schemeClr val="tx2"/>
                </a:solidFill>
                <a:latin typeface="Cabin"/>
                <a:ea typeface="Cabin"/>
                <a:cs typeface="Cabin"/>
                <a:sym typeface="Cabin"/>
              </a:rPr>
              <a:t>итерацией</a:t>
            </a:r>
            <a:r>
              <a:rPr lang="ru-RU" sz="1575" dirty="0" smtClean="0">
                <a:latin typeface="Cabin"/>
                <a:ea typeface="Cabin"/>
                <a:cs typeface="Cabin"/>
                <a:sym typeface="Cabin"/>
              </a:rPr>
              <a:t>.</a:t>
            </a:r>
          </a:p>
          <a:p>
            <a:pPr algn="ctr">
              <a:buClr>
                <a:schemeClr val="lt1"/>
              </a:buClr>
              <a:buSzPct val="25000"/>
            </a:pPr>
            <a:endParaRPr lang="ru-RU" sz="1575" dirty="0">
              <a:latin typeface="Cabin"/>
              <a:ea typeface="Cabin"/>
              <a:cs typeface="Cabin"/>
              <a:sym typeface="Cabin"/>
            </a:endParaRPr>
          </a:p>
          <a:p>
            <a:pPr algn="ctr">
              <a:buClr>
                <a:schemeClr val="lt1"/>
              </a:buClr>
              <a:buSzPct val="25000"/>
            </a:pPr>
            <a:r>
              <a:rPr lang="en-US" sz="1575" dirty="0" err="1" smtClean="0">
                <a:latin typeface="Cabin"/>
                <a:ea typeface="Cabin"/>
                <a:cs typeface="Cabin"/>
                <a:sym typeface="Cabin"/>
              </a:rPr>
              <a:t>Циклы</a:t>
            </a:r>
            <a:r>
              <a:rPr lang="en-US" sz="1575" dirty="0" smtClean="0">
                <a:latin typeface="Cabin"/>
                <a:ea typeface="Cabin"/>
                <a:cs typeface="Cabin"/>
                <a:sym typeface="Cabin"/>
              </a:rPr>
              <a:t> (</a:t>
            </a:r>
            <a:r>
              <a:rPr lang="en-US" sz="1575" dirty="0" err="1" smtClean="0">
                <a:latin typeface="Cabin"/>
                <a:ea typeface="Cabin"/>
                <a:cs typeface="Cabin"/>
                <a:sym typeface="Cabin"/>
              </a:rPr>
              <a:t>повторяющиеся</a:t>
            </a:r>
            <a:r>
              <a:rPr lang="en-US" sz="1575" dirty="0" smtClean="0">
                <a:latin typeface="Cabin"/>
                <a:ea typeface="Cabin"/>
                <a:cs typeface="Cabin"/>
                <a:sym typeface="Cabin"/>
              </a:rPr>
              <a:t> </a:t>
            </a:r>
            <a:r>
              <a:rPr lang="en-US" sz="1575" dirty="0" err="1" smtClean="0">
                <a:latin typeface="Cabin"/>
                <a:ea typeface="Cabin"/>
                <a:cs typeface="Cabin"/>
                <a:sym typeface="Cabin"/>
              </a:rPr>
              <a:t>шаги</a:t>
            </a:r>
            <a:r>
              <a:rPr lang="en-US" sz="1575" dirty="0" smtClean="0">
                <a:latin typeface="Cabin"/>
                <a:ea typeface="Cabin"/>
                <a:cs typeface="Cabin"/>
                <a:sym typeface="Cabin"/>
              </a:rPr>
              <a:t>) </a:t>
            </a:r>
            <a:r>
              <a:rPr lang="en-US" sz="1575" dirty="0" err="1" smtClean="0">
                <a:latin typeface="Cabin"/>
                <a:ea typeface="Cabin"/>
                <a:cs typeface="Cabin"/>
                <a:sym typeface="Cabin"/>
              </a:rPr>
              <a:t>имеют</a:t>
            </a:r>
            <a:r>
              <a:rPr lang="en-US" sz="1575" dirty="0" smtClean="0">
                <a:latin typeface="Cabin"/>
                <a:ea typeface="Cabin"/>
                <a:cs typeface="Cabin"/>
                <a:sym typeface="Cabin"/>
              </a:rPr>
              <a:t> </a:t>
            </a:r>
            <a:r>
              <a:rPr lang="en-US" sz="1575" dirty="0" err="1" smtClean="0">
                <a:solidFill>
                  <a:srgbClr val="00FF00"/>
                </a:solidFill>
                <a:latin typeface="Cabin"/>
                <a:ea typeface="Cabin"/>
                <a:cs typeface="Cabin"/>
                <a:sym typeface="Cabin"/>
              </a:rPr>
              <a:t>итерационные</a:t>
            </a:r>
            <a:r>
              <a:rPr lang="en-US" sz="1575" dirty="0" smtClean="0">
                <a:solidFill>
                  <a:srgbClr val="00FF00"/>
                </a:solidFill>
                <a:latin typeface="Cabin"/>
                <a:ea typeface="Cabin"/>
                <a:cs typeface="Cabin"/>
                <a:sym typeface="Cabin"/>
              </a:rPr>
              <a:t> </a:t>
            </a:r>
            <a:r>
              <a:rPr lang="en-US" sz="1575" dirty="0" err="1" smtClean="0">
                <a:solidFill>
                  <a:srgbClr val="00FF00"/>
                </a:solidFill>
                <a:latin typeface="Cabin"/>
                <a:ea typeface="Cabin"/>
                <a:cs typeface="Cabin"/>
                <a:sym typeface="Cabin"/>
              </a:rPr>
              <a:t>переменные</a:t>
            </a:r>
            <a:r>
              <a:rPr lang="en-US" sz="1575" dirty="0" smtClean="0">
                <a:solidFill>
                  <a:srgbClr val="00FF00"/>
                </a:solidFill>
                <a:latin typeface="Cabin"/>
                <a:ea typeface="Cabin"/>
                <a:cs typeface="Cabin"/>
                <a:sym typeface="Cabin"/>
              </a:rPr>
              <a:t>,</a:t>
            </a:r>
            <a:r>
              <a:rPr lang="en-US" sz="1575" dirty="0" smtClean="0">
                <a:solidFill>
                  <a:srgbClr val="FF0000"/>
                </a:solidFill>
                <a:latin typeface="Cabin"/>
                <a:ea typeface="Cabin"/>
                <a:cs typeface="Cabin"/>
                <a:sym typeface="Cabin"/>
              </a:rPr>
              <a:t> </a:t>
            </a:r>
            <a:r>
              <a:rPr lang="en-US" sz="1575" dirty="0" err="1" smtClean="0">
                <a:latin typeface="Cabin"/>
                <a:ea typeface="Cabin"/>
                <a:cs typeface="Cabin"/>
                <a:sym typeface="Cabin"/>
              </a:rPr>
              <a:t>которые</a:t>
            </a:r>
            <a:r>
              <a:rPr lang="en-US" sz="1575" dirty="0" smtClean="0">
                <a:latin typeface="Cabin"/>
                <a:ea typeface="Cabin"/>
                <a:cs typeface="Cabin"/>
                <a:sym typeface="Cabin"/>
              </a:rPr>
              <a:t> </a:t>
            </a:r>
            <a:r>
              <a:rPr lang="en-US" sz="1575" dirty="0" err="1" smtClean="0">
                <a:latin typeface="Cabin"/>
                <a:ea typeface="Cabin"/>
                <a:cs typeface="Cabin"/>
                <a:sym typeface="Cabin"/>
              </a:rPr>
              <a:t>изменяются</a:t>
            </a:r>
            <a:r>
              <a:rPr lang="en-US" sz="1575" dirty="0" smtClean="0">
                <a:latin typeface="Cabin"/>
                <a:ea typeface="Cabin"/>
                <a:cs typeface="Cabin"/>
                <a:sym typeface="Cabin"/>
              </a:rPr>
              <a:t> </a:t>
            </a:r>
            <a:r>
              <a:rPr lang="en-US" sz="1575" dirty="0" err="1" smtClean="0">
                <a:latin typeface="Cabin"/>
                <a:ea typeface="Cabin"/>
                <a:cs typeface="Cabin"/>
                <a:sym typeface="Cabin"/>
              </a:rPr>
              <a:t>при</a:t>
            </a:r>
            <a:r>
              <a:rPr lang="en-US" sz="1575" dirty="0" smtClean="0">
                <a:latin typeface="Cabin"/>
                <a:ea typeface="Cabin"/>
                <a:cs typeface="Cabin"/>
                <a:sym typeface="Cabin"/>
              </a:rPr>
              <a:t> </a:t>
            </a:r>
            <a:r>
              <a:rPr lang="en-US" sz="1575" dirty="0" err="1" smtClean="0">
                <a:latin typeface="Cabin"/>
                <a:ea typeface="Cabin"/>
                <a:cs typeface="Cabin"/>
                <a:sym typeface="Cabin"/>
              </a:rPr>
              <a:t>каждом</a:t>
            </a:r>
            <a:r>
              <a:rPr lang="en-US" sz="1575" dirty="0" smtClean="0">
                <a:latin typeface="Cabin"/>
                <a:ea typeface="Cabin"/>
                <a:cs typeface="Cabin"/>
                <a:sym typeface="Cabin"/>
              </a:rPr>
              <a:t> </a:t>
            </a:r>
            <a:r>
              <a:rPr lang="en-US" sz="1575" dirty="0" err="1" smtClean="0">
                <a:latin typeface="Cabin"/>
                <a:ea typeface="Cabin"/>
                <a:cs typeface="Cabin"/>
                <a:sym typeface="Cabin"/>
              </a:rPr>
              <a:t>выполнении</a:t>
            </a:r>
            <a:r>
              <a:rPr lang="en-US" sz="1575" dirty="0" smtClean="0">
                <a:latin typeface="Cabin"/>
                <a:ea typeface="Cabin"/>
                <a:cs typeface="Cabin"/>
                <a:sym typeface="Cabin"/>
              </a:rPr>
              <a:t> </a:t>
            </a:r>
            <a:r>
              <a:rPr lang="en-US" sz="1575" dirty="0" err="1" smtClean="0">
                <a:latin typeface="Cabin"/>
                <a:ea typeface="Cabin"/>
                <a:cs typeface="Cabin"/>
                <a:sym typeface="Cabin"/>
              </a:rPr>
              <a:t>цикла</a:t>
            </a:r>
            <a:r>
              <a:rPr lang="en-US" sz="1575" dirty="0" smtClean="0">
                <a:latin typeface="Cabin"/>
                <a:ea typeface="Cabin"/>
                <a:cs typeface="Cabin"/>
                <a:sym typeface="Cabin"/>
              </a:rPr>
              <a:t>.  </a:t>
            </a:r>
            <a:endParaRPr lang="ru-RU" sz="1575" dirty="0" smtClean="0">
              <a:latin typeface="Cabin"/>
              <a:ea typeface="Cabin"/>
              <a:cs typeface="Cabin"/>
              <a:sym typeface="Cabin"/>
            </a:endParaRPr>
          </a:p>
          <a:p>
            <a:pPr algn="ctr">
              <a:buClr>
                <a:schemeClr val="lt1"/>
              </a:buClr>
              <a:buSzPct val="25000"/>
            </a:pPr>
            <a:endParaRPr lang="ru-RU" sz="1575" dirty="0" smtClean="0">
              <a:latin typeface="Cabin"/>
              <a:ea typeface="Cabin"/>
              <a:cs typeface="Cabin"/>
              <a:sym typeface="Cabin"/>
            </a:endParaRPr>
          </a:p>
          <a:p>
            <a:pPr algn="ctr">
              <a:buClr>
                <a:schemeClr val="lt1"/>
              </a:buClr>
              <a:buSzPct val="25000"/>
            </a:pPr>
            <a:r>
              <a:rPr lang="en-US" sz="1575" dirty="0" err="1" smtClean="0">
                <a:latin typeface="Cabin"/>
                <a:ea typeface="Cabin"/>
                <a:cs typeface="Cabin"/>
                <a:sym typeface="Cabin"/>
              </a:rPr>
              <a:t>Часто</a:t>
            </a:r>
            <a:r>
              <a:rPr lang="en-US" sz="1575" dirty="0" smtClean="0">
                <a:latin typeface="Cabin"/>
                <a:ea typeface="Cabin"/>
                <a:cs typeface="Cabin"/>
                <a:sym typeface="Cabin"/>
              </a:rPr>
              <a:t> </a:t>
            </a:r>
            <a:r>
              <a:rPr lang="en-US" sz="1575" dirty="0" err="1" smtClean="0">
                <a:solidFill>
                  <a:srgbClr val="00FF00"/>
                </a:solidFill>
                <a:latin typeface="Cabin"/>
                <a:ea typeface="Cabin"/>
                <a:cs typeface="Cabin"/>
                <a:sym typeface="Cabin"/>
              </a:rPr>
              <a:t>итерационные</a:t>
            </a:r>
            <a:r>
              <a:rPr lang="en-US" sz="1575" dirty="0" smtClean="0">
                <a:solidFill>
                  <a:srgbClr val="00FF00"/>
                </a:solidFill>
                <a:latin typeface="Cabin"/>
                <a:ea typeface="Cabin"/>
                <a:cs typeface="Cabin"/>
                <a:sym typeface="Cabin"/>
              </a:rPr>
              <a:t> </a:t>
            </a:r>
            <a:r>
              <a:rPr lang="en-US" sz="1575" dirty="0" err="1" smtClean="0">
                <a:solidFill>
                  <a:srgbClr val="00FF00"/>
                </a:solidFill>
                <a:latin typeface="Cabin"/>
                <a:ea typeface="Cabin"/>
                <a:cs typeface="Cabin"/>
                <a:sym typeface="Cabin"/>
              </a:rPr>
              <a:t>переменные</a:t>
            </a:r>
            <a:r>
              <a:rPr lang="en-US" sz="1575" dirty="0" smtClean="0">
                <a:solidFill>
                  <a:srgbClr val="00FF00"/>
                </a:solidFill>
                <a:latin typeface="Cabin"/>
                <a:ea typeface="Cabin"/>
                <a:cs typeface="Cabin"/>
                <a:sym typeface="Cabin"/>
              </a:rPr>
              <a:t> </a:t>
            </a:r>
            <a:r>
              <a:rPr lang="en-US" sz="1575" dirty="0" err="1" smtClean="0">
                <a:latin typeface="Cabin"/>
                <a:ea typeface="Cabin"/>
                <a:cs typeface="Cabin"/>
                <a:sym typeface="Cabin"/>
              </a:rPr>
              <a:t>поочередно</a:t>
            </a:r>
            <a:r>
              <a:rPr lang="en-US" sz="1575" dirty="0" smtClean="0">
                <a:latin typeface="Cabin"/>
                <a:ea typeface="Cabin"/>
                <a:cs typeface="Cabin"/>
                <a:sym typeface="Cabin"/>
              </a:rPr>
              <a:t> </a:t>
            </a:r>
            <a:r>
              <a:rPr lang="en-US" sz="1575" dirty="0" err="1" smtClean="0">
                <a:latin typeface="Cabin"/>
                <a:ea typeface="Cabin"/>
                <a:cs typeface="Cabin"/>
                <a:sym typeface="Cabin"/>
              </a:rPr>
              <a:t>принимают</a:t>
            </a:r>
            <a:r>
              <a:rPr lang="en-US" sz="1575" dirty="0" smtClean="0">
                <a:latin typeface="Cabin"/>
                <a:ea typeface="Cabin"/>
                <a:cs typeface="Cabin"/>
                <a:sym typeface="Cabin"/>
              </a:rPr>
              <a:t> </a:t>
            </a:r>
            <a:r>
              <a:rPr lang="en-US" sz="1575" dirty="0" err="1" smtClean="0">
                <a:latin typeface="Cabin"/>
                <a:ea typeface="Cabin"/>
                <a:cs typeface="Cabin"/>
                <a:sym typeface="Cabin"/>
              </a:rPr>
              <a:t>значения</a:t>
            </a:r>
            <a:r>
              <a:rPr lang="en-US" sz="1575" dirty="0" smtClean="0">
                <a:latin typeface="Cabin"/>
                <a:ea typeface="Cabin"/>
                <a:cs typeface="Cabin"/>
                <a:sym typeface="Cabin"/>
              </a:rPr>
              <a:t> </a:t>
            </a:r>
            <a:r>
              <a:rPr lang="en-US" sz="1575" dirty="0" err="1" smtClean="0">
                <a:latin typeface="Cabin"/>
                <a:ea typeface="Cabin"/>
                <a:cs typeface="Cabin"/>
                <a:sym typeface="Cabin"/>
              </a:rPr>
              <a:t>числовой</a:t>
            </a:r>
            <a:r>
              <a:rPr lang="en-US" sz="1575" dirty="0" smtClean="0">
                <a:latin typeface="Cabin"/>
                <a:ea typeface="Cabin"/>
                <a:cs typeface="Cabin"/>
                <a:sym typeface="Cabin"/>
              </a:rPr>
              <a:t> </a:t>
            </a:r>
            <a:r>
              <a:rPr lang="en-US" sz="1575" dirty="0" err="1" smtClean="0">
                <a:latin typeface="Cabin"/>
                <a:ea typeface="Cabin"/>
                <a:cs typeface="Cabin"/>
                <a:sym typeface="Cabin"/>
              </a:rPr>
              <a:t>последовательности</a:t>
            </a:r>
            <a:r>
              <a:rPr lang="en-US" sz="1575" dirty="0" smtClean="0">
                <a:solidFill>
                  <a:schemeClr val="lt1"/>
                </a:solidFill>
                <a:latin typeface="Cabin"/>
                <a:ea typeface="Cabin"/>
                <a:cs typeface="Cabin"/>
                <a:sym typeface="Cabin"/>
              </a:rPr>
              <a:t>.</a:t>
            </a:r>
            <a:endParaRPr lang="en-US" sz="1575" dirty="0">
              <a:solidFill>
                <a:schemeClr val="lt1"/>
              </a:solidFill>
              <a:latin typeface="Cabin"/>
              <a:ea typeface="Cabin"/>
              <a:cs typeface="Cabin"/>
              <a:sym typeface="Cabin"/>
            </a:endParaRPr>
          </a:p>
        </p:txBody>
      </p:sp>
      <p:sp>
        <p:nvSpPr>
          <p:cNvPr id="228" name="Shape 228"/>
          <p:cNvSpPr txBox="1"/>
          <p:nvPr/>
        </p:nvSpPr>
        <p:spPr>
          <a:xfrm>
            <a:off x="305396" y="1864519"/>
            <a:ext cx="517893" cy="349987"/>
          </a:xfrm>
          <a:prstGeom prst="rect">
            <a:avLst/>
          </a:prstGeom>
          <a:noFill/>
          <a:ln>
            <a:noFill/>
          </a:ln>
        </p:spPr>
        <p:txBody>
          <a:bodyPr lIns="0" tIns="0" rIns="0" bIns="0" anchor="ctr" anchorCtr="0">
            <a:noAutofit/>
          </a:bodyPr>
          <a:lstStyle/>
          <a:p>
            <a:pPr algn="ctr">
              <a:buClr>
                <a:schemeClr val="lt1"/>
              </a:buClr>
              <a:buSzPct val="25000"/>
            </a:pPr>
            <a:r>
              <a:rPr lang="en-US" sz="2025">
                <a:solidFill>
                  <a:schemeClr val="lt1"/>
                </a:solidFill>
                <a:latin typeface="Cabin"/>
                <a:ea typeface="Cabin"/>
                <a:cs typeface="Cabin"/>
                <a:sym typeface="Cabin"/>
              </a:rPr>
              <a:t>Нет</a:t>
            </a:r>
          </a:p>
        </p:txBody>
      </p:sp>
      <p:sp>
        <p:nvSpPr>
          <p:cNvPr id="229" name="Shape 229"/>
          <p:cNvSpPr txBox="1"/>
          <p:nvPr/>
        </p:nvSpPr>
        <p:spPr>
          <a:xfrm>
            <a:off x="785812" y="4543425"/>
            <a:ext cx="1769964" cy="421481"/>
          </a:xfrm>
          <a:prstGeom prst="rect">
            <a:avLst/>
          </a:prstGeom>
          <a:solidFill>
            <a:srgbClr val="0000FF"/>
          </a:solidFill>
          <a:ln>
            <a:noFill/>
          </a:ln>
        </p:spPr>
        <p:txBody>
          <a:bodyPr lIns="0" tIns="0" rIns="0" bIns="0" anchor="ctr" anchorCtr="0">
            <a:noAutofit/>
          </a:bodyPr>
          <a:lstStyle/>
          <a:p>
            <a:pPr algn="ctr">
              <a:buClr>
                <a:schemeClr val="lt1"/>
              </a:buClr>
              <a:buSzPct val="25000"/>
            </a:pPr>
            <a:r>
              <a:rPr lang="en-US" sz="1969" dirty="0">
                <a:solidFill>
                  <a:schemeClr val="lt1"/>
                </a:solidFill>
                <a:latin typeface="Cabin"/>
                <a:ea typeface="Cabin"/>
                <a:cs typeface="Cabin"/>
                <a:sym typeface="Cabin"/>
              </a:rPr>
              <a:t>print </a:t>
            </a:r>
            <a:r>
              <a:rPr lang="ru-RU" sz="1969" dirty="0" smtClean="0">
                <a:solidFill>
                  <a:schemeClr val="lt1"/>
                </a:solidFill>
                <a:latin typeface="Cabin"/>
                <a:ea typeface="Cabin"/>
                <a:cs typeface="Cabin"/>
                <a:sym typeface="Cabin"/>
              </a:rPr>
              <a:t>(</a:t>
            </a:r>
            <a:r>
              <a:rPr lang="en-US" sz="1969" dirty="0" smtClean="0">
                <a:solidFill>
                  <a:schemeClr val="lt1"/>
                </a:solidFill>
                <a:latin typeface="Cabin"/>
                <a:ea typeface="Cabin"/>
                <a:cs typeface="Cabin"/>
                <a:sym typeface="Cabin"/>
              </a:rPr>
              <a:t>‘</a:t>
            </a:r>
            <a:r>
              <a:rPr lang="ru-RU" sz="1969" dirty="0" smtClean="0">
                <a:solidFill>
                  <a:schemeClr val="lt1"/>
                </a:solidFill>
                <a:latin typeface="Cabin"/>
                <a:ea typeface="Cabin"/>
                <a:cs typeface="Cabin"/>
                <a:sym typeface="Cabin"/>
              </a:rPr>
              <a:t>Взлет</a:t>
            </a:r>
            <a:r>
              <a:rPr lang="en-US" sz="1969" dirty="0" smtClean="0">
                <a:solidFill>
                  <a:schemeClr val="lt1"/>
                </a:solidFill>
                <a:latin typeface="Cabin"/>
                <a:ea typeface="Cabin"/>
                <a:cs typeface="Cabin"/>
                <a:sym typeface="Cabin"/>
              </a:rPr>
              <a:t>‘</a:t>
            </a:r>
            <a:r>
              <a:rPr lang="ru-RU" sz="1969" dirty="0" smtClean="0">
                <a:solidFill>
                  <a:schemeClr val="lt1"/>
                </a:solidFill>
                <a:latin typeface="Cabin"/>
                <a:ea typeface="Cabin"/>
                <a:cs typeface="Cabin"/>
                <a:sym typeface="Cabin"/>
              </a:rPr>
              <a:t>)</a:t>
            </a:r>
            <a:endParaRPr lang="en-US" sz="1969" dirty="0">
              <a:solidFill>
                <a:schemeClr val="lt1"/>
              </a:solidFill>
              <a:latin typeface="Cabin"/>
              <a:ea typeface="Cabin"/>
              <a:cs typeface="Cabin"/>
              <a:sym typeface="Cabin"/>
            </a:endParaRPr>
          </a:p>
        </p:txBody>
      </p:sp>
      <p:sp>
        <p:nvSpPr>
          <p:cNvPr id="230" name="Shape 230"/>
          <p:cNvSpPr txBox="1"/>
          <p:nvPr/>
        </p:nvSpPr>
        <p:spPr>
          <a:xfrm>
            <a:off x="2620863" y="1864519"/>
            <a:ext cx="408086" cy="350043"/>
          </a:xfrm>
          <a:prstGeom prst="rect">
            <a:avLst/>
          </a:prstGeom>
          <a:noFill/>
          <a:ln>
            <a:noFill/>
          </a:ln>
        </p:spPr>
        <p:txBody>
          <a:bodyPr lIns="0" tIns="0" rIns="0" bIns="0" anchor="ctr" anchorCtr="0">
            <a:noAutofit/>
          </a:bodyPr>
          <a:lstStyle/>
          <a:p>
            <a:pPr algn="ctr">
              <a:buClr>
                <a:schemeClr val="lt1"/>
              </a:buClr>
              <a:buSzPct val="25000"/>
            </a:pPr>
            <a:r>
              <a:rPr lang="en-US" sz="2025">
                <a:solidFill>
                  <a:schemeClr val="lt1"/>
                </a:solidFill>
                <a:latin typeface="Cabin"/>
                <a:ea typeface="Cabin"/>
                <a:cs typeface="Cabin"/>
                <a:sym typeface="Cabin"/>
              </a:rPr>
              <a:t>Да</a:t>
            </a:r>
          </a:p>
        </p:txBody>
      </p:sp>
      <p:sp>
        <p:nvSpPr>
          <p:cNvPr id="231" name="Shape 231"/>
          <p:cNvSpPr txBox="1"/>
          <p:nvPr/>
        </p:nvSpPr>
        <p:spPr>
          <a:xfrm>
            <a:off x="785813" y="1200150"/>
            <a:ext cx="1643118" cy="421537"/>
          </a:xfrm>
          <a:prstGeom prst="rect">
            <a:avLst/>
          </a:prstGeom>
          <a:solidFill>
            <a:srgbClr val="0000FF"/>
          </a:solidFill>
          <a:ln>
            <a:noFill/>
          </a:ln>
        </p:spPr>
        <p:txBody>
          <a:bodyPr lIns="0" tIns="0" rIns="0" bIns="0" anchor="ctr" anchorCtr="0">
            <a:noAutofit/>
          </a:bodyPr>
          <a:lstStyle/>
          <a:p>
            <a:pPr algn="ctr">
              <a:buClr>
                <a:schemeClr val="lt1"/>
              </a:buClr>
              <a:buSzPct val="25000"/>
            </a:pPr>
            <a:r>
              <a:rPr lang="en-US" sz="1969" b="1" dirty="0">
                <a:solidFill>
                  <a:schemeClr val="lt1"/>
                </a:solidFill>
                <a:latin typeface="Cabin"/>
                <a:ea typeface="Cabin"/>
                <a:cs typeface="Cabin"/>
                <a:sym typeface="Cabin"/>
              </a:rPr>
              <a:t>n = 5</a:t>
            </a:r>
          </a:p>
        </p:txBody>
      </p:sp>
      <p:sp>
        <p:nvSpPr>
          <p:cNvPr id="232" name="Shape 232"/>
          <p:cNvSpPr txBox="1"/>
          <p:nvPr/>
        </p:nvSpPr>
        <p:spPr>
          <a:xfrm>
            <a:off x="2014538" y="2650332"/>
            <a:ext cx="1643118" cy="421537"/>
          </a:xfrm>
          <a:prstGeom prst="rect">
            <a:avLst/>
          </a:prstGeom>
          <a:solidFill>
            <a:srgbClr val="0000FF"/>
          </a:solidFill>
          <a:ln>
            <a:noFill/>
          </a:ln>
        </p:spPr>
        <p:txBody>
          <a:bodyPr lIns="0" tIns="0" rIns="0" bIns="0" anchor="ctr" anchorCtr="0">
            <a:noAutofit/>
          </a:bodyPr>
          <a:lstStyle/>
          <a:p>
            <a:pPr algn="ctr">
              <a:buClr>
                <a:schemeClr val="lt1"/>
              </a:buClr>
              <a:buSzPct val="25000"/>
            </a:pPr>
            <a:r>
              <a:rPr lang="en-US" sz="1969" dirty="0">
                <a:solidFill>
                  <a:schemeClr val="lt1"/>
                </a:solidFill>
                <a:latin typeface="Cabin"/>
                <a:ea typeface="Cabin"/>
                <a:cs typeface="Cabin"/>
                <a:sym typeface="Cabin"/>
              </a:rPr>
              <a:t>print </a:t>
            </a:r>
            <a:r>
              <a:rPr lang="ru-RU" sz="1969" dirty="0" smtClean="0">
                <a:solidFill>
                  <a:schemeClr val="lt1"/>
                </a:solidFill>
                <a:latin typeface="Cabin"/>
                <a:ea typeface="Cabin"/>
                <a:cs typeface="Cabin"/>
                <a:sym typeface="Cabin"/>
              </a:rPr>
              <a:t>(</a:t>
            </a:r>
            <a:r>
              <a:rPr lang="en-US" sz="1969" dirty="0" smtClean="0">
                <a:solidFill>
                  <a:srgbClr val="FF0000"/>
                </a:solidFill>
                <a:latin typeface="Cabin"/>
                <a:ea typeface="Cabin"/>
                <a:cs typeface="Cabin"/>
                <a:sym typeface="Cabin"/>
              </a:rPr>
              <a:t>n</a:t>
            </a:r>
            <a:r>
              <a:rPr lang="ru-RU" sz="1969" dirty="0" smtClean="0">
                <a:solidFill>
                  <a:schemeClr val="bg1"/>
                </a:solidFill>
                <a:latin typeface="Cabin"/>
                <a:ea typeface="Cabin"/>
                <a:cs typeface="Cabin"/>
                <a:sym typeface="Cabin"/>
              </a:rPr>
              <a:t>)</a:t>
            </a:r>
            <a:endParaRPr lang="en-US" sz="1969" dirty="0">
              <a:solidFill>
                <a:schemeClr val="bg1"/>
              </a:solidFill>
              <a:latin typeface="Cabin"/>
              <a:ea typeface="Cabin"/>
              <a:cs typeface="Cabin"/>
              <a:sym typeface="Cabin"/>
            </a:endParaRPr>
          </a:p>
        </p:txBody>
      </p:sp>
      <p:sp>
        <p:nvSpPr>
          <p:cNvPr id="233" name="Shape 233"/>
          <p:cNvSpPr txBox="1"/>
          <p:nvPr/>
        </p:nvSpPr>
        <p:spPr>
          <a:xfrm>
            <a:off x="7380312" y="1643711"/>
            <a:ext cx="1510650" cy="2693249"/>
          </a:xfrm>
          <a:prstGeom prst="rect">
            <a:avLst/>
          </a:prstGeom>
          <a:noFill/>
          <a:ln>
            <a:noFill/>
          </a:ln>
        </p:spPr>
        <p:txBody>
          <a:bodyPr lIns="0" tIns="0" rIns="0" bIns="0" anchor="ctr" anchorCtr="0">
            <a:noAutofit/>
          </a:bodyPr>
          <a:lstStyle/>
          <a:p>
            <a:pPr>
              <a:buClr>
                <a:schemeClr val="lt1"/>
              </a:buClr>
              <a:buSzPct val="25000"/>
            </a:pPr>
            <a:r>
              <a:rPr lang="en-US" sz="2025" dirty="0" err="1">
                <a:latin typeface="Cabin"/>
                <a:ea typeface="Cabin"/>
                <a:cs typeface="Cabin"/>
                <a:sym typeface="Cabin"/>
              </a:rPr>
              <a:t>Результат</a:t>
            </a:r>
            <a:r>
              <a:rPr lang="en-US" sz="2025" dirty="0">
                <a:solidFill>
                  <a:schemeClr val="lt1"/>
                </a:solidFill>
                <a:latin typeface="Cabin"/>
                <a:ea typeface="Cabin"/>
                <a:cs typeface="Cabin"/>
                <a:sym typeface="Cabin"/>
              </a:rPr>
              <a:t>:</a:t>
            </a:r>
          </a:p>
          <a:p>
            <a:pPr algn="ctr"/>
            <a:endParaRPr sz="2025" dirty="0">
              <a:solidFill>
                <a:srgbClr val="FF00FF"/>
              </a:solidFill>
              <a:latin typeface="Cabin"/>
              <a:ea typeface="Cabin"/>
              <a:cs typeface="Cabin"/>
              <a:sym typeface="Cabin"/>
            </a:endParaRPr>
          </a:p>
          <a:p>
            <a:pPr>
              <a:buClr>
                <a:srgbClr val="FF00FF"/>
              </a:buClr>
              <a:buSzPct val="25000"/>
            </a:pPr>
            <a:r>
              <a:rPr lang="en-US" sz="2025" dirty="0">
                <a:solidFill>
                  <a:srgbClr val="FF00FF"/>
                </a:solidFill>
                <a:latin typeface="Cabin"/>
                <a:ea typeface="Cabin"/>
                <a:cs typeface="Cabin"/>
                <a:sym typeface="Cabin"/>
              </a:rPr>
              <a:t>5</a:t>
            </a:r>
          </a:p>
          <a:p>
            <a:pPr>
              <a:buClr>
                <a:srgbClr val="FF00FF"/>
              </a:buClr>
              <a:buSzPct val="25000"/>
            </a:pPr>
            <a:r>
              <a:rPr lang="en-US" sz="2025" dirty="0">
                <a:solidFill>
                  <a:srgbClr val="FF00FF"/>
                </a:solidFill>
                <a:latin typeface="Cabin"/>
                <a:ea typeface="Cabin"/>
                <a:cs typeface="Cabin"/>
                <a:sym typeface="Cabin"/>
              </a:rPr>
              <a:t>4</a:t>
            </a:r>
          </a:p>
          <a:p>
            <a:pPr>
              <a:buClr>
                <a:srgbClr val="FF00FF"/>
              </a:buClr>
              <a:buSzPct val="25000"/>
            </a:pPr>
            <a:r>
              <a:rPr lang="en-US" sz="2025" dirty="0">
                <a:solidFill>
                  <a:srgbClr val="FF00FF"/>
                </a:solidFill>
                <a:latin typeface="Cabin"/>
                <a:ea typeface="Cabin"/>
                <a:cs typeface="Cabin"/>
                <a:sym typeface="Cabin"/>
              </a:rPr>
              <a:t>3</a:t>
            </a:r>
          </a:p>
          <a:p>
            <a:pPr>
              <a:buClr>
                <a:srgbClr val="FF00FF"/>
              </a:buClr>
              <a:buSzPct val="25000"/>
            </a:pPr>
            <a:r>
              <a:rPr lang="en-US" sz="2025" dirty="0">
                <a:solidFill>
                  <a:srgbClr val="FF00FF"/>
                </a:solidFill>
                <a:latin typeface="Cabin"/>
                <a:ea typeface="Cabin"/>
                <a:cs typeface="Cabin"/>
                <a:sym typeface="Cabin"/>
              </a:rPr>
              <a:t>2</a:t>
            </a:r>
          </a:p>
          <a:p>
            <a:pPr>
              <a:buClr>
                <a:srgbClr val="FF00FF"/>
              </a:buClr>
              <a:buSzPct val="25000"/>
            </a:pPr>
            <a:r>
              <a:rPr lang="en-US" sz="2025" dirty="0">
                <a:solidFill>
                  <a:srgbClr val="FF00FF"/>
                </a:solidFill>
                <a:latin typeface="Cabin"/>
                <a:ea typeface="Cabin"/>
                <a:cs typeface="Cabin"/>
                <a:sym typeface="Cabin"/>
              </a:rPr>
              <a:t>1</a:t>
            </a:r>
          </a:p>
          <a:p>
            <a:pPr>
              <a:buClr>
                <a:srgbClr val="FF00FF"/>
              </a:buClr>
              <a:buSzPct val="25000"/>
            </a:pPr>
            <a:r>
              <a:rPr lang="ru-RU" sz="2025" dirty="0" smtClean="0">
                <a:solidFill>
                  <a:srgbClr val="FF00FF"/>
                </a:solidFill>
                <a:latin typeface="Cabin"/>
                <a:ea typeface="Cabin"/>
                <a:cs typeface="Cabin"/>
                <a:sym typeface="Cabin"/>
              </a:rPr>
              <a:t>Взлет</a:t>
            </a:r>
            <a:r>
              <a:rPr lang="en-US" sz="2025" dirty="0" smtClean="0">
                <a:solidFill>
                  <a:srgbClr val="FF00FF"/>
                </a:solidFill>
                <a:latin typeface="Cabin"/>
                <a:ea typeface="Cabin"/>
                <a:cs typeface="Cabin"/>
                <a:sym typeface="Cabin"/>
              </a:rPr>
              <a:t>! </a:t>
            </a:r>
            <a:endParaRPr lang="en-US" sz="2025" dirty="0">
              <a:solidFill>
                <a:srgbClr val="FF00FF"/>
              </a:solidFill>
              <a:latin typeface="Cabin"/>
              <a:ea typeface="Cabin"/>
              <a:cs typeface="Cabin"/>
              <a:sym typeface="Cabin"/>
            </a:endParaRPr>
          </a:p>
          <a:p>
            <a:pPr>
              <a:buClr>
                <a:srgbClr val="FF00FF"/>
              </a:buClr>
              <a:buSzPct val="25000"/>
            </a:pPr>
            <a:r>
              <a:rPr lang="en-US" sz="2025" dirty="0">
                <a:solidFill>
                  <a:srgbClr val="FF00FF"/>
                </a:solidFill>
                <a:latin typeface="Cabin"/>
                <a:ea typeface="Cabin"/>
                <a:cs typeface="Cabin"/>
                <a:sym typeface="Cabin"/>
              </a:rPr>
              <a:t>0</a:t>
            </a:r>
          </a:p>
        </p:txBody>
      </p:sp>
      <p:sp>
        <p:nvSpPr>
          <p:cNvPr id="234" name="Shape 234"/>
          <p:cNvSpPr txBox="1"/>
          <p:nvPr/>
        </p:nvSpPr>
        <p:spPr>
          <a:xfrm>
            <a:off x="2007394" y="3336132"/>
            <a:ext cx="1643118" cy="421537"/>
          </a:xfrm>
          <a:prstGeom prst="rect">
            <a:avLst/>
          </a:prstGeom>
          <a:solidFill>
            <a:srgbClr val="0000FF"/>
          </a:solidFill>
          <a:ln>
            <a:noFill/>
          </a:ln>
        </p:spPr>
        <p:txBody>
          <a:bodyPr lIns="0" tIns="0" rIns="0" bIns="0" anchor="ctr" anchorCtr="0">
            <a:noAutofit/>
          </a:bodyPr>
          <a:lstStyle/>
          <a:p>
            <a:pPr algn="ctr">
              <a:buClr>
                <a:schemeClr val="lt1"/>
              </a:buClr>
              <a:buSzPct val="25000"/>
            </a:pPr>
            <a:r>
              <a:rPr lang="en-US" sz="1969">
                <a:solidFill>
                  <a:schemeClr val="lt1"/>
                </a:solidFill>
                <a:latin typeface="Cabin"/>
                <a:ea typeface="Cabin"/>
                <a:cs typeface="Cabin"/>
                <a:sym typeface="Cabin"/>
              </a:rPr>
              <a:t> n = n -1</a:t>
            </a:r>
          </a:p>
        </p:txBody>
      </p:sp>
    </p:spTree>
    <p:extLst>
      <p:ext uri="{BB962C8B-B14F-4D97-AF65-F5344CB8AC3E}">
        <p14:creationId xmlns:p14="http://schemas.microsoft.com/office/powerpoint/2010/main" val="1216088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Сокращенные операции</a:t>
            </a:r>
            <a:r>
              <a:rPr lang="en-US" dirty="0" smtClean="0"/>
              <a:t> </a:t>
            </a:r>
            <a:r>
              <a:rPr lang="ru-RU" dirty="0" smtClean="0"/>
              <a:t>присвоения</a:t>
            </a:r>
            <a:endParaRPr lang="ru-RU"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3235595558"/>
              </p:ext>
            </p:extLst>
          </p:nvPr>
        </p:nvGraphicFramePr>
        <p:xfrm>
          <a:off x="390365" y="1556792"/>
          <a:ext cx="8363270" cy="4608510"/>
        </p:xfrm>
        <a:graphic>
          <a:graphicData uri="http://schemas.openxmlformats.org/drawingml/2006/table">
            <a:tbl>
              <a:tblPr firstRow="1" bandRow="1">
                <a:tableStyleId>{5940675A-B579-460E-94D1-54222C63F5DA}</a:tableStyleId>
              </a:tblPr>
              <a:tblGrid>
                <a:gridCol w="3157149">
                  <a:extLst>
                    <a:ext uri="{9D8B030D-6E8A-4147-A177-3AD203B41FA5}">
                      <a16:colId xmlns:a16="http://schemas.microsoft.com/office/drawing/2014/main" xmlns="" val="2142840333"/>
                    </a:ext>
                  </a:extLst>
                </a:gridCol>
                <a:gridCol w="1829440">
                  <a:extLst>
                    <a:ext uri="{9D8B030D-6E8A-4147-A177-3AD203B41FA5}">
                      <a16:colId xmlns:a16="http://schemas.microsoft.com/office/drawing/2014/main" xmlns="" val="2534420475"/>
                    </a:ext>
                  </a:extLst>
                </a:gridCol>
                <a:gridCol w="1390374">
                  <a:extLst>
                    <a:ext uri="{9D8B030D-6E8A-4147-A177-3AD203B41FA5}">
                      <a16:colId xmlns:a16="http://schemas.microsoft.com/office/drawing/2014/main" xmlns="" val="1511521227"/>
                    </a:ext>
                  </a:extLst>
                </a:gridCol>
                <a:gridCol w="1986307">
                  <a:extLst>
                    <a:ext uri="{9D8B030D-6E8A-4147-A177-3AD203B41FA5}">
                      <a16:colId xmlns:a16="http://schemas.microsoft.com/office/drawing/2014/main" xmlns="" val="4263179452"/>
                    </a:ext>
                  </a:extLst>
                </a:gridCol>
              </a:tblGrid>
              <a:tr h="470161">
                <a:tc>
                  <a:txBody>
                    <a:bodyPr/>
                    <a:lstStyle/>
                    <a:p>
                      <a:pPr algn="ctr"/>
                      <a:r>
                        <a:rPr lang="ru-RU" sz="2400" dirty="0"/>
                        <a:t>Операция</a:t>
                      </a:r>
                    </a:p>
                  </a:txBody>
                  <a:tcPr marL="9525" marR="9525" marT="9525" marB="9525" anchor="ctr"/>
                </a:tc>
                <a:tc>
                  <a:txBody>
                    <a:bodyPr/>
                    <a:lstStyle/>
                    <a:p>
                      <a:pPr algn="ctr"/>
                      <a:r>
                        <a:rPr lang="ru-RU" sz="2400"/>
                        <a:t>Обозначение</a:t>
                      </a:r>
                    </a:p>
                  </a:txBody>
                  <a:tcPr marL="9525" marR="9525" marT="9525" marB="9525" anchor="ctr"/>
                </a:tc>
                <a:tc>
                  <a:txBody>
                    <a:bodyPr/>
                    <a:lstStyle/>
                    <a:p>
                      <a:pPr algn="ctr"/>
                      <a:r>
                        <a:rPr lang="ru-RU" sz="2400"/>
                        <a:t>Пример</a:t>
                      </a:r>
                    </a:p>
                  </a:txBody>
                  <a:tcPr marL="9525" marR="9525" marT="9525" marB="9525" anchor="ctr"/>
                </a:tc>
                <a:tc>
                  <a:txBody>
                    <a:bodyPr/>
                    <a:lstStyle/>
                    <a:p>
                      <a:pPr algn="ctr"/>
                      <a:r>
                        <a:rPr lang="ru-RU" sz="2400"/>
                        <a:t>Экв.пример</a:t>
                      </a:r>
                    </a:p>
                  </a:txBody>
                  <a:tcPr marL="9525" marR="9525" marT="9525" marB="9525" anchor="ctr"/>
                </a:tc>
                <a:extLst>
                  <a:ext uri="{0D108BD9-81ED-4DB2-BD59-A6C34878D82A}">
                    <a16:rowId xmlns:a16="http://schemas.microsoft.com/office/drawing/2014/main" xmlns="" val="1301351956"/>
                  </a:ext>
                </a:extLst>
              </a:tr>
              <a:tr h="917047">
                <a:tc>
                  <a:txBody>
                    <a:bodyPr/>
                    <a:lstStyle/>
                    <a:p>
                      <a:pPr algn="ctr"/>
                      <a:r>
                        <a:rPr lang="ru-RU" sz="2400" dirty="0" smtClean="0"/>
                        <a:t>присваивания-сложения (</a:t>
                      </a:r>
                      <a:r>
                        <a:rPr lang="ru-RU" sz="2400" b="1" dirty="0" smtClean="0"/>
                        <a:t>инкремент</a:t>
                      </a:r>
                      <a:r>
                        <a:rPr lang="ru-RU" sz="2400" dirty="0" smtClean="0"/>
                        <a:t>)</a:t>
                      </a:r>
                      <a:endParaRPr lang="ru-RU" sz="2400" dirty="0"/>
                    </a:p>
                  </a:txBody>
                  <a:tcPr marL="9525" marR="9525" marT="9525" marB="9525" anchor="ctr"/>
                </a:tc>
                <a:tc>
                  <a:txBody>
                    <a:bodyPr/>
                    <a:lstStyle/>
                    <a:p>
                      <a:pPr algn="ctr"/>
                      <a:r>
                        <a:rPr lang="ru-RU" sz="2400" dirty="0"/>
                        <a:t>+=</a:t>
                      </a:r>
                    </a:p>
                  </a:txBody>
                  <a:tcPr marL="9525" marR="9525" marT="9525" marB="9525" anchor="ctr"/>
                </a:tc>
                <a:tc>
                  <a:txBody>
                    <a:bodyPr/>
                    <a:lstStyle/>
                    <a:p>
                      <a:pPr algn="ctr"/>
                      <a:r>
                        <a:rPr lang="en-US" sz="2400"/>
                        <a:t>var += 16</a:t>
                      </a:r>
                    </a:p>
                  </a:txBody>
                  <a:tcPr marL="9525" marR="9525" marT="9525" marB="9525" anchor="ctr"/>
                </a:tc>
                <a:tc>
                  <a:txBody>
                    <a:bodyPr/>
                    <a:lstStyle/>
                    <a:p>
                      <a:pPr algn="ctr"/>
                      <a:r>
                        <a:rPr lang="en-US" sz="2400" dirty="0" err="1"/>
                        <a:t>var</a:t>
                      </a:r>
                      <a:r>
                        <a:rPr lang="en-US" sz="2400" dirty="0"/>
                        <a:t> = </a:t>
                      </a:r>
                      <a:r>
                        <a:rPr lang="en-US" sz="2400" dirty="0" err="1"/>
                        <a:t>var</a:t>
                      </a:r>
                      <a:r>
                        <a:rPr lang="en-US" sz="2400" dirty="0"/>
                        <a:t> + 16</a:t>
                      </a:r>
                    </a:p>
                  </a:txBody>
                  <a:tcPr marL="9525" marR="9525" marT="9525" marB="9525" anchor="ctr"/>
                </a:tc>
                <a:extLst>
                  <a:ext uri="{0D108BD9-81ED-4DB2-BD59-A6C34878D82A}">
                    <a16:rowId xmlns:a16="http://schemas.microsoft.com/office/drawing/2014/main" xmlns="" val="2719285803"/>
                  </a:ext>
                </a:extLst>
              </a:tr>
              <a:tr h="917047">
                <a:tc>
                  <a:txBody>
                    <a:bodyPr/>
                    <a:lstStyle/>
                    <a:p>
                      <a:pPr algn="ctr"/>
                      <a:r>
                        <a:rPr lang="ru-RU" sz="2400" dirty="0" smtClean="0"/>
                        <a:t>присваивания-вычитания (</a:t>
                      </a:r>
                      <a:r>
                        <a:rPr lang="ru-RU" sz="2400" b="1" dirty="0" smtClean="0"/>
                        <a:t>декремент</a:t>
                      </a:r>
                      <a:r>
                        <a:rPr lang="ru-RU" sz="2400" dirty="0" smtClean="0"/>
                        <a:t>)</a:t>
                      </a:r>
                      <a:endParaRPr lang="ru-RU" sz="2400" dirty="0"/>
                    </a:p>
                  </a:txBody>
                  <a:tcPr marL="9525" marR="9525" marT="9525" marB="9525" anchor="ctr"/>
                </a:tc>
                <a:tc>
                  <a:txBody>
                    <a:bodyPr/>
                    <a:lstStyle/>
                    <a:p>
                      <a:pPr algn="ctr"/>
                      <a:r>
                        <a:rPr lang="ru-RU" sz="2400"/>
                        <a:t>-=</a:t>
                      </a:r>
                    </a:p>
                  </a:txBody>
                  <a:tcPr marL="9525" marR="9525" marT="9525" marB="9525" anchor="ctr"/>
                </a:tc>
                <a:tc>
                  <a:txBody>
                    <a:bodyPr/>
                    <a:lstStyle/>
                    <a:p>
                      <a:pPr algn="ctr"/>
                      <a:r>
                        <a:rPr lang="en-US" sz="2400"/>
                        <a:t>var -= 16</a:t>
                      </a:r>
                    </a:p>
                  </a:txBody>
                  <a:tcPr marL="9525" marR="9525" marT="9525" marB="9525" anchor="ctr"/>
                </a:tc>
                <a:tc>
                  <a:txBody>
                    <a:bodyPr/>
                    <a:lstStyle/>
                    <a:p>
                      <a:pPr algn="ctr"/>
                      <a:r>
                        <a:rPr lang="en-US" sz="2400"/>
                        <a:t>var = var — 16</a:t>
                      </a:r>
                    </a:p>
                  </a:txBody>
                  <a:tcPr marL="9525" marR="9525" marT="9525" marB="9525" anchor="ctr"/>
                </a:tc>
                <a:extLst>
                  <a:ext uri="{0D108BD9-81ED-4DB2-BD59-A6C34878D82A}">
                    <a16:rowId xmlns:a16="http://schemas.microsoft.com/office/drawing/2014/main" xmlns="" val="3461989946"/>
                  </a:ext>
                </a:extLst>
              </a:tr>
              <a:tr h="917047">
                <a:tc>
                  <a:txBody>
                    <a:bodyPr/>
                    <a:lstStyle/>
                    <a:p>
                      <a:pPr algn="ctr"/>
                      <a:r>
                        <a:rPr lang="ru-RU" sz="2400" dirty="0" smtClean="0"/>
                        <a:t>присваивания-умножения</a:t>
                      </a:r>
                      <a:endParaRPr lang="ru-RU" sz="2400" dirty="0"/>
                    </a:p>
                  </a:txBody>
                  <a:tcPr marL="9525" marR="9525" marT="9525" marB="9525" anchor="ctr"/>
                </a:tc>
                <a:tc>
                  <a:txBody>
                    <a:bodyPr/>
                    <a:lstStyle/>
                    <a:p>
                      <a:pPr algn="ctr"/>
                      <a:r>
                        <a:rPr lang="ru-RU" sz="2400" dirty="0"/>
                        <a:t>*=</a:t>
                      </a:r>
                    </a:p>
                  </a:txBody>
                  <a:tcPr marL="9525" marR="9525" marT="9525" marB="9525" anchor="ctr"/>
                </a:tc>
                <a:tc>
                  <a:txBody>
                    <a:bodyPr/>
                    <a:lstStyle/>
                    <a:p>
                      <a:pPr algn="ctr"/>
                      <a:r>
                        <a:rPr lang="en-US" sz="2400"/>
                        <a:t>var *= 16</a:t>
                      </a:r>
                    </a:p>
                  </a:txBody>
                  <a:tcPr marL="9525" marR="9525" marT="9525" marB="9525" anchor="ctr"/>
                </a:tc>
                <a:tc>
                  <a:txBody>
                    <a:bodyPr/>
                    <a:lstStyle/>
                    <a:p>
                      <a:pPr algn="ctr"/>
                      <a:r>
                        <a:rPr lang="en-US" sz="2400" dirty="0" err="1"/>
                        <a:t>var</a:t>
                      </a:r>
                      <a:r>
                        <a:rPr lang="en-US" sz="2400" dirty="0"/>
                        <a:t> = </a:t>
                      </a:r>
                      <a:r>
                        <a:rPr lang="en-US" sz="2400" dirty="0" err="1"/>
                        <a:t>var</a:t>
                      </a:r>
                      <a:r>
                        <a:rPr lang="en-US" sz="2400" dirty="0"/>
                        <a:t> * 16</a:t>
                      </a:r>
                    </a:p>
                  </a:txBody>
                  <a:tcPr marL="9525" marR="9525" marT="9525" marB="9525" anchor="ctr"/>
                </a:tc>
                <a:extLst>
                  <a:ext uri="{0D108BD9-81ED-4DB2-BD59-A6C34878D82A}">
                    <a16:rowId xmlns:a16="http://schemas.microsoft.com/office/drawing/2014/main" xmlns="" val="3908222938"/>
                  </a:ext>
                </a:extLst>
              </a:tr>
              <a:tr h="470161">
                <a:tc>
                  <a:txBody>
                    <a:bodyPr/>
                    <a:lstStyle/>
                    <a:p>
                      <a:pPr algn="ctr"/>
                      <a:r>
                        <a:rPr lang="ru-RU" sz="2400" dirty="0" smtClean="0"/>
                        <a:t>присваивания-деления</a:t>
                      </a:r>
                      <a:endParaRPr lang="ru-RU" sz="2400" dirty="0"/>
                    </a:p>
                  </a:txBody>
                  <a:tcPr marL="9525" marR="9525" marT="9525" marB="9525" anchor="ctr"/>
                </a:tc>
                <a:tc>
                  <a:txBody>
                    <a:bodyPr/>
                    <a:lstStyle/>
                    <a:p>
                      <a:pPr algn="ctr"/>
                      <a:r>
                        <a:rPr lang="ru-RU" sz="2400" dirty="0"/>
                        <a:t>/=</a:t>
                      </a:r>
                    </a:p>
                  </a:txBody>
                  <a:tcPr marL="9525" marR="9525" marT="9525" marB="9525" anchor="ctr"/>
                </a:tc>
                <a:tc>
                  <a:txBody>
                    <a:bodyPr/>
                    <a:lstStyle/>
                    <a:p>
                      <a:pPr algn="ctr"/>
                      <a:r>
                        <a:rPr lang="en-US" sz="2400" dirty="0" err="1"/>
                        <a:t>var</a:t>
                      </a:r>
                      <a:r>
                        <a:rPr lang="en-US" sz="2400" dirty="0"/>
                        <a:t> /= 16</a:t>
                      </a:r>
                    </a:p>
                  </a:txBody>
                  <a:tcPr marL="9525" marR="9525" marT="9525" marB="9525" anchor="ctr"/>
                </a:tc>
                <a:tc>
                  <a:txBody>
                    <a:bodyPr/>
                    <a:lstStyle/>
                    <a:p>
                      <a:pPr algn="ctr"/>
                      <a:r>
                        <a:rPr lang="en-US" sz="2400"/>
                        <a:t>var = var / 16</a:t>
                      </a:r>
                    </a:p>
                  </a:txBody>
                  <a:tcPr marL="9525" marR="9525" marT="9525" marB="9525" anchor="ctr"/>
                </a:tc>
                <a:extLst>
                  <a:ext uri="{0D108BD9-81ED-4DB2-BD59-A6C34878D82A}">
                    <a16:rowId xmlns:a16="http://schemas.microsoft.com/office/drawing/2014/main" xmlns="" val="358583584"/>
                  </a:ext>
                </a:extLst>
              </a:tr>
              <a:tr h="917047">
                <a:tc>
                  <a:txBody>
                    <a:bodyPr/>
                    <a:lstStyle/>
                    <a:p>
                      <a:pPr algn="ctr"/>
                      <a:r>
                        <a:rPr lang="ru-RU" sz="2400" dirty="0" smtClean="0"/>
                        <a:t>присваивания-остатка </a:t>
                      </a:r>
                      <a:r>
                        <a:rPr lang="ru-RU" sz="2400" dirty="0"/>
                        <a:t>от деления</a:t>
                      </a:r>
                    </a:p>
                  </a:txBody>
                  <a:tcPr marL="9525" marR="9525" marT="9525" marB="9525" anchor="ctr"/>
                </a:tc>
                <a:tc>
                  <a:txBody>
                    <a:bodyPr/>
                    <a:lstStyle/>
                    <a:p>
                      <a:pPr algn="ctr"/>
                      <a:r>
                        <a:rPr lang="ru-RU" sz="2400"/>
                        <a:t>%=</a:t>
                      </a:r>
                    </a:p>
                  </a:txBody>
                  <a:tcPr marL="9525" marR="9525" marT="9525" marB="9525" anchor="ctr"/>
                </a:tc>
                <a:tc>
                  <a:txBody>
                    <a:bodyPr/>
                    <a:lstStyle/>
                    <a:p>
                      <a:pPr algn="ctr"/>
                      <a:r>
                        <a:rPr lang="en-US" sz="2400" dirty="0" err="1"/>
                        <a:t>var</a:t>
                      </a:r>
                      <a:r>
                        <a:rPr lang="en-US" sz="2400" dirty="0"/>
                        <a:t> %= 16</a:t>
                      </a:r>
                    </a:p>
                  </a:txBody>
                  <a:tcPr marL="9525" marR="9525" marT="9525" marB="9525" anchor="ctr"/>
                </a:tc>
                <a:tc>
                  <a:txBody>
                    <a:bodyPr/>
                    <a:lstStyle/>
                    <a:p>
                      <a:pPr algn="ctr"/>
                      <a:r>
                        <a:rPr lang="en-US" sz="2400" dirty="0" err="1"/>
                        <a:t>var</a:t>
                      </a:r>
                      <a:r>
                        <a:rPr lang="en-US" sz="2400" dirty="0"/>
                        <a:t> = </a:t>
                      </a:r>
                      <a:r>
                        <a:rPr lang="en-US" sz="2400" dirty="0" err="1"/>
                        <a:t>var</a:t>
                      </a:r>
                      <a:r>
                        <a:rPr lang="en-US" sz="2400" dirty="0"/>
                        <a:t> % 16</a:t>
                      </a:r>
                    </a:p>
                  </a:txBody>
                  <a:tcPr marL="9525" marR="9525" marT="9525" marB="9525" anchor="ctr"/>
                </a:tc>
                <a:extLst>
                  <a:ext uri="{0D108BD9-81ED-4DB2-BD59-A6C34878D82A}">
                    <a16:rowId xmlns:a16="http://schemas.microsoft.com/office/drawing/2014/main" xmlns="" val="4027759349"/>
                  </a:ext>
                </a:extLst>
              </a:tr>
            </a:tbl>
          </a:graphicData>
        </a:graphic>
      </p:graphicFrame>
    </p:spTree>
    <p:extLst>
      <p:ext uri="{BB962C8B-B14F-4D97-AF65-F5344CB8AC3E}">
        <p14:creationId xmlns:p14="http://schemas.microsoft.com/office/powerpoint/2010/main" val="11221201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Shape 239"/>
          <p:cNvSpPr txBox="1">
            <a:spLocks noGrp="1"/>
          </p:cNvSpPr>
          <p:nvPr>
            <p:ph type="title"/>
          </p:nvPr>
        </p:nvSpPr>
        <p:spPr>
          <a:xfrm>
            <a:off x="2414588" y="63339"/>
            <a:ext cx="4934602" cy="1292963"/>
          </a:xfrm>
          <a:prstGeom prst="rect">
            <a:avLst/>
          </a:prstGeom>
          <a:noFill/>
          <a:ln>
            <a:noFill/>
          </a:ln>
        </p:spPr>
        <p:txBody>
          <a:bodyPr vert="horz" lIns="21431" tIns="21431" rIns="21431" bIns="21431" rtlCol="0" anchor="ctr" anchorCtr="0">
            <a:noAutofit/>
          </a:bodyPr>
          <a:lstStyle/>
          <a:p>
            <a:pPr>
              <a:spcBef>
                <a:spcPts val="0"/>
              </a:spcBef>
              <a:buClr>
                <a:srgbClr val="FF00FF"/>
              </a:buClr>
              <a:buSzPct val="25000"/>
            </a:pPr>
            <a:r>
              <a:rPr lang="en-US" sz="4275" dirty="0" err="1">
                <a:latin typeface="Cabin"/>
                <a:ea typeface="Cabin"/>
                <a:cs typeface="Cabin"/>
                <a:sym typeface="Cabin"/>
              </a:rPr>
              <a:t>Бесконечный</a:t>
            </a:r>
            <a:r>
              <a:rPr lang="en-US" sz="4275" dirty="0">
                <a:latin typeface="Cabin"/>
                <a:ea typeface="Cabin"/>
                <a:cs typeface="Cabin"/>
                <a:sym typeface="Cabin"/>
              </a:rPr>
              <a:t> </a:t>
            </a:r>
            <a:r>
              <a:rPr lang="en-US" sz="4275" dirty="0" err="1">
                <a:latin typeface="Cabin"/>
                <a:ea typeface="Cabin"/>
                <a:cs typeface="Cabin"/>
                <a:sym typeface="Cabin"/>
              </a:rPr>
              <a:t>цикл</a:t>
            </a:r>
            <a:endParaRPr lang="en-US" sz="4275" dirty="0">
              <a:latin typeface="Cabin"/>
              <a:ea typeface="Cabin"/>
              <a:cs typeface="Cabin"/>
              <a:sym typeface="Cabin"/>
            </a:endParaRPr>
          </a:p>
        </p:txBody>
      </p:sp>
      <p:sp>
        <p:nvSpPr>
          <p:cNvPr id="240" name="Shape 240"/>
          <p:cNvSpPr txBox="1"/>
          <p:nvPr/>
        </p:nvSpPr>
        <p:spPr>
          <a:xfrm>
            <a:off x="5508104" y="2564904"/>
            <a:ext cx="3024336" cy="1557394"/>
          </a:xfrm>
          <a:prstGeom prst="rect">
            <a:avLst/>
          </a:prstGeom>
          <a:noFill/>
          <a:ln>
            <a:noFill/>
          </a:ln>
        </p:spPr>
        <p:txBody>
          <a:bodyPr lIns="0" tIns="0" rIns="0" bIns="0" anchor="ctr" anchorCtr="0">
            <a:noAutofit/>
          </a:bodyPr>
          <a:lstStyle/>
          <a:p>
            <a:pPr>
              <a:buClr>
                <a:srgbClr val="00FF00"/>
              </a:buClr>
              <a:buSzPct val="25000"/>
            </a:pPr>
            <a:r>
              <a:rPr lang="en-US" sz="1688" dirty="0">
                <a:solidFill>
                  <a:srgbClr val="00FF00"/>
                </a:solidFill>
                <a:latin typeface="Courier New"/>
                <a:ea typeface="Courier New"/>
                <a:cs typeface="Courier New"/>
                <a:sym typeface="Courier New"/>
              </a:rPr>
              <a:t>n</a:t>
            </a:r>
            <a:r>
              <a:rPr lang="en-US" sz="1688" dirty="0">
                <a:solidFill>
                  <a:srgbClr val="FFFF00"/>
                </a:solidFill>
                <a:latin typeface="Courier New"/>
                <a:ea typeface="Courier New"/>
                <a:cs typeface="Courier New"/>
                <a:sym typeface="Courier New"/>
              </a:rPr>
              <a:t> </a:t>
            </a:r>
            <a:r>
              <a:rPr lang="en-US" sz="1688" dirty="0">
                <a:solidFill>
                  <a:srgbClr val="00FFFF"/>
                </a:solidFill>
                <a:latin typeface="Courier New"/>
                <a:ea typeface="Courier New"/>
                <a:cs typeface="Courier New"/>
                <a:sym typeface="Courier New"/>
              </a:rPr>
              <a:t>=</a:t>
            </a:r>
            <a:r>
              <a:rPr lang="en-US" sz="1688" dirty="0">
                <a:solidFill>
                  <a:srgbClr val="FFFF00"/>
                </a:solidFill>
                <a:latin typeface="Courier New"/>
                <a:ea typeface="Courier New"/>
                <a:cs typeface="Courier New"/>
                <a:sym typeface="Courier New"/>
              </a:rPr>
              <a:t> </a:t>
            </a:r>
            <a:r>
              <a:rPr lang="en-US" sz="1688" dirty="0">
                <a:solidFill>
                  <a:srgbClr val="FF7F00"/>
                </a:solidFill>
                <a:latin typeface="Courier New"/>
                <a:ea typeface="Courier New"/>
                <a:cs typeface="Courier New"/>
                <a:sym typeface="Courier New"/>
              </a:rPr>
              <a:t>5</a:t>
            </a:r>
          </a:p>
          <a:p>
            <a:pPr>
              <a:buClr>
                <a:srgbClr val="FFFF00"/>
              </a:buClr>
              <a:buSzPct val="25000"/>
            </a:pPr>
            <a:r>
              <a:rPr lang="en-US" sz="1688" dirty="0">
                <a:latin typeface="Courier New"/>
                <a:ea typeface="Courier New"/>
                <a:cs typeface="Courier New"/>
                <a:sym typeface="Courier New"/>
              </a:rPr>
              <a:t>while</a:t>
            </a:r>
            <a:r>
              <a:rPr lang="en-US" sz="1688" dirty="0">
                <a:solidFill>
                  <a:srgbClr val="FFFF00"/>
                </a:solidFill>
                <a:latin typeface="Courier New"/>
                <a:ea typeface="Courier New"/>
                <a:cs typeface="Courier New"/>
                <a:sym typeface="Courier New"/>
              </a:rPr>
              <a:t> </a:t>
            </a:r>
            <a:r>
              <a:rPr lang="en-US" sz="1688" dirty="0">
                <a:solidFill>
                  <a:srgbClr val="00FF00"/>
                </a:solidFill>
                <a:latin typeface="Courier New"/>
                <a:ea typeface="Courier New"/>
                <a:cs typeface="Courier New"/>
                <a:sym typeface="Courier New"/>
              </a:rPr>
              <a:t>n</a:t>
            </a:r>
            <a:r>
              <a:rPr lang="en-US" sz="1688" dirty="0">
                <a:solidFill>
                  <a:srgbClr val="FFFF00"/>
                </a:solidFill>
                <a:latin typeface="Courier New"/>
                <a:ea typeface="Courier New"/>
                <a:cs typeface="Courier New"/>
                <a:sym typeface="Courier New"/>
              </a:rPr>
              <a:t> </a:t>
            </a:r>
            <a:r>
              <a:rPr lang="en-US" sz="1688" dirty="0">
                <a:solidFill>
                  <a:srgbClr val="00FFFF"/>
                </a:solidFill>
                <a:latin typeface="Courier New"/>
                <a:ea typeface="Courier New"/>
                <a:cs typeface="Courier New"/>
                <a:sym typeface="Courier New"/>
              </a:rPr>
              <a:t>&gt;</a:t>
            </a:r>
            <a:r>
              <a:rPr lang="en-US" sz="1688" dirty="0">
                <a:solidFill>
                  <a:srgbClr val="FFFF00"/>
                </a:solidFill>
                <a:latin typeface="Courier New"/>
                <a:ea typeface="Courier New"/>
                <a:cs typeface="Courier New"/>
                <a:sym typeface="Courier New"/>
              </a:rPr>
              <a:t> </a:t>
            </a:r>
            <a:r>
              <a:rPr lang="en-US" sz="1688" dirty="0">
                <a:solidFill>
                  <a:srgbClr val="FF7F00"/>
                </a:solidFill>
                <a:latin typeface="Courier New"/>
                <a:ea typeface="Courier New"/>
                <a:cs typeface="Courier New"/>
                <a:sym typeface="Courier New"/>
              </a:rPr>
              <a:t>0</a:t>
            </a:r>
            <a:r>
              <a:rPr lang="en-US" sz="1688" dirty="0">
                <a:solidFill>
                  <a:srgbClr val="FFFF00"/>
                </a:solidFill>
                <a:latin typeface="Courier New"/>
                <a:ea typeface="Courier New"/>
                <a:cs typeface="Courier New"/>
                <a:sym typeface="Courier New"/>
              </a:rPr>
              <a:t> </a:t>
            </a:r>
            <a:r>
              <a:rPr lang="en-US" sz="1688" dirty="0">
                <a:latin typeface="Courier New"/>
                <a:ea typeface="Courier New"/>
                <a:cs typeface="Courier New"/>
                <a:sym typeface="Courier New"/>
              </a:rPr>
              <a:t>:</a:t>
            </a:r>
          </a:p>
          <a:p>
            <a:pPr>
              <a:buClr>
                <a:srgbClr val="FFFF00"/>
              </a:buClr>
              <a:buSzPct val="25000"/>
            </a:pPr>
            <a:r>
              <a:rPr lang="en-US" sz="1688" dirty="0">
                <a:solidFill>
                  <a:srgbClr val="FFFF00"/>
                </a:solidFill>
                <a:latin typeface="Courier New"/>
                <a:ea typeface="Courier New"/>
                <a:cs typeface="Courier New"/>
                <a:sym typeface="Courier New"/>
              </a:rPr>
              <a:t>    </a:t>
            </a:r>
            <a:r>
              <a:rPr lang="en-US" sz="1688" dirty="0">
                <a:latin typeface="Courier New"/>
                <a:ea typeface="Courier New"/>
                <a:cs typeface="Courier New"/>
                <a:sym typeface="Courier New"/>
              </a:rPr>
              <a:t>print</a:t>
            </a:r>
            <a:r>
              <a:rPr lang="en-US" sz="1688" dirty="0">
                <a:solidFill>
                  <a:srgbClr val="FFFF00"/>
                </a:solidFill>
                <a:latin typeface="Courier New"/>
                <a:ea typeface="Courier New"/>
                <a:cs typeface="Courier New"/>
                <a:sym typeface="Courier New"/>
              </a:rPr>
              <a:t> </a:t>
            </a:r>
            <a:r>
              <a:rPr lang="ru-RU" sz="1688" dirty="0" smtClean="0">
                <a:latin typeface="Courier New"/>
                <a:ea typeface="Courier New"/>
                <a:cs typeface="Courier New"/>
                <a:sym typeface="Courier New"/>
              </a:rPr>
              <a:t>(</a:t>
            </a:r>
            <a:r>
              <a:rPr lang="en-US" sz="1688" dirty="0">
                <a:solidFill>
                  <a:srgbClr val="FF7F00"/>
                </a:solidFill>
                <a:latin typeface="Courier New"/>
                <a:ea typeface="Courier New"/>
                <a:cs typeface="Courier New"/>
                <a:sym typeface="Courier New"/>
              </a:rPr>
              <a:t>'</a:t>
            </a:r>
            <a:r>
              <a:rPr lang="en-US" sz="1688" dirty="0" err="1">
                <a:solidFill>
                  <a:srgbClr val="FF7F00"/>
                </a:solidFill>
                <a:latin typeface="Courier New"/>
                <a:ea typeface="Courier New"/>
                <a:cs typeface="Courier New"/>
                <a:sym typeface="Courier New"/>
              </a:rPr>
              <a:t>Намылить</a:t>
            </a:r>
            <a:r>
              <a:rPr lang="en-US" sz="1688" dirty="0">
                <a:solidFill>
                  <a:srgbClr val="FF7F00"/>
                </a:solidFill>
                <a:latin typeface="Courier New"/>
                <a:ea typeface="Courier New"/>
                <a:cs typeface="Courier New"/>
                <a:sym typeface="Courier New"/>
              </a:rPr>
              <a:t>’</a:t>
            </a:r>
            <a:r>
              <a:rPr lang="ru-RU" sz="1688" dirty="0" smtClean="0">
                <a:latin typeface="Courier New"/>
                <a:ea typeface="Courier New"/>
                <a:cs typeface="Courier New"/>
                <a:sym typeface="Courier New"/>
              </a:rPr>
              <a:t>)</a:t>
            </a:r>
            <a:endParaRPr lang="en-US" sz="1688" dirty="0">
              <a:latin typeface="Courier New"/>
              <a:ea typeface="Courier New"/>
              <a:cs typeface="Courier New"/>
              <a:sym typeface="Courier New"/>
            </a:endParaRPr>
          </a:p>
          <a:p>
            <a:pPr>
              <a:buClr>
                <a:srgbClr val="FFFF00"/>
              </a:buClr>
              <a:buSzPct val="25000"/>
            </a:pPr>
            <a:r>
              <a:rPr lang="en-US" sz="1688" dirty="0">
                <a:solidFill>
                  <a:srgbClr val="FFFF00"/>
                </a:solidFill>
                <a:latin typeface="Courier New"/>
                <a:ea typeface="Courier New"/>
                <a:cs typeface="Courier New"/>
                <a:sym typeface="Courier New"/>
              </a:rPr>
              <a:t>    </a:t>
            </a:r>
            <a:r>
              <a:rPr lang="en-US" sz="1688" dirty="0">
                <a:latin typeface="Courier New"/>
                <a:ea typeface="Courier New"/>
                <a:cs typeface="Courier New"/>
                <a:sym typeface="Courier New"/>
              </a:rPr>
              <a:t>print</a:t>
            </a:r>
            <a:r>
              <a:rPr lang="en-US" sz="1688" dirty="0">
                <a:solidFill>
                  <a:srgbClr val="FFFF00"/>
                </a:solidFill>
                <a:latin typeface="Courier New"/>
                <a:ea typeface="Courier New"/>
                <a:cs typeface="Courier New"/>
                <a:sym typeface="Courier New"/>
              </a:rPr>
              <a:t> </a:t>
            </a:r>
            <a:r>
              <a:rPr lang="ru-RU" sz="1688" dirty="0" smtClean="0">
                <a:latin typeface="Courier New"/>
                <a:ea typeface="Courier New"/>
                <a:cs typeface="Courier New"/>
                <a:sym typeface="Courier New"/>
              </a:rPr>
              <a:t>(</a:t>
            </a:r>
            <a:r>
              <a:rPr lang="en-US" sz="1688" dirty="0">
                <a:solidFill>
                  <a:srgbClr val="FF7F00"/>
                </a:solidFill>
                <a:latin typeface="Courier New"/>
                <a:ea typeface="Courier New"/>
                <a:cs typeface="Courier New"/>
                <a:sym typeface="Courier New"/>
              </a:rPr>
              <a:t>'</a:t>
            </a:r>
            <a:r>
              <a:rPr lang="en-US" sz="1688" dirty="0" err="1">
                <a:solidFill>
                  <a:srgbClr val="FF7F00"/>
                </a:solidFill>
                <a:latin typeface="Courier New"/>
                <a:ea typeface="Courier New"/>
                <a:cs typeface="Courier New"/>
                <a:sym typeface="Courier New"/>
              </a:rPr>
              <a:t>Смыть</a:t>
            </a:r>
            <a:r>
              <a:rPr lang="en-US" sz="1688" dirty="0">
                <a:solidFill>
                  <a:srgbClr val="FF7F00"/>
                </a:solidFill>
                <a:latin typeface="Courier New"/>
                <a:ea typeface="Courier New"/>
                <a:cs typeface="Courier New"/>
                <a:sym typeface="Courier New"/>
              </a:rPr>
              <a:t>‘</a:t>
            </a:r>
            <a:r>
              <a:rPr lang="ru-RU" sz="1688" dirty="0" smtClean="0">
                <a:latin typeface="Courier New"/>
                <a:ea typeface="Courier New"/>
                <a:cs typeface="Courier New"/>
                <a:sym typeface="Courier New"/>
              </a:rPr>
              <a:t>)</a:t>
            </a:r>
            <a:endParaRPr lang="en-US" sz="1688" dirty="0">
              <a:latin typeface="Courier New"/>
              <a:ea typeface="Courier New"/>
              <a:cs typeface="Courier New"/>
              <a:sym typeface="Courier New"/>
            </a:endParaRPr>
          </a:p>
          <a:p>
            <a:pPr>
              <a:buClr>
                <a:srgbClr val="FFFF00"/>
              </a:buClr>
              <a:buSzPct val="25000"/>
            </a:pPr>
            <a:r>
              <a:rPr lang="en-US" sz="1688" dirty="0">
                <a:latin typeface="Courier New"/>
                <a:ea typeface="Courier New"/>
                <a:cs typeface="Courier New"/>
                <a:sym typeface="Courier New"/>
              </a:rPr>
              <a:t>print</a:t>
            </a:r>
            <a:r>
              <a:rPr lang="en-US" sz="1688" dirty="0">
                <a:solidFill>
                  <a:srgbClr val="FFFF00"/>
                </a:solidFill>
                <a:latin typeface="Courier New"/>
                <a:ea typeface="Courier New"/>
                <a:cs typeface="Courier New"/>
                <a:sym typeface="Courier New"/>
              </a:rPr>
              <a:t> </a:t>
            </a:r>
            <a:r>
              <a:rPr lang="ru-RU" sz="1688" dirty="0" smtClean="0">
                <a:latin typeface="Courier New"/>
                <a:ea typeface="Courier New"/>
                <a:cs typeface="Courier New"/>
                <a:sym typeface="Courier New"/>
              </a:rPr>
              <a:t>(</a:t>
            </a:r>
            <a:r>
              <a:rPr lang="en-US" sz="1688" dirty="0">
                <a:solidFill>
                  <a:srgbClr val="FF7F00"/>
                </a:solidFill>
                <a:latin typeface="Courier New"/>
                <a:ea typeface="Courier New"/>
                <a:cs typeface="Courier New"/>
                <a:sym typeface="Courier New"/>
              </a:rPr>
              <a:t>'</a:t>
            </a:r>
            <a:r>
              <a:rPr lang="en-US" sz="1688" dirty="0" err="1">
                <a:solidFill>
                  <a:srgbClr val="FF7F00"/>
                </a:solidFill>
                <a:latin typeface="Courier New"/>
                <a:ea typeface="Courier New"/>
                <a:cs typeface="Courier New"/>
                <a:sym typeface="Courier New"/>
              </a:rPr>
              <a:t>Высушить</a:t>
            </a:r>
            <a:r>
              <a:rPr lang="en-US" sz="1688" dirty="0">
                <a:solidFill>
                  <a:srgbClr val="FF7F00"/>
                </a:solidFill>
                <a:latin typeface="Courier New"/>
                <a:ea typeface="Courier New"/>
                <a:cs typeface="Courier New"/>
                <a:sym typeface="Courier New"/>
              </a:rPr>
              <a:t>!‘</a:t>
            </a:r>
            <a:r>
              <a:rPr lang="ru-RU" sz="1688" dirty="0" smtClean="0">
                <a:latin typeface="Courier New"/>
                <a:ea typeface="Courier New"/>
                <a:cs typeface="Courier New"/>
                <a:sym typeface="Courier New"/>
              </a:rPr>
              <a:t>)</a:t>
            </a:r>
            <a:endParaRPr lang="en-US" sz="1688" dirty="0">
              <a:latin typeface="Courier New"/>
              <a:ea typeface="Courier New"/>
              <a:cs typeface="Courier New"/>
              <a:sym typeface="Courier New"/>
            </a:endParaRPr>
          </a:p>
        </p:txBody>
      </p:sp>
      <p:cxnSp>
        <p:nvCxnSpPr>
          <p:cNvPr id="241" name="Shape 241"/>
          <p:cNvCxnSpPr/>
          <p:nvPr/>
        </p:nvCxnSpPr>
        <p:spPr>
          <a:xfrm rot="10800000">
            <a:off x="2100684" y="2399761"/>
            <a:ext cx="8036" cy="318789"/>
          </a:xfrm>
          <a:prstGeom prst="straightConnector1">
            <a:avLst/>
          </a:prstGeom>
          <a:noFill/>
          <a:ln w="76200" cap="rnd" cmpd="sng">
            <a:solidFill>
              <a:srgbClr val="1155CC"/>
            </a:solidFill>
            <a:prstDash val="solid"/>
            <a:miter/>
            <a:headEnd type="stealth" w="med" len="med"/>
            <a:tailEnd type="none" w="med" len="med"/>
          </a:ln>
        </p:spPr>
      </p:cxnSp>
      <p:sp>
        <p:nvSpPr>
          <p:cNvPr id="242" name="Shape 242"/>
          <p:cNvSpPr/>
          <p:nvPr/>
        </p:nvSpPr>
        <p:spPr>
          <a:xfrm>
            <a:off x="1304156" y="2714980"/>
            <a:ext cx="1614488" cy="714375"/>
          </a:xfrm>
          <a:prstGeom prst="diamond">
            <a:avLst/>
          </a:prstGeom>
          <a:solidFill>
            <a:srgbClr val="0000FF"/>
          </a:solidFill>
          <a:ln w="9525" cap="flat" cmpd="sng">
            <a:solidFill>
              <a:srgbClr val="0000FF"/>
            </a:solidFill>
            <a:prstDash val="solid"/>
            <a:round/>
            <a:headEnd type="none" w="med" len="med"/>
            <a:tailEnd type="none" w="med" len="med"/>
          </a:ln>
        </p:spPr>
        <p:txBody>
          <a:bodyPr lIns="0" tIns="0" rIns="0" bIns="0" anchor="ctr" anchorCtr="0">
            <a:noAutofit/>
          </a:bodyPr>
          <a:lstStyle/>
          <a:p>
            <a:pPr algn="ctr">
              <a:buClr>
                <a:srgbClr val="FF0000"/>
              </a:buClr>
              <a:buSzPct val="25000"/>
            </a:pPr>
            <a:r>
              <a:rPr lang="en-US" sz="1969">
                <a:solidFill>
                  <a:srgbClr val="FF0000"/>
                </a:solidFill>
                <a:latin typeface="Comic Sans MS"/>
                <a:ea typeface="Comic Sans MS"/>
                <a:cs typeface="Comic Sans MS"/>
                <a:sym typeface="Comic Sans MS"/>
              </a:rPr>
              <a:t>n &gt; 0 ?</a:t>
            </a:r>
          </a:p>
        </p:txBody>
      </p:sp>
      <p:cxnSp>
        <p:nvCxnSpPr>
          <p:cNvPr id="243" name="Shape 243"/>
          <p:cNvCxnSpPr/>
          <p:nvPr/>
        </p:nvCxnSpPr>
        <p:spPr>
          <a:xfrm rot="10800000" flipH="1">
            <a:off x="2099790" y="3429355"/>
            <a:ext cx="11608" cy="1303734"/>
          </a:xfrm>
          <a:prstGeom prst="straightConnector1">
            <a:avLst/>
          </a:prstGeom>
          <a:noFill/>
          <a:ln w="76200" cap="rnd" cmpd="sng">
            <a:solidFill>
              <a:srgbClr val="1155CC"/>
            </a:solidFill>
            <a:prstDash val="solid"/>
            <a:miter/>
            <a:headEnd type="none" w="med" len="med"/>
            <a:tailEnd type="stealth" w="med" len="med"/>
          </a:ln>
        </p:spPr>
      </p:cxnSp>
      <p:cxnSp>
        <p:nvCxnSpPr>
          <p:cNvPr id="244" name="Shape 244"/>
          <p:cNvCxnSpPr/>
          <p:nvPr/>
        </p:nvCxnSpPr>
        <p:spPr>
          <a:xfrm rot="10800000">
            <a:off x="2868623" y="3068524"/>
            <a:ext cx="460856" cy="4388"/>
          </a:xfrm>
          <a:prstGeom prst="straightConnector1">
            <a:avLst/>
          </a:prstGeom>
          <a:noFill/>
          <a:ln w="76200" cap="rnd" cmpd="sng">
            <a:solidFill>
              <a:srgbClr val="1155CC"/>
            </a:solidFill>
            <a:prstDash val="solid"/>
            <a:miter/>
            <a:headEnd type="none" w="med" len="med"/>
            <a:tailEnd type="none" w="med" len="med"/>
          </a:ln>
        </p:spPr>
      </p:cxnSp>
      <p:cxnSp>
        <p:nvCxnSpPr>
          <p:cNvPr id="245" name="Shape 245"/>
          <p:cNvCxnSpPr/>
          <p:nvPr/>
        </p:nvCxnSpPr>
        <p:spPr>
          <a:xfrm rot="10800000" flipH="1">
            <a:off x="3330302" y="3068595"/>
            <a:ext cx="8930" cy="362545"/>
          </a:xfrm>
          <a:prstGeom prst="straightConnector1">
            <a:avLst/>
          </a:prstGeom>
          <a:noFill/>
          <a:ln w="76200" cap="rnd" cmpd="sng">
            <a:solidFill>
              <a:srgbClr val="1155CC"/>
            </a:solidFill>
            <a:prstDash val="solid"/>
            <a:miter/>
            <a:headEnd type="stealth" w="med" len="med"/>
            <a:tailEnd type="none" w="med" len="med"/>
          </a:ln>
        </p:spPr>
      </p:cxnSp>
      <p:cxnSp>
        <p:nvCxnSpPr>
          <p:cNvPr id="246" name="Shape 246"/>
          <p:cNvCxnSpPr/>
          <p:nvPr/>
        </p:nvCxnSpPr>
        <p:spPr>
          <a:xfrm flipH="1">
            <a:off x="3330301" y="3534725"/>
            <a:ext cx="893" cy="1177826"/>
          </a:xfrm>
          <a:prstGeom prst="straightConnector1">
            <a:avLst/>
          </a:prstGeom>
          <a:noFill/>
          <a:ln w="76200" cap="rnd" cmpd="sng">
            <a:solidFill>
              <a:srgbClr val="1155CC"/>
            </a:solidFill>
            <a:prstDash val="solid"/>
            <a:miter/>
            <a:headEnd type="none" w="med" len="med"/>
            <a:tailEnd type="none" w="med" len="med"/>
          </a:ln>
        </p:spPr>
      </p:cxnSp>
      <p:cxnSp>
        <p:nvCxnSpPr>
          <p:cNvPr id="247" name="Shape 247"/>
          <p:cNvCxnSpPr/>
          <p:nvPr/>
        </p:nvCxnSpPr>
        <p:spPr>
          <a:xfrm>
            <a:off x="2108720" y="4714337"/>
            <a:ext cx="1230510" cy="8036"/>
          </a:xfrm>
          <a:prstGeom prst="straightConnector1">
            <a:avLst/>
          </a:prstGeom>
          <a:noFill/>
          <a:ln w="76200" cap="rnd" cmpd="sng">
            <a:solidFill>
              <a:srgbClr val="1155CC"/>
            </a:solidFill>
            <a:prstDash val="solid"/>
            <a:miter/>
            <a:headEnd type="none" w="med" len="med"/>
            <a:tailEnd type="none" w="med" len="med"/>
          </a:ln>
        </p:spPr>
      </p:cxnSp>
      <p:cxnSp>
        <p:nvCxnSpPr>
          <p:cNvPr id="248" name="Shape 248"/>
          <p:cNvCxnSpPr/>
          <p:nvPr/>
        </p:nvCxnSpPr>
        <p:spPr>
          <a:xfrm flipH="1">
            <a:off x="1104131" y="3077525"/>
            <a:ext cx="223242" cy="1785"/>
          </a:xfrm>
          <a:prstGeom prst="straightConnector1">
            <a:avLst/>
          </a:prstGeom>
          <a:noFill/>
          <a:ln w="76200" cap="rnd" cmpd="sng">
            <a:solidFill>
              <a:srgbClr val="1155CC"/>
            </a:solidFill>
            <a:prstDash val="solid"/>
            <a:miter/>
            <a:headEnd type="none" w="med" len="med"/>
            <a:tailEnd type="stealth" w="med" len="med"/>
          </a:ln>
        </p:spPr>
      </p:cxnSp>
      <p:cxnSp>
        <p:nvCxnSpPr>
          <p:cNvPr id="249" name="Shape 249"/>
          <p:cNvCxnSpPr/>
          <p:nvPr/>
        </p:nvCxnSpPr>
        <p:spPr>
          <a:xfrm rot="10800000" flipH="1">
            <a:off x="2101576" y="4983120"/>
            <a:ext cx="8930" cy="362545"/>
          </a:xfrm>
          <a:prstGeom prst="straightConnector1">
            <a:avLst/>
          </a:prstGeom>
          <a:noFill/>
          <a:ln w="76200" cap="rnd" cmpd="sng">
            <a:solidFill>
              <a:srgbClr val="1155CC"/>
            </a:solidFill>
            <a:prstDash val="solid"/>
            <a:miter/>
            <a:headEnd type="stealth" w="med" len="med"/>
            <a:tailEnd type="none" w="med" len="med"/>
          </a:ln>
        </p:spPr>
      </p:cxnSp>
      <p:cxnSp>
        <p:nvCxnSpPr>
          <p:cNvPr id="250" name="Shape 250"/>
          <p:cNvCxnSpPr/>
          <p:nvPr/>
        </p:nvCxnSpPr>
        <p:spPr>
          <a:xfrm rot="10800000">
            <a:off x="1102345" y="3061451"/>
            <a:ext cx="20538" cy="1931491"/>
          </a:xfrm>
          <a:prstGeom prst="straightConnector1">
            <a:avLst/>
          </a:prstGeom>
          <a:noFill/>
          <a:ln w="76200" cap="rnd" cmpd="sng">
            <a:solidFill>
              <a:srgbClr val="1155CC"/>
            </a:solidFill>
            <a:prstDash val="solid"/>
            <a:miter/>
            <a:headEnd type="stealth" w="med" len="med"/>
            <a:tailEnd type="none" w="med" len="med"/>
          </a:ln>
        </p:spPr>
      </p:cxnSp>
      <p:cxnSp>
        <p:nvCxnSpPr>
          <p:cNvPr id="251" name="Shape 251"/>
          <p:cNvCxnSpPr/>
          <p:nvPr/>
        </p:nvCxnSpPr>
        <p:spPr>
          <a:xfrm>
            <a:off x="1113953" y="4992943"/>
            <a:ext cx="985838" cy="0"/>
          </a:xfrm>
          <a:prstGeom prst="straightConnector1">
            <a:avLst/>
          </a:prstGeom>
          <a:noFill/>
          <a:ln w="76200" cap="rnd" cmpd="sng">
            <a:solidFill>
              <a:srgbClr val="1155CC"/>
            </a:solidFill>
            <a:prstDash val="solid"/>
            <a:miter/>
            <a:headEnd type="none" w="med" len="med"/>
            <a:tailEnd type="none" w="med" len="med"/>
          </a:ln>
        </p:spPr>
      </p:cxnSp>
      <p:sp>
        <p:nvSpPr>
          <p:cNvPr id="252" name="Shape 252"/>
          <p:cNvSpPr txBox="1"/>
          <p:nvPr/>
        </p:nvSpPr>
        <p:spPr>
          <a:xfrm>
            <a:off x="697669" y="2650686"/>
            <a:ext cx="518906" cy="349987"/>
          </a:xfrm>
          <a:prstGeom prst="rect">
            <a:avLst/>
          </a:prstGeom>
          <a:noFill/>
          <a:ln w="9525" cap="flat" cmpd="sng">
            <a:solidFill>
              <a:srgbClr val="0000FF"/>
            </a:solidFill>
            <a:prstDash val="solid"/>
            <a:round/>
            <a:headEnd type="none" w="med" len="med"/>
            <a:tailEnd type="none" w="med" len="med"/>
          </a:ln>
        </p:spPr>
        <p:txBody>
          <a:bodyPr lIns="0" tIns="0" rIns="0" bIns="0" anchor="ctr" anchorCtr="0">
            <a:noAutofit/>
          </a:bodyPr>
          <a:lstStyle/>
          <a:p>
            <a:pPr algn="ctr">
              <a:buClr>
                <a:schemeClr val="lt1"/>
              </a:buClr>
              <a:buSzPct val="25000"/>
            </a:pPr>
            <a:r>
              <a:rPr lang="en-US" sz="2025" dirty="0" err="1">
                <a:latin typeface="Cabin"/>
                <a:ea typeface="Cabin"/>
                <a:cs typeface="Cabin"/>
                <a:sym typeface="Cabin"/>
              </a:rPr>
              <a:t>Нет</a:t>
            </a:r>
            <a:endParaRPr lang="en-US" sz="2025" dirty="0">
              <a:latin typeface="Cabin"/>
              <a:ea typeface="Cabin"/>
              <a:cs typeface="Cabin"/>
              <a:sym typeface="Cabin"/>
            </a:endParaRPr>
          </a:p>
        </p:txBody>
      </p:sp>
      <p:sp>
        <p:nvSpPr>
          <p:cNvPr id="253" name="Shape 253"/>
          <p:cNvSpPr txBox="1"/>
          <p:nvPr/>
        </p:nvSpPr>
        <p:spPr>
          <a:xfrm>
            <a:off x="1289868" y="5329592"/>
            <a:ext cx="2490044" cy="421481"/>
          </a:xfrm>
          <a:prstGeom prst="rect">
            <a:avLst/>
          </a:prstGeom>
          <a:solidFill>
            <a:srgbClr val="0000FF"/>
          </a:solidFill>
          <a:ln w="9525" cap="flat" cmpd="sng">
            <a:solidFill>
              <a:srgbClr val="0000FF"/>
            </a:solidFill>
            <a:prstDash val="solid"/>
            <a:round/>
            <a:headEnd type="none" w="med" len="med"/>
            <a:tailEnd type="none" w="med" len="med"/>
          </a:ln>
        </p:spPr>
        <p:txBody>
          <a:bodyPr lIns="0" tIns="0" rIns="0" bIns="0" anchor="ctr" anchorCtr="0">
            <a:noAutofit/>
          </a:bodyPr>
          <a:lstStyle/>
          <a:p>
            <a:pPr algn="ctr">
              <a:buClr>
                <a:schemeClr val="lt1"/>
              </a:buClr>
              <a:buSzPct val="25000"/>
            </a:pPr>
            <a:r>
              <a:rPr lang="en-US" sz="1969" dirty="0">
                <a:solidFill>
                  <a:schemeClr val="lt1"/>
                </a:solidFill>
                <a:latin typeface="Cabin"/>
                <a:ea typeface="Cabin"/>
                <a:cs typeface="Cabin"/>
                <a:sym typeface="Cabin"/>
              </a:rPr>
              <a:t>print </a:t>
            </a:r>
            <a:r>
              <a:rPr lang="en-US" sz="1969" dirty="0" smtClean="0">
                <a:solidFill>
                  <a:schemeClr val="lt1"/>
                </a:solidFill>
                <a:latin typeface="Cabin"/>
                <a:ea typeface="Cabin"/>
                <a:cs typeface="Cabin"/>
                <a:sym typeface="Cabin"/>
              </a:rPr>
              <a:t>(‘</a:t>
            </a:r>
            <a:r>
              <a:rPr lang="ru-RU" sz="1969" dirty="0" smtClean="0">
                <a:solidFill>
                  <a:srgbClr val="FF3399"/>
                </a:solidFill>
                <a:latin typeface="Cabin"/>
                <a:ea typeface="Cabin"/>
                <a:cs typeface="Cabin"/>
                <a:sym typeface="Cabin"/>
              </a:rPr>
              <a:t>Высушить</a:t>
            </a:r>
            <a:r>
              <a:rPr lang="en-US" sz="1969" dirty="0" smtClean="0">
                <a:solidFill>
                  <a:srgbClr val="FF3399"/>
                </a:solidFill>
                <a:latin typeface="Cabin"/>
                <a:ea typeface="Cabin"/>
                <a:cs typeface="Cabin"/>
                <a:sym typeface="Cabin"/>
              </a:rPr>
              <a:t>!</a:t>
            </a:r>
            <a:r>
              <a:rPr lang="en-US" sz="1969" dirty="0" smtClean="0">
                <a:solidFill>
                  <a:schemeClr val="lt1"/>
                </a:solidFill>
                <a:latin typeface="Cabin"/>
                <a:ea typeface="Cabin"/>
                <a:cs typeface="Cabin"/>
                <a:sym typeface="Cabin"/>
              </a:rPr>
              <a:t>‘)</a:t>
            </a:r>
            <a:endParaRPr lang="en-US" sz="1969" dirty="0">
              <a:solidFill>
                <a:schemeClr val="lt1"/>
              </a:solidFill>
              <a:latin typeface="Cabin"/>
              <a:ea typeface="Cabin"/>
              <a:cs typeface="Cabin"/>
              <a:sym typeface="Cabin"/>
            </a:endParaRPr>
          </a:p>
        </p:txBody>
      </p:sp>
      <p:sp>
        <p:nvSpPr>
          <p:cNvPr id="254" name="Shape 254"/>
          <p:cNvSpPr txBox="1"/>
          <p:nvPr/>
        </p:nvSpPr>
        <p:spPr>
          <a:xfrm>
            <a:off x="3124919" y="2650686"/>
            <a:ext cx="408086" cy="350043"/>
          </a:xfrm>
          <a:prstGeom prst="rect">
            <a:avLst/>
          </a:prstGeom>
          <a:noFill/>
          <a:ln w="9525" cap="flat" cmpd="sng">
            <a:solidFill>
              <a:srgbClr val="0000FF"/>
            </a:solidFill>
            <a:prstDash val="solid"/>
            <a:round/>
            <a:headEnd type="none" w="med" len="med"/>
            <a:tailEnd type="none" w="med" len="med"/>
          </a:ln>
        </p:spPr>
        <p:txBody>
          <a:bodyPr lIns="0" tIns="0" rIns="0" bIns="0" anchor="ctr" anchorCtr="0">
            <a:noAutofit/>
          </a:bodyPr>
          <a:lstStyle/>
          <a:p>
            <a:pPr algn="ctr">
              <a:buClr>
                <a:schemeClr val="lt1"/>
              </a:buClr>
              <a:buSzPct val="25000"/>
            </a:pPr>
            <a:r>
              <a:rPr lang="en-US" sz="2025" dirty="0" err="1">
                <a:latin typeface="Cabin"/>
                <a:ea typeface="Cabin"/>
                <a:cs typeface="Cabin"/>
                <a:sym typeface="Cabin"/>
              </a:rPr>
              <a:t>Да</a:t>
            </a:r>
            <a:endParaRPr lang="en-US" sz="2025" dirty="0">
              <a:latin typeface="Cabin"/>
              <a:ea typeface="Cabin"/>
              <a:cs typeface="Cabin"/>
              <a:sym typeface="Cabin"/>
            </a:endParaRPr>
          </a:p>
        </p:txBody>
      </p:sp>
      <p:sp>
        <p:nvSpPr>
          <p:cNvPr id="255" name="Shape 255"/>
          <p:cNvSpPr txBox="1"/>
          <p:nvPr/>
        </p:nvSpPr>
        <p:spPr>
          <a:xfrm>
            <a:off x="1289868" y="1986317"/>
            <a:ext cx="1643063" cy="421481"/>
          </a:xfrm>
          <a:prstGeom prst="rect">
            <a:avLst/>
          </a:prstGeom>
          <a:solidFill>
            <a:srgbClr val="0000FF"/>
          </a:solidFill>
          <a:ln w="9525" cap="flat" cmpd="sng">
            <a:solidFill>
              <a:srgbClr val="0000FF"/>
            </a:solidFill>
            <a:prstDash val="solid"/>
            <a:round/>
            <a:headEnd type="none" w="med" len="med"/>
            <a:tailEnd type="none" w="med" len="med"/>
          </a:ln>
        </p:spPr>
        <p:txBody>
          <a:bodyPr lIns="0" tIns="0" rIns="0" bIns="0" anchor="ctr" anchorCtr="0">
            <a:noAutofit/>
          </a:bodyPr>
          <a:lstStyle/>
          <a:p>
            <a:pPr algn="ctr">
              <a:buClr>
                <a:schemeClr val="lt1"/>
              </a:buClr>
              <a:buSzPct val="25000"/>
            </a:pPr>
            <a:r>
              <a:rPr lang="en-US" sz="1969" b="1">
                <a:solidFill>
                  <a:schemeClr val="lt1"/>
                </a:solidFill>
                <a:latin typeface="Cabin"/>
                <a:ea typeface="Cabin"/>
                <a:cs typeface="Cabin"/>
                <a:sym typeface="Cabin"/>
              </a:rPr>
              <a:t>n = 5</a:t>
            </a:r>
          </a:p>
        </p:txBody>
      </p:sp>
      <p:sp>
        <p:nvSpPr>
          <p:cNvPr id="256" name="Shape 256"/>
          <p:cNvSpPr txBox="1"/>
          <p:nvPr/>
        </p:nvSpPr>
        <p:spPr>
          <a:xfrm>
            <a:off x="2296056" y="3419385"/>
            <a:ext cx="2122735" cy="420587"/>
          </a:xfrm>
          <a:prstGeom prst="rect">
            <a:avLst/>
          </a:prstGeom>
          <a:solidFill>
            <a:srgbClr val="0000FF"/>
          </a:solidFill>
          <a:ln w="9525" cap="flat" cmpd="sng">
            <a:solidFill>
              <a:srgbClr val="0000FF"/>
            </a:solidFill>
            <a:prstDash val="solid"/>
            <a:round/>
            <a:headEnd type="none" w="med" len="med"/>
            <a:tailEnd type="none" w="med" len="med"/>
          </a:ln>
        </p:spPr>
        <p:txBody>
          <a:bodyPr lIns="0" tIns="0" rIns="0" bIns="0" anchor="ctr" anchorCtr="0">
            <a:noAutofit/>
          </a:bodyPr>
          <a:lstStyle/>
          <a:p>
            <a:pPr algn="ctr">
              <a:buClr>
                <a:schemeClr val="lt1"/>
              </a:buClr>
              <a:buSzPct val="25000"/>
            </a:pPr>
            <a:r>
              <a:rPr lang="en-US" sz="1969" dirty="0">
                <a:solidFill>
                  <a:schemeClr val="lt1"/>
                </a:solidFill>
                <a:latin typeface="Cabin"/>
                <a:ea typeface="Cabin"/>
                <a:cs typeface="Cabin"/>
                <a:sym typeface="Cabin"/>
              </a:rPr>
              <a:t>print </a:t>
            </a:r>
            <a:r>
              <a:rPr lang="ru-RU" sz="1969" dirty="0" smtClean="0">
                <a:solidFill>
                  <a:schemeClr val="lt1"/>
                </a:solidFill>
                <a:latin typeface="Cabin"/>
                <a:ea typeface="Cabin"/>
                <a:cs typeface="Cabin"/>
                <a:sym typeface="Cabin"/>
              </a:rPr>
              <a:t>(</a:t>
            </a:r>
            <a:r>
              <a:rPr lang="en-US" sz="1969" dirty="0" smtClean="0">
                <a:solidFill>
                  <a:srgbClr val="FF0000"/>
                </a:solidFill>
                <a:latin typeface="Cabin"/>
                <a:ea typeface="Cabin"/>
                <a:cs typeface="Cabin"/>
                <a:sym typeface="Cabin"/>
              </a:rPr>
              <a:t>‘</a:t>
            </a:r>
            <a:r>
              <a:rPr lang="ru-RU" sz="1969" dirty="0" smtClean="0">
                <a:solidFill>
                  <a:srgbClr val="FF0000"/>
                </a:solidFill>
                <a:latin typeface="Cabin"/>
                <a:ea typeface="Cabin"/>
                <a:cs typeface="Cabin"/>
                <a:sym typeface="Cabin"/>
              </a:rPr>
              <a:t>Намылить</a:t>
            </a:r>
            <a:r>
              <a:rPr lang="en-US" sz="1969" dirty="0" smtClean="0">
                <a:solidFill>
                  <a:srgbClr val="FF0000"/>
                </a:solidFill>
                <a:latin typeface="Cabin"/>
                <a:ea typeface="Cabin"/>
                <a:cs typeface="Cabin"/>
                <a:sym typeface="Cabin"/>
              </a:rPr>
              <a:t>'</a:t>
            </a:r>
            <a:r>
              <a:rPr lang="ru-RU" sz="1969" dirty="0">
                <a:solidFill>
                  <a:schemeClr val="lt1"/>
                </a:solidFill>
                <a:latin typeface="Cabin"/>
                <a:ea typeface="Cabin"/>
                <a:cs typeface="Cabin"/>
                <a:sym typeface="Cabin"/>
              </a:rPr>
              <a:t>)</a:t>
            </a:r>
            <a:endParaRPr lang="en-US" sz="1969" dirty="0">
              <a:solidFill>
                <a:srgbClr val="FF0000"/>
              </a:solidFill>
              <a:latin typeface="Cabin"/>
              <a:ea typeface="Cabin"/>
              <a:cs typeface="Cabin"/>
              <a:sym typeface="Cabin"/>
            </a:endParaRPr>
          </a:p>
        </p:txBody>
      </p:sp>
      <p:sp>
        <p:nvSpPr>
          <p:cNvPr id="257" name="Shape 257"/>
          <p:cNvSpPr txBox="1"/>
          <p:nvPr/>
        </p:nvSpPr>
        <p:spPr>
          <a:xfrm>
            <a:off x="2511450" y="4122298"/>
            <a:ext cx="1643063" cy="421481"/>
          </a:xfrm>
          <a:prstGeom prst="rect">
            <a:avLst/>
          </a:prstGeom>
          <a:solidFill>
            <a:srgbClr val="0000FF"/>
          </a:solidFill>
          <a:ln w="9525" cap="flat" cmpd="sng">
            <a:solidFill>
              <a:srgbClr val="0000FF"/>
            </a:solidFill>
            <a:prstDash val="solid"/>
            <a:round/>
            <a:headEnd type="none" w="med" len="med"/>
            <a:tailEnd type="none" w="med" len="med"/>
          </a:ln>
        </p:spPr>
        <p:txBody>
          <a:bodyPr lIns="0" tIns="0" rIns="0" bIns="0" anchor="ctr" anchorCtr="0">
            <a:noAutofit/>
          </a:bodyPr>
          <a:lstStyle/>
          <a:p>
            <a:pPr algn="ctr">
              <a:buClr>
                <a:schemeClr val="lt1"/>
              </a:buClr>
              <a:buSzPct val="25000"/>
            </a:pPr>
            <a:r>
              <a:rPr lang="en-US" sz="1969" dirty="0">
                <a:solidFill>
                  <a:schemeClr val="lt1"/>
                </a:solidFill>
                <a:latin typeface="Cabin"/>
                <a:ea typeface="Cabin"/>
                <a:cs typeface="Cabin"/>
                <a:sym typeface="Cabin"/>
              </a:rPr>
              <a:t>print </a:t>
            </a:r>
            <a:r>
              <a:rPr lang="ru-RU" sz="1969" dirty="0" smtClean="0">
                <a:solidFill>
                  <a:schemeClr val="lt1"/>
                </a:solidFill>
                <a:latin typeface="Cabin"/>
                <a:ea typeface="Cabin"/>
                <a:cs typeface="Cabin"/>
                <a:sym typeface="Cabin"/>
              </a:rPr>
              <a:t>(</a:t>
            </a:r>
            <a:r>
              <a:rPr lang="en-US" sz="1969" dirty="0" smtClean="0">
                <a:solidFill>
                  <a:srgbClr val="FF3399"/>
                </a:solidFill>
                <a:latin typeface="Cabin"/>
                <a:ea typeface="Cabin"/>
                <a:cs typeface="Cabin"/>
                <a:sym typeface="Cabin"/>
              </a:rPr>
              <a:t>‘</a:t>
            </a:r>
            <a:r>
              <a:rPr lang="ru-RU" sz="1969" dirty="0" smtClean="0">
                <a:solidFill>
                  <a:srgbClr val="FF0000"/>
                </a:solidFill>
                <a:latin typeface="Cabin"/>
                <a:ea typeface="Cabin"/>
                <a:cs typeface="Cabin"/>
                <a:sym typeface="Cabin"/>
              </a:rPr>
              <a:t>Смыть</a:t>
            </a:r>
            <a:r>
              <a:rPr lang="en-US" sz="1969" dirty="0" smtClean="0">
                <a:solidFill>
                  <a:srgbClr val="FF0000"/>
                </a:solidFill>
                <a:latin typeface="Cabin"/>
                <a:ea typeface="Cabin"/>
                <a:cs typeface="Cabin"/>
                <a:sym typeface="Cabin"/>
              </a:rPr>
              <a:t>'</a:t>
            </a:r>
            <a:r>
              <a:rPr lang="ru-RU" sz="1969" dirty="0">
                <a:solidFill>
                  <a:schemeClr val="lt1"/>
                </a:solidFill>
                <a:latin typeface="Cabin"/>
                <a:ea typeface="Cabin"/>
                <a:cs typeface="Cabin"/>
                <a:sym typeface="Cabin"/>
              </a:rPr>
              <a:t>)</a:t>
            </a:r>
            <a:endParaRPr lang="en-US" sz="1969" dirty="0">
              <a:solidFill>
                <a:srgbClr val="FF0000"/>
              </a:solidFill>
              <a:latin typeface="Cabin"/>
              <a:ea typeface="Cabin"/>
              <a:cs typeface="Cabin"/>
              <a:sym typeface="Cabin"/>
            </a:endParaRPr>
          </a:p>
        </p:txBody>
      </p:sp>
      <p:sp>
        <p:nvSpPr>
          <p:cNvPr id="258" name="Shape 258"/>
          <p:cNvSpPr txBox="1"/>
          <p:nvPr/>
        </p:nvSpPr>
        <p:spPr>
          <a:xfrm>
            <a:off x="5024719" y="4633133"/>
            <a:ext cx="3548812" cy="349987"/>
          </a:xfrm>
          <a:prstGeom prst="rect">
            <a:avLst/>
          </a:prstGeom>
          <a:noFill/>
          <a:ln>
            <a:noFill/>
          </a:ln>
        </p:spPr>
        <p:txBody>
          <a:bodyPr lIns="0" tIns="0" rIns="0" bIns="0" anchor="ctr" anchorCtr="0">
            <a:noAutofit/>
          </a:bodyPr>
          <a:lstStyle/>
          <a:p>
            <a:pPr algn="ctr">
              <a:buClr>
                <a:srgbClr val="FF00FF"/>
              </a:buClr>
              <a:buSzPct val="25000"/>
            </a:pPr>
            <a:r>
              <a:rPr lang="en-US" sz="2025" dirty="0" err="1">
                <a:solidFill>
                  <a:srgbClr val="FF00FF"/>
                </a:solidFill>
                <a:latin typeface="Cabin"/>
                <a:ea typeface="Cabin"/>
                <a:cs typeface="Cabin"/>
                <a:sym typeface="Cabin"/>
              </a:rPr>
              <a:t>Где</a:t>
            </a:r>
            <a:r>
              <a:rPr lang="en-US" sz="2025" dirty="0">
                <a:solidFill>
                  <a:srgbClr val="FF00FF"/>
                </a:solidFill>
                <a:latin typeface="Cabin"/>
                <a:ea typeface="Cabin"/>
                <a:cs typeface="Cabin"/>
                <a:sym typeface="Cabin"/>
              </a:rPr>
              <a:t> </a:t>
            </a:r>
            <a:r>
              <a:rPr lang="en-US" sz="2025" dirty="0" err="1">
                <a:solidFill>
                  <a:srgbClr val="FF00FF"/>
                </a:solidFill>
                <a:latin typeface="Cabin"/>
                <a:ea typeface="Cabin"/>
                <a:cs typeface="Cabin"/>
                <a:sym typeface="Cabin"/>
              </a:rPr>
              <a:t>ошибка</a:t>
            </a:r>
            <a:r>
              <a:rPr lang="en-US" sz="2025" dirty="0">
                <a:solidFill>
                  <a:srgbClr val="FF00FF"/>
                </a:solidFill>
                <a:latin typeface="Cabin"/>
                <a:ea typeface="Cabin"/>
                <a:cs typeface="Cabin"/>
                <a:sym typeface="Cabin"/>
              </a:rPr>
              <a:t> в </a:t>
            </a:r>
            <a:r>
              <a:rPr lang="en-US" sz="2025" dirty="0" err="1">
                <a:solidFill>
                  <a:srgbClr val="FF00FF"/>
                </a:solidFill>
                <a:latin typeface="Cabin"/>
                <a:ea typeface="Cabin"/>
                <a:cs typeface="Cabin"/>
                <a:sym typeface="Cabin"/>
              </a:rPr>
              <a:t>этом</a:t>
            </a:r>
            <a:r>
              <a:rPr lang="en-US" sz="2025" dirty="0">
                <a:solidFill>
                  <a:srgbClr val="FF00FF"/>
                </a:solidFill>
                <a:latin typeface="Cabin"/>
                <a:ea typeface="Cabin"/>
                <a:cs typeface="Cabin"/>
                <a:sym typeface="Cabin"/>
              </a:rPr>
              <a:t> </a:t>
            </a:r>
            <a:r>
              <a:rPr lang="en-US" sz="2025" dirty="0" err="1">
                <a:solidFill>
                  <a:srgbClr val="FF00FF"/>
                </a:solidFill>
                <a:latin typeface="Cabin"/>
                <a:ea typeface="Cabin"/>
                <a:cs typeface="Cabin"/>
                <a:sym typeface="Cabin"/>
              </a:rPr>
              <a:t>цикле</a:t>
            </a:r>
            <a:r>
              <a:rPr lang="en-US" sz="2025" dirty="0">
                <a:solidFill>
                  <a:srgbClr val="FF00FF"/>
                </a:solidFill>
                <a:latin typeface="Cabin"/>
                <a:ea typeface="Cabin"/>
                <a:cs typeface="Cabin"/>
                <a:sym typeface="Cabin"/>
              </a:rPr>
              <a:t>?</a:t>
            </a:r>
          </a:p>
        </p:txBody>
      </p:sp>
    </p:spTree>
    <p:extLst>
      <p:ext uri="{BB962C8B-B14F-4D97-AF65-F5344CB8AC3E}">
        <p14:creationId xmlns:p14="http://schemas.microsoft.com/office/powerpoint/2010/main" val="11890777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title"/>
          </p:nvPr>
        </p:nvSpPr>
        <p:spPr>
          <a:xfrm>
            <a:off x="2785628" y="298898"/>
            <a:ext cx="3707606" cy="1292963"/>
          </a:xfrm>
          <a:prstGeom prst="rect">
            <a:avLst/>
          </a:prstGeom>
          <a:noFill/>
          <a:ln>
            <a:noFill/>
          </a:ln>
        </p:spPr>
        <p:txBody>
          <a:bodyPr vert="horz" lIns="21431" tIns="21431" rIns="21431" bIns="21431" rtlCol="0" anchor="ctr" anchorCtr="0">
            <a:noAutofit/>
          </a:bodyPr>
          <a:lstStyle/>
          <a:p>
            <a:pPr>
              <a:spcBef>
                <a:spcPts val="0"/>
              </a:spcBef>
              <a:buClr>
                <a:srgbClr val="FF00FF"/>
              </a:buClr>
              <a:buSzPct val="25000"/>
            </a:pPr>
            <a:r>
              <a:rPr lang="en-US" sz="4275" dirty="0" err="1">
                <a:latin typeface="Cabin"/>
                <a:ea typeface="Cabin"/>
                <a:cs typeface="Cabin"/>
                <a:sym typeface="Cabin"/>
              </a:rPr>
              <a:t>Другой</a:t>
            </a:r>
            <a:r>
              <a:rPr lang="en-US" sz="4275" dirty="0">
                <a:latin typeface="Cabin"/>
                <a:ea typeface="Cabin"/>
                <a:cs typeface="Cabin"/>
                <a:sym typeface="Cabin"/>
              </a:rPr>
              <a:t> </a:t>
            </a:r>
            <a:r>
              <a:rPr lang="en-US" sz="4275" dirty="0" err="1">
                <a:latin typeface="Cabin"/>
                <a:ea typeface="Cabin"/>
                <a:cs typeface="Cabin"/>
                <a:sym typeface="Cabin"/>
              </a:rPr>
              <a:t>цикл</a:t>
            </a:r>
            <a:endParaRPr lang="en-US" sz="4275" dirty="0">
              <a:latin typeface="Cabin"/>
              <a:ea typeface="Cabin"/>
              <a:cs typeface="Cabin"/>
              <a:sym typeface="Cabin"/>
            </a:endParaRPr>
          </a:p>
        </p:txBody>
      </p:sp>
      <p:sp>
        <p:nvSpPr>
          <p:cNvPr id="264" name="Shape 264"/>
          <p:cNvSpPr txBox="1"/>
          <p:nvPr/>
        </p:nvSpPr>
        <p:spPr>
          <a:xfrm>
            <a:off x="4980075" y="2646759"/>
            <a:ext cx="3408349" cy="1557394"/>
          </a:xfrm>
          <a:prstGeom prst="rect">
            <a:avLst/>
          </a:prstGeom>
          <a:noFill/>
          <a:ln>
            <a:noFill/>
          </a:ln>
        </p:spPr>
        <p:txBody>
          <a:bodyPr lIns="0" tIns="0" rIns="0" bIns="0" anchor="ctr" anchorCtr="0">
            <a:noAutofit/>
          </a:bodyPr>
          <a:lstStyle/>
          <a:p>
            <a:pPr>
              <a:buClr>
                <a:srgbClr val="00FF00"/>
              </a:buClr>
              <a:buSzPct val="25000"/>
            </a:pPr>
            <a:r>
              <a:rPr lang="en-US" sz="1688" dirty="0">
                <a:solidFill>
                  <a:srgbClr val="00FF00"/>
                </a:solidFill>
                <a:latin typeface="Courier New"/>
                <a:ea typeface="Courier New"/>
                <a:cs typeface="Courier New"/>
                <a:sym typeface="Courier New"/>
              </a:rPr>
              <a:t>n</a:t>
            </a:r>
            <a:r>
              <a:rPr lang="en-US" sz="1688" dirty="0">
                <a:solidFill>
                  <a:srgbClr val="FFFF00"/>
                </a:solidFill>
                <a:latin typeface="Courier New"/>
                <a:ea typeface="Courier New"/>
                <a:cs typeface="Courier New"/>
                <a:sym typeface="Courier New"/>
              </a:rPr>
              <a:t> </a:t>
            </a:r>
            <a:r>
              <a:rPr lang="en-US" sz="1688" dirty="0">
                <a:solidFill>
                  <a:srgbClr val="00FFFF"/>
                </a:solidFill>
                <a:latin typeface="Courier New"/>
                <a:ea typeface="Courier New"/>
                <a:cs typeface="Courier New"/>
                <a:sym typeface="Courier New"/>
              </a:rPr>
              <a:t>=</a:t>
            </a:r>
            <a:r>
              <a:rPr lang="en-US" sz="1688" dirty="0">
                <a:solidFill>
                  <a:srgbClr val="FFFF00"/>
                </a:solidFill>
                <a:latin typeface="Courier New"/>
                <a:ea typeface="Courier New"/>
                <a:cs typeface="Courier New"/>
                <a:sym typeface="Courier New"/>
              </a:rPr>
              <a:t> </a:t>
            </a:r>
            <a:r>
              <a:rPr lang="en-US" sz="1688" dirty="0">
                <a:solidFill>
                  <a:srgbClr val="FF7F00"/>
                </a:solidFill>
                <a:latin typeface="Courier New"/>
                <a:ea typeface="Courier New"/>
                <a:cs typeface="Courier New"/>
                <a:sym typeface="Courier New"/>
              </a:rPr>
              <a:t>0</a:t>
            </a:r>
          </a:p>
          <a:p>
            <a:pPr>
              <a:buClr>
                <a:srgbClr val="FFFF00"/>
              </a:buClr>
              <a:buSzPct val="25000"/>
            </a:pPr>
            <a:r>
              <a:rPr lang="en-US" sz="1688" dirty="0">
                <a:latin typeface="Courier New"/>
                <a:ea typeface="Courier New"/>
                <a:cs typeface="Courier New"/>
                <a:sym typeface="Courier New"/>
              </a:rPr>
              <a:t>while</a:t>
            </a:r>
            <a:r>
              <a:rPr lang="en-US" sz="1688" dirty="0">
                <a:solidFill>
                  <a:srgbClr val="FFFF00"/>
                </a:solidFill>
                <a:latin typeface="Courier New"/>
                <a:ea typeface="Courier New"/>
                <a:cs typeface="Courier New"/>
                <a:sym typeface="Courier New"/>
              </a:rPr>
              <a:t> </a:t>
            </a:r>
            <a:r>
              <a:rPr lang="en-US" sz="1688" dirty="0">
                <a:solidFill>
                  <a:srgbClr val="00FF00"/>
                </a:solidFill>
                <a:latin typeface="Courier New"/>
                <a:ea typeface="Courier New"/>
                <a:cs typeface="Courier New"/>
                <a:sym typeface="Courier New"/>
              </a:rPr>
              <a:t>n</a:t>
            </a:r>
            <a:r>
              <a:rPr lang="en-US" sz="1688" dirty="0">
                <a:solidFill>
                  <a:srgbClr val="FFFF00"/>
                </a:solidFill>
                <a:latin typeface="Courier New"/>
                <a:ea typeface="Courier New"/>
                <a:cs typeface="Courier New"/>
                <a:sym typeface="Courier New"/>
              </a:rPr>
              <a:t> </a:t>
            </a:r>
            <a:r>
              <a:rPr lang="en-US" sz="1688" dirty="0">
                <a:solidFill>
                  <a:srgbClr val="00FFFF"/>
                </a:solidFill>
                <a:latin typeface="Courier New"/>
                <a:ea typeface="Courier New"/>
                <a:cs typeface="Courier New"/>
                <a:sym typeface="Courier New"/>
              </a:rPr>
              <a:t>&gt;</a:t>
            </a:r>
            <a:r>
              <a:rPr lang="en-US" sz="1688" dirty="0">
                <a:solidFill>
                  <a:srgbClr val="FFFF00"/>
                </a:solidFill>
                <a:latin typeface="Courier New"/>
                <a:ea typeface="Courier New"/>
                <a:cs typeface="Courier New"/>
                <a:sym typeface="Courier New"/>
              </a:rPr>
              <a:t> </a:t>
            </a:r>
            <a:r>
              <a:rPr lang="en-US" sz="1688" dirty="0">
                <a:solidFill>
                  <a:srgbClr val="FF7F00"/>
                </a:solidFill>
                <a:latin typeface="Courier New"/>
                <a:ea typeface="Courier New"/>
                <a:cs typeface="Courier New"/>
                <a:sym typeface="Courier New"/>
              </a:rPr>
              <a:t>0</a:t>
            </a:r>
            <a:r>
              <a:rPr lang="en-US" sz="1688" dirty="0">
                <a:solidFill>
                  <a:srgbClr val="FFFF00"/>
                </a:solidFill>
                <a:latin typeface="Courier New"/>
                <a:ea typeface="Courier New"/>
                <a:cs typeface="Courier New"/>
                <a:sym typeface="Courier New"/>
              </a:rPr>
              <a:t> </a:t>
            </a:r>
            <a:r>
              <a:rPr lang="en-US" sz="1688" dirty="0">
                <a:latin typeface="Courier New"/>
                <a:ea typeface="Courier New"/>
                <a:cs typeface="Courier New"/>
                <a:sym typeface="Courier New"/>
              </a:rPr>
              <a:t>:</a:t>
            </a:r>
          </a:p>
          <a:p>
            <a:pPr>
              <a:buClr>
                <a:srgbClr val="FFFF00"/>
              </a:buClr>
              <a:buSzPct val="25000"/>
            </a:pPr>
            <a:r>
              <a:rPr lang="en-US" sz="1688" dirty="0">
                <a:solidFill>
                  <a:srgbClr val="FFFF00"/>
                </a:solidFill>
                <a:latin typeface="Courier New"/>
                <a:ea typeface="Courier New"/>
                <a:cs typeface="Courier New"/>
                <a:sym typeface="Courier New"/>
              </a:rPr>
              <a:t>    </a:t>
            </a:r>
            <a:r>
              <a:rPr lang="en-US" sz="1688" dirty="0" smtClean="0">
                <a:latin typeface="Courier New"/>
                <a:ea typeface="Courier New"/>
                <a:cs typeface="Courier New"/>
                <a:sym typeface="Courier New"/>
              </a:rPr>
              <a:t>print</a:t>
            </a:r>
            <a:r>
              <a:rPr lang="en-US" sz="1688" dirty="0" smtClean="0">
                <a:solidFill>
                  <a:srgbClr val="FFFF00"/>
                </a:solidFill>
                <a:latin typeface="Courier New"/>
                <a:ea typeface="Courier New"/>
                <a:cs typeface="Courier New"/>
                <a:sym typeface="Courier New"/>
              </a:rPr>
              <a:t> </a:t>
            </a:r>
            <a:r>
              <a:rPr lang="ru-RU" sz="1688" dirty="0" smtClean="0">
                <a:latin typeface="Courier New"/>
                <a:ea typeface="Courier New"/>
                <a:cs typeface="Courier New"/>
                <a:sym typeface="Courier New"/>
              </a:rPr>
              <a:t>(</a:t>
            </a:r>
            <a:r>
              <a:rPr lang="en-US" sz="1688" dirty="0" smtClean="0">
                <a:solidFill>
                  <a:srgbClr val="FF7F00"/>
                </a:solidFill>
                <a:latin typeface="Courier New"/>
                <a:ea typeface="Courier New"/>
                <a:cs typeface="Courier New"/>
                <a:sym typeface="Courier New"/>
              </a:rPr>
              <a:t>'</a:t>
            </a:r>
            <a:r>
              <a:rPr lang="en-US" sz="1688" dirty="0" err="1" smtClean="0">
                <a:solidFill>
                  <a:srgbClr val="FF7F00"/>
                </a:solidFill>
                <a:latin typeface="Courier New"/>
                <a:ea typeface="Courier New"/>
                <a:cs typeface="Courier New"/>
                <a:sym typeface="Courier New"/>
              </a:rPr>
              <a:t>Намылить</a:t>
            </a:r>
            <a:r>
              <a:rPr lang="en-US" sz="1688" dirty="0" smtClean="0">
                <a:solidFill>
                  <a:srgbClr val="FF7F00"/>
                </a:solidFill>
                <a:latin typeface="Courier New"/>
                <a:ea typeface="Courier New"/>
                <a:cs typeface="Courier New"/>
                <a:sym typeface="Courier New"/>
              </a:rPr>
              <a:t>’</a:t>
            </a:r>
            <a:r>
              <a:rPr lang="ru-RU" sz="1688" dirty="0" smtClean="0">
                <a:latin typeface="Courier New"/>
                <a:ea typeface="Courier New"/>
                <a:cs typeface="Courier New"/>
                <a:sym typeface="Courier New"/>
              </a:rPr>
              <a:t>)</a:t>
            </a:r>
            <a:r>
              <a:rPr lang="ru-RU" sz="1688" dirty="0" smtClean="0">
                <a:solidFill>
                  <a:srgbClr val="FF7F00"/>
                </a:solidFill>
                <a:latin typeface="Courier New"/>
                <a:ea typeface="Courier New"/>
                <a:cs typeface="Courier New"/>
                <a:sym typeface="Courier New"/>
              </a:rPr>
              <a:t> </a:t>
            </a:r>
            <a:endParaRPr lang="en-US" sz="1688" dirty="0">
              <a:solidFill>
                <a:srgbClr val="FF7F00"/>
              </a:solidFill>
              <a:latin typeface="Courier New"/>
              <a:ea typeface="Courier New"/>
              <a:cs typeface="Courier New"/>
              <a:sym typeface="Courier New"/>
            </a:endParaRPr>
          </a:p>
          <a:p>
            <a:pPr>
              <a:buClr>
                <a:srgbClr val="FFFF00"/>
              </a:buClr>
              <a:buSzPct val="25000"/>
            </a:pPr>
            <a:r>
              <a:rPr lang="en-US" sz="1688" dirty="0">
                <a:solidFill>
                  <a:srgbClr val="FFFF00"/>
                </a:solidFill>
                <a:latin typeface="Courier New"/>
                <a:ea typeface="Courier New"/>
                <a:cs typeface="Courier New"/>
                <a:sym typeface="Courier New"/>
              </a:rPr>
              <a:t>    </a:t>
            </a:r>
            <a:r>
              <a:rPr lang="en-US" sz="1688" dirty="0">
                <a:latin typeface="Courier New"/>
                <a:ea typeface="Courier New"/>
                <a:cs typeface="Courier New"/>
                <a:sym typeface="Courier New"/>
              </a:rPr>
              <a:t>print</a:t>
            </a:r>
            <a:r>
              <a:rPr lang="en-US" sz="1688" dirty="0">
                <a:solidFill>
                  <a:srgbClr val="FFFF00"/>
                </a:solidFill>
                <a:latin typeface="Courier New"/>
                <a:ea typeface="Courier New"/>
                <a:cs typeface="Courier New"/>
                <a:sym typeface="Courier New"/>
              </a:rPr>
              <a:t> </a:t>
            </a:r>
            <a:r>
              <a:rPr lang="ru-RU" sz="1688" dirty="0" smtClean="0">
                <a:latin typeface="Courier New"/>
                <a:ea typeface="Courier New"/>
                <a:cs typeface="Courier New"/>
                <a:sym typeface="Courier New"/>
              </a:rPr>
              <a:t>(</a:t>
            </a:r>
            <a:r>
              <a:rPr lang="en-US" sz="1688" dirty="0" smtClean="0">
                <a:solidFill>
                  <a:srgbClr val="FF7F00"/>
                </a:solidFill>
                <a:latin typeface="Courier New"/>
                <a:ea typeface="Courier New"/>
                <a:cs typeface="Courier New"/>
                <a:sym typeface="Courier New"/>
              </a:rPr>
              <a:t>'</a:t>
            </a:r>
            <a:r>
              <a:rPr lang="en-US" sz="1688" dirty="0" err="1" smtClean="0">
                <a:solidFill>
                  <a:srgbClr val="FF7F00"/>
                </a:solidFill>
                <a:latin typeface="Courier New"/>
                <a:ea typeface="Courier New"/>
                <a:cs typeface="Courier New"/>
                <a:sym typeface="Courier New"/>
              </a:rPr>
              <a:t>Смыть</a:t>
            </a:r>
            <a:r>
              <a:rPr lang="en-US" sz="1688" dirty="0" smtClean="0">
                <a:solidFill>
                  <a:srgbClr val="FF7F00"/>
                </a:solidFill>
                <a:latin typeface="Courier New"/>
                <a:ea typeface="Courier New"/>
                <a:cs typeface="Courier New"/>
                <a:sym typeface="Courier New"/>
              </a:rPr>
              <a:t>'</a:t>
            </a:r>
            <a:r>
              <a:rPr lang="ru-RU" sz="1688" dirty="0" smtClean="0">
                <a:latin typeface="Courier New"/>
                <a:ea typeface="Courier New"/>
                <a:cs typeface="Courier New"/>
                <a:sym typeface="Courier New"/>
              </a:rPr>
              <a:t>)</a:t>
            </a:r>
            <a:endParaRPr lang="en-US" sz="1688" dirty="0">
              <a:solidFill>
                <a:srgbClr val="FF7F00"/>
              </a:solidFill>
              <a:latin typeface="Courier New"/>
              <a:ea typeface="Courier New"/>
              <a:cs typeface="Courier New"/>
              <a:sym typeface="Courier New"/>
            </a:endParaRPr>
          </a:p>
          <a:p>
            <a:pPr>
              <a:buClr>
                <a:srgbClr val="FFFF00"/>
              </a:buClr>
              <a:buSzPct val="25000"/>
            </a:pPr>
            <a:r>
              <a:rPr lang="en-US" sz="1688" dirty="0">
                <a:latin typeface="Courier New"/>
                <a:ea typeface="Courier New"/>
                <a:cs typeface="Courier New"/>
                <a:sym typeface="Courier New"/>
              </a:rPr>
              <a:t>print</a:t>
            </a:r>
            <a:r>
              <a:rPr lang="en-US" sz="1688" dirty="0">
                <a:solidFill>
                  <a:srgbClr val="FFFF00"/>
                </a:solidFill>
                <a:latin typeface="Courier New"/>
                <a:ea typeface="Courier New"/>
                <a:cs typeface="Courier New"/>
                <a:sym typeface="Courier New"/>
              </a:rPr>
              <a:t> </a:t>
            </a:r>
            <a:r>
              <a:rPr lang="ru-RU" sz="1688" dirty="0" smtClean="0">
                <a:latin typeface="Courier New"/>
                <a:ea typeface="Courier New"/>
                <a:cs typeface="Courier New"/>
                <a:sym typeface="Courier New"/>
              </a:rPr>
              <a:t>(</a:t>
            </a:r>
            <a:r>
              <a:rPr lang="en-US" sz="1688" dirty="0" smtClean="0">
                <a:solidFill>
                  <a:srgbClr val="FF7F00"/>
                </a:solidFill>
                <a:latin typeface="Courier New"/>
                <a:ea typeface="Courier New"/>
                <a:cs typeface="Courier New"/>
                <a:sym typeface="Courier New"/>
              </a:rPr>
              <a:t>'</a:t>
            </a:r>
            <a:r>
              <a:rPr lang="en-US" sz="1688" dirty="0" err="1" smtClean="0">
                <a:solidFill>
                  <a:srgbClr val="FF7F00"/>
                </a:solidFill>
                <a:latin typeface="Courier New"/>
                <a:ea typeface="Courier New"/>
                <a:cs typeface="Courier New"/>
                <a:sym typeface="Courier New"/>
              </a:rPr>
              <a:t>Высушить</a:t>
            </a:r>
            <a:r>
              <a:rPr lang="en-US" sz="1688" dirty="0" smtClean="0">
                <a:solidFill>
                  <a:srgbClr val="FF7F00"/>
                </a:solidFill>
                <a:latin typeface="Courier New"/>
                <a:ea typeface="Courier New"/>
                <a:cs typeface="Courier New"/>
                <a:sym typeface="Courier New"/>
              </a:rPr>
              <a:t>!'</a:t>
            </a:r>
            <a:r>
              <a:rPr lang="ru-RU" sz="1688" dirty="0" smtClean="0">
                <a:latin typeface="Courier New"/>
                <a:ea typeface="Courier New"/>
                <a:cs typeface="Courier New"/>
                <a:sym typeface="Courier New"/>
              </a:rPr>
              <a:t>)</a:t>
            </a:r>
            <a:endParaRPr lang="en-US" sz="1688" dirty="0">
              <a:solidFill>
                <a:srgbClr val="FF7F00"/>
              </a:solidFill>
              <a:latin typeface="Courier New"/>
              <a:ea typeface="Courier New"/>
              <a:cs typeface="Courier New"/>
              <a:sym typeface="Courier New"/>
            </a:endParaRPr>
          </a:p>
        </p:txBody>
      </p:sp>
      <p:cxnSp>
        <p:nvCxnSpPr>
          <p:cNvPr id="265" name="Shape 265"/>
          <p:cNvCxnSpPr/>
          <p:nvPr/>
        </p:nvCxnSpPr>
        <p:spPr>
          <a:xfrm rot="10800000">
            <a:off x="2000994" y="2270875"/>
            <a:ext cx="8036" cy="318789"/>
          </a:xfrm>
          <a:prstGeom prst="straightConnector1">
            <a:avLst/>
          </a:prstGeom>
          <a:noFill/>
          <a:ln w="76200" cap="rnd" cmpd="sng">
            <a:solidFill>
              <a:srgbClr val="1155CC"/>
            </a:solidFill>
            <a:prstDash val="solid"/>
            <a:miter/>
            <a:headEnd type="stealth" w="med" len="med"/>
            <a:tailEnd type="none" w="med" len="med"/>
          </a:ln>
        </p:spPr>
      </p:cxnSp>
      <p:sp>
        <p:nvSpPr>
          <p:cNvPr id="266" name="Shape 266"/>
          <p:cNvSpPr/>
          <p:nvPr/>
        </p:nvSpPr>
        <p:spPr>
          <a:xfrm>
            <a:off x="1204466" y="2586094"/>
            <a:ext cx="1614488" cy="714375"/>
          </a:xfrm>
          <a:prstGeom prst="diamond">
            <a:avLst/>
          </a:prstGeom>
          <a:solidFill>
            <a:srgbClr val="0000FF"/>
          </a:solidFill>
          <a:ln w="9525" cap="flat" cmpd="sng">
            <a:solidFill>
              <a:srgbClr val="0000FF"/>
            </a:solidFill>
            <a:prstDash val="solid"/>
            <a:round/>
            <a:headEnd type="none" w="med" len="med"/>
            <a:tailEnd type="none" w="med" len="med"/>
          </a:ln>
        </p:spPr>
        <p:txBody>
          <a:bodyPr lIns="0" tIns="0" rIns="0" bIns="0" anchor="ctr" anchorCtr="0">
            <a:noAutofit/>
          </a:bodyPr>
          <a:lstStyle/>
          <a:p>
            <a:pPr algn="ctr">
              <a:buClr>
                <a:srgbClr val="FF0000"/>
              </a:buClr>
              <a:buSzPct val="25000"/>
            </a:pPr>
            <a:r>
              <a:rPr lang="en-US" sz="1969">
                <a:solidFill>
                  <a:srgbClr val="FF0000"/>
                </a:solidFill>
                <a:latin typeface="Cabin"/>
                <a:ea typeface="Cabin"/>
                <a:cs typeface="Cabin"/>
                <a:sym typeface="Cabin"/>
              </a:rPr>
              <a:t>n &gt; 0 ?</a:t>
            </a:r>
          </a:p>
        </p:txBody>
      </p:sp>
      <p:cxnSp>
        <p:nvCxnSpPr>
          <p:cNvPr id="267" name="Shape 267"/>
          <p:cNvCxnSpPr/>
          <p:nvPr/>
        </p:nvCxnSpPr>
        <p:spPr>
          <a:xfrm rot="10800000" flipH="1">
            <a:off x="2000100" y="3300469"/>
            <a:ext cx="11608" cy="1303734"/>
          </a:xfrm>
          <a:prstGeom prst="straightConnector1">
            <a:avLst/>
          </a:prstGeom>
          <a:noFill/>
          <a:ln w="76200" cap="rnd" cmpd="sng">
            <a:solidFill>
              <a:srgbClr val="1155CC"/>
            </a:solidFill>
            <a:prstDash val="solid"/>
            <a:miter/>
            <a:headEnd type="none" w="med" len="med"/>
            <a:tailEnd type="stealth" w="med" len="med"/>
          </a:ln>
        </p:spPr>
      </p:cxnSp>
      <p:cxnSp>
        <p:nvCxnSpPr>
          <p:cNvPr id="268" name="Shape 268"/>
          <p:cNvCxnSpPr/>
          <p:nvPr/>
        </p:nvCxnSpPr>
        <p:spPr>
          <a:xfrm rot="10800000">
            <a:off x="2768934" y="2939695"/>
            <a:ext cx="437568" cy="8943"/>
          </a:xfrm>
          <a:prstGeom prst="straightConnector1">
            <a:avLst/>
          </a:prstGeom>
          <a:noFill/>
          <a:ln w="76200" cap="rnd" cmpd="sng">
            <a:solidFill>
              <a:srgbClr val="1155CC"/>
            </a:solidFill>
            <a:prstDash val="solid"/>
            <a:miter/>
            <a:headEnd type="none" w="med" len="med"/>
            <a:tailEnd type="none" w="med" len="med"/>
          </a:ln>
        </p:spPr>
      </p:cxnSp>
      <p:cxnSp>
        <p:nvCxnSpPr>
          <p:cNvPr id="269" name="Shape 269"/>
          <p:cNvCxnSpPr/>
          <p:nvPr/>
        </p:nvCxnSpPr>
        <p:spPr>
          <a:xfrm rot="10800000" flipH="1">
            <a:off x="3230612" y="2939709"/>
            <a:ext cx="8930" cy="362545"/>
          </a:xfrm>
          <a:prstGeom prst="straightConnector1">
            <a:avLst/>
          </a:prstGeom>
          <a:noFill/>
          <a:ln w="76200" cap="rnd" cmpd="sng">
            <a:solidFill>
              <a:srgbClr val="1155CC"/>
            </a:solidFill>
            <a:prstDash val="solid"/>
            <a:miter/>
            <a:headEnd type="stealth" w="med" len="med"/>
            <a:tailEnd type="none" w="med" len="med"/>
          </a:ln>
        </p:spPr>
      </p:cxnSp>
      <p:cxnSp>
        <p:nvCxnSpPr>
          <p:cNvPr id="270" name="Shape 270"/>
          <p:cNvCxnSpPr/>
          <p:nvPr/>
        </p:nvCxnSpPr>
        <p:spPr>
          <a:xfrm flipH="1">
            <a:off x="3230611" y="3405839"/>
            <a:ext cx="893" cy="1177826"/>
          </a:xfrm>
          <a:prstGeom prst="straightConnector1">
            <a:avLst/>
          </a:prstGeom>
          <a:noFill/>
          <a:ln w="76200" cap="rnd" cmpd="sng">
            <a:solidFill>
              <a:srgbClr val="1155CC"/>
            </a:solidFill>
            <a:prstDash val="solid"/>
            <a:miter/>
            <a:headEnd type="none" w="med" len="med"/>
            <a:tailEnd type="none" w="med" len="med"/>
          </a:ln>
        </p:spPr>
      </p:cxnSp>
      <p:cxnSp>
        <p:nvCxnSpPr>
          <p:cNvPr id="271" name="Shape 271"/>
          <p:cNvCxnSpPr/>
          <p:nvPr/>
        </p:nvCxnSpPr>
        <p:spPr>
          <a:xfrm>
            <a:off x="2009030" y="4585451"/>
            <a:ext cx="1230510" cy="8036"/>
          </a:xfrm>
          <a:prstGeom prst="straightConnector1">
            <a:avLst/>
          </a:prstGeom>
          <a:noFill/>
          <a:ln w="76200" cap="rnd" cmpd="sng">
            <a:solidFill>
              <a:srgbClr val="1155CC"/>
            </a:solidFill>
            <a:prstDash val="solid"/>
            <a:miter/>
            <a:headEnd type="none" w="med" len="med"/>
            <a:tailEnd type="none" w="med" len="med"/>
          </a:ln>
        </p:spPr>
      </p:cxnSp>
      <p:cxnSp>
        <p:nvCxnSpPr>
          <p:cNvPr id="272" name="Shape 272"/>
          <p:cNvCxnSpPr/>
          <p:nvPr/>
        </p:nvCxnSpPr>
        <p:spPr>
          <a:xfrm flipH="1">
            <a:off x="1004441" y="2948639"/>
            <a:ext cx="223242" cy="1785"/>
          </a:xfrm>
          <a:prstGeom prst="straightConnector1">
            <a:avLst/>
          </a:prstGeom>
          <a:noFill/>
          <a:ln w="76200" cap="rnd" cmpd="sng">
            <a:solidFill>
              <a:srgbClr val="1155CC"/>
            </a:solidFill>
            <a:prstDash val="solid"/>
            <a:miter/>
            <a:headEnd type="none" w="med" len="med"/>
            <a:tailEnd type="stealth" w="med" len="med"/>
          </a:ln>
        </p:spPr>
      </p:cxnSp>
      <p:cxnSp>
        <p:nvCxnSpPr>
          <p:cNvPr id="273" name="Shape 273"/>
          <p:cNvCxnSpPr/>
          <p:nvPr/>
        </p:nvCxnSpPr>
        <p:spPr>
          <a:xfrm rot="10800000" flipH="1">
            <a:off x="2001886" y="4854234"/>
            <a:ext cx="8930" cy="362545"/>
          </a:xfrm>
          <a:prstGeom prst="straightConnector1">
            <a:avLst/>
          </a:prstGeom>
          <a:noFill/>
          <a:ln w="76200" cap="rnd" cmpd="sng">
            <a:solidFill>
              <a:srgbClr val="1155CC"/>
            </a:solidFill>
            <a:prstDash val="solid"/>
            <a:miter/>
            <a:headEnd type="stealth" w="med" len="med"/>
            <a:tailEnd type="none" w="med" len="med"/>
          </a:ln>
        </p:spPr>
      </p:cxnSp>
      <p:cxnSp>
        <p:nvCxnSpPr>
          <p:cNvPr id="274" name="Shape 274"/>
          <p:cNvCxnSpPr/>
          <p:nvPr/>
        </p:nvCxnSpPr>
        <p:spPr>
          <a:xfrm rot="10800000">
            <a:off x="1002655" y="2932565"/>
            <a:ext cx="20538" cy="1931491"/>
          </a:xfrm>
          <a:prstGeom prst="straightConnector1">
            <a:avLst/>
          </a:prstGeom>
          <a:noFill/>
          <a:ln w="76200" cap="rnd" cmpd="sng">
            <a:solidFill>
              <a:srgbClr val="1155CC"/>
            </a:solidFill>
            <a:prstDash val="solid"/>
            <a:miter/>
            <a:headEnd type="stealth" w="med" len="med"/>
            <a:tailEnd type="none" w="med" len="med"/>
          </a:ln>
        </p:spPr>
      </p:cxnSp>
      <p:cxnSp>
        <p:nvCxnSpPr>
          <p:cNvPr id="275" name="Shape 275"/>
          <p:cNvCxnSpPr/>
          <p:nvPr/>
        </p:nvCxnSpPr>
        <p:spPr>
          <a:xfrm>
            <a:off x="1014263" y="4864057"/>
            <a:ext cx="985838" cy="0"/>
          </a:xfrm>
          <a:prstGeom prst="straightConnector1">
            <a:avLst/>
          </a:prstGeom>
          <a:noFill/>
          <a:ln w="76200" cap="rnd" cmpd="sng">
            <a:solidFill>
              <a:srgbClr val="1155CC"/>
            </a:solidFill>
            <a:prstDash val="solid"/>
            <a:miter/>
            <a:headEnd type="none" w="med" len="med"/>
            <a:tailEnd type="none" w="med" len="med"/>
          </a:ln>
        </p:spPr>
      </p:cxnSp>
      <p:sp>
        <p:nvSpPr>
          <p:cNvPr id="276" name="Shape 276"/>
          <p:cNvSpPr txBox="1"/>
          <p:nvPr/>
        </p:nvSpPr>
        <p:spPr>
          <a:xfrm>
            <a:off x="606402" y="2521800"/>
            <a:ext cx="510637" cy="349987"/>
          </a:xfrm>
          <a:prstGeom prst="rect">
            <a:avLst/>
          </a:prstGeom>
          <a:noFill/>
          <a:ln w="9525" cap="flat" cmpd="sng">
            <a:solidFill>
              <a:srgbClr val="0000FF"/>
            </a:solidFill>
            <a:prstDash val="solid"/>
            <a:round/>
            <a:headEnd type="none" w="med" len="med"/>
            <a:tailEnd type="none" w="med" len="med"/>
          </a:ln>
        </p:spPr>
        <p:txBody>
          <a:bodyPr lIns="0" tIns="0" rIns="0" bIns="0" anchor="ctr" anchorCtr="0">
            <a:noAutofit/>
          </a:bodyPr>
          <a:lstStyle/>
          <a:p>
            <a:pPr algn="ctr">
              <a:buClr>
                <a:schemeClr val="lt1"/>
              </a:buClr>
              <a:buSzPct val="25000"/>
            </a:pPr>
            <a:r>
              <a:rPr lang="en-US" sz="2025" dirty="0" err="1">
                <a:latin typeface="Cabin"/>
                <a:ea typeface="Cabin"/>
                <a:cs typeface="Cabin"/>
                <a:sym typeface="Cabin"/>
              </a:rPr>
              <a:t>Нет</a:t>
            </a:r>
            <a:endParaRPr lang="en-US" sz="2025" dirty="0">
              <a:latin typeface="Cabin"/>
              <a:ea typeface="Cabin"/>
              <a:cs typeface="Cabin"/>
              <a:sym typeface="Cabin"/>
            </a:endParaRPr>
          </a:p>
        </p:txBody>
      </p:sp>
      <p:sp>
        <p:nvSpPr>
          <p:cNvPr id="277" name="Shape 277"/>
          <p:cNvSpPr txBox="1"/>
          <p:nvPr/>
        </p:nvSpPr>
        <p:spPr>
          <a:xfrm>
            <a:off x="1190179" y="5200706"/>
            <a:ext cx="1916493" cy="421537"/>
          </a:xfrm>
          <a:prstGeom prst="rect">
            <a:avLst/>
          </a:prstGeom>
          <a:solidFill>
            <a:srgbClr val="0000FF"/>
          </a:solidFill>
          <a:ln w="9525" cap="flat" cmpd="sng">
            <a:solidFill>
              <a:srgbClr val="0000FF"/>
            </a:solidFill>
            <a:prstDash val="solid"/>
            <a:round/>
            <a:headEnd type="none" w="med" len="med"/>
            <a:tailEnd type="none" w="med" len="med"/>
          </a:ln>
        </p:spPr>
        <p:txBody>
          <a:bodyPr lIns="0" tIns="0" rIns="0" bIns="0" anchor="ctr" anchorCtr="0">
            <a:noAutofit/>
          </a:bodyPr>
          <a:lstStyle/>
          <a:p>
            <a:pPr algn="ctr">
              <a:buClr>
                <a:schemeClr val="lt1"/>
              </a:buClr>
              <a:buSzPct val="25000"/>
            </a:pPr>
            <a:r>
              <a:rPr lang="en-US" sz="1969" dirty="0">
                <a:solidFill>
                  <a:schemeClr val="lt1"/>
                </a:solidFill>
                <a:latin typeface="Cabin"/>
                <a:ea typeface="Cabin"/>
                <a:cs typeface="Cabin"/>
                <a:sym typeface="Cabin"/>
              </a:rPr>
              <a:t>print </a:t>
            </a:r>
            <a:r>
              <a:rPr lang="ru-RU" sz="1969" dirty="0" smtClean="0">
                <a:solidFill>
                  <a:schemeClr val="lt1"/>
                </a:solidFill>
                <a:latin typeface="Cabin"/>
                <a:ea typeface="Cabin"/>
                <a:cs typeface="Cabin"/>
                <a:sym typeface="Cabin"/>
              </a:rPr>
              <a:t>(</a:t>
            </a:r>
            <a:r>
              <a:rPr lang="en-US" sz="1969" dirty="0" smtClean="0">
                <a:solidFill>
                  <a:srgbClr val="FF3399"/>
                </a:solidFill>
                <a:latin typeface="Cabin"/>
                <a:ea typeface="Cabin"/>
                <a:cs typeface="Cabin"/>
                <a:sym typeface="Cabin"/>
              </a:rPr>
              <a:t>'</a:t>
            </a:r>
            <a:r>
              <a:rPr lang="en-US" sz="1688" dirty="0" err="1" smtClean="0">
                <a:solidFill>
                  <a:srgbClr val="FF3399"/>
                </a:solidFill>
                <a:latin typeface="Cabin"/>
                <a:ea typeface="Cabin"/>
                <a:cs typeface="Cabin"/>
                <a:sym typeface="Cabin"/>
              </a:rPr>
              <a:t>Высушить</a:t>
            </a:r>
            <a:r>
              <a:rPr lang="en-US" sz="1688" dirty="0" smtClean="0">
                <a:solidFill>
                  <a:srgbClr val="FF3399"/>
                </a:solidFill>
                <a:latin typeface="Cabin"/>
                <a:ea typeface="Cabin"/>
                <a:cs typeface="Cabin"/>
                <a:sym typeface="Cabin"/>
              </a:rPr>
              <a:t>!‘</a:t>
            </a:r>
            <a:r>
              <a:rPr lang="ru-RU" sz="1688" dirty="0" smtClean="0">
                <a:solidFill>
                  <a:schemeClr val="lt1"/>
                </a:solidFill>
                <a:latin typeface="Cabin"/>
                <a:ea typeface="Cabin"/>
                <a:cs typeface="Cabin"/>
                <a:sym typeface="Cabin"/>
              </a:rPr>
              <a:t>)</a:t>
            </a:r>
            <a:endParaRPr lang="en-US" sz="1688" dirty="0">
              <a:solidFill>
                <a:schemeClr val="lt1"/>
              </a:solidFill>
              <a:latin typeface="Cabin"/>
              <a:ea typeface="Cabin"/>
              <a:cs typeface="Cabin"/>
              <a:sym typeface="Cabin"/>
            </a:endParaRPr>
          </a:p>
        </p:txBody>
      </p:sp>
      <p:sp>
        <p:nvSpPr>
          <p:cNvPr id="278" name="Shape 278"/>
          <p:cNvSpPr txBox="1"/>
          <p:nvPr/>
        </p:nvSpPr>
        <p:spPr>
          <a:xfrm>
            <a:off x="3025229" y="2521800"/>
            <a:ext cx="408086" cy="350043"/>
          </a:xfrm>
          <a:prstGeom prst="rect">
            <a:avLst/>
          </a:prstGeom>
          <a:noFill/>
          <a:ln w="9525" cap="flat" cmpd="sng">
            <a:solidFill>
              <a:srgbClr val="0000FF"/>
            </a:solidFill>
            <a:prstDash val="solid"/>
            <a:round/>
            <a:headEnd type="none" w="med" len="med"/>
            <a:tailEnd type="none" w="med" len="med"/>
          </a:ln>
        </p:spPr>
        <p:txBody>
          <a:bodyPr lIns="0" tIns="0" rIns="0" bIns="0" anchor="ctr" anchorCtr="0">
            <a:noAutofit/>
          </a:bodyPr>
          <a:lstStyle/>
          <a:p>
            <a:pPr algn="ctr">
              <a:buClr>
                <a:schemeClr val="lt1"/>
              </a:buClr>
              <a:buSzPct val="25000"/>
            </a:pPr>
            <a:r>
              <a:rPr lang="en-US" sz="2025" dirty="0" err="1">
                <a:latin typeface="Cabin"/>
                <a:ea typeface="Cabin"/>
                <a:cs typeface="Cabin"/>
                <a:sym typeface="Cabin"/>
              </a:rPr>
              <a:t>Да</a:t>
            </a:r>
            <a:endParaRPr lang="en-US" sz="2025" dirty="0">
              <a:latin typeface="Cabin"/>
              <a:ea typeface="Cabin"/>
              <a:cs typeface="Cabin"/>
              <a:sym typeface="Cabin"/>
            </a:endParaRPr>
          </a:p>
        </p:txBody>
      </p:sp>
      <p:sp>
        <p:nvSpPr>
          <p:cNvPr id="279" name="Shape 279"/>
          <p:cNvSpPr txBox="1"/>
          <p:nvPr/>
        </p:nvSpPr>
        <p:spPr>
          <a:xfrm>
            <a:off x="1190178" y="1857431"/>
            <a:ext cx="1643063" cy="421481"/>
          </a:xfrm>
          <a:prstGeom prst="rect">
            <a:avLst/>
          </a:prstGeom>
          <a:solidFill>
            <a:srgbClr val="0000FF"/>
          </a:solidFill>
          <a:ln w="9525" cap="flat" cmpd="sng">
            <a:solidFill>
              <a:srgbClr val="0000FF"/>
            </a:solidFill>
            <a:prstDash val="solid"/>
            <a:round/>
            <a:headEnd type="none" w="med" len="med"/>
            <a:tailEnd type="none" w="med" len="med"/>
          </a:ln>
        </p:spPr>
        <p:txBody>
          <a:bodyPr lIns="0" tIns="0" rIns="0" bIns="0" anchor="ctr" anchorCtr="0">
            <a:noAutofit/>
          </a:bodyPr>
          <a:lstStyle/>
          <a:p>
            <a:pPr algn="ctr">
              <a:buClr>
                <a:schemeClr val="lt1"/>
              </a:buClr>
              <a:buSzPct val="25000"/>
            </a:pPr>
            <a:r>
              <a:rPr lang="en-US" sz="1969" b="1">
                <a:solidFill>
                  <a:schemeClr val="lt1"/>
                </a:solidFill>
                <a:latin typeface="Cabin"/>
                <a:ea typeface="Cabin"/>
                <a:cs typeface="Cabin"/>
                <a:sym typeface="Cabin"/>
              </a:rPr>
              <a:t>n = 0</a:t>
            </a:r>
          </a:p>
        </p:txBody>
      </p:sp>
      <p:sp>
        <p:nvSpPr>
          <p:cNvPr id="280" name="Shape 280"/>
          <p:cNvSpPr txBox="1"/>
          <p:nvPr/>
        </p:nvSpPr>
        <p:spPr>
          <a:xfrm>
            <a:off x="2198995" y="3307462"/>
            <a:ext cx="2081089" cy="421481"/>
          </a:xfrm>
          <a:prstGeom prst="rect">
            <a:avLst/>
          </a:prstGeom>
          <a:solidFill>
            <a:srgbClr val="0000FF"/>
          </a:solidFill>
          <a:ln w="9525" cap="flat" cmpd="sng">
            <a:solidFill>
              <a:srgbClr val="0000FF"/>
            </a:solidFill>
            <a:prstDash val="solid"/>
            <a:round/>
            <a:headEnd type="none" w="med" len="med"/>
            <a:tailEnd type="none" w="med" len="med"/>
          </a:ln>
        </p:spPr>
        <p:txBody>
          <a:bodyPr lIns="0" tIns="0" rIns="0" bIns="0" anchor="ctr" anchorCtr="0">
            <a:noAutofit/>
          </a:bodyPr>
          <a:lstStyle/>
          <a:p>
            <a:pPr algn="ctr">
              <a:buClr>
                <a:schemeClr val="lt1"/>
              </a:buClr>
              <a:buSzPct val="25000"/>
            </a:pPr>
            <a:r>
              <a:rPr lang="en-US" sz="1969" dirty="0">
                <a:solidFill>
                  <a:schemeClr val="lt1"/>
                </a:solidFill>
                <a:latin typeface="Cabin"/>
                <a:ea typeface="Cabin"/>
                <a:cs typeface="Cabin"/>
                <a:sym typeface="Cabin"/>
              </a:rPr>
              <a:t>print</a:t>
            </a:r>
            <a:r>
              <a:rPr lang="en-US" sz="1463" dirty="0">
                <a:solidFill>
                  <a:schemeClr val="lt1"/>
                </a:solidFill>
                <a:latin typeface="Cabin"/>
                <a:ea typeface="Cabin"/>
                <a:cs typeface="Cabin"/>
                <a:sym typeface="Cabin"/>
              </a:rPr>
              <a:t> </a:t>
            </a:r>
            <a:r>
              <a:rPr lang="ru-RU" sz="1463" dirty="0" smtClean="0">
                <a:solidFill>
                  <a:schemeClr val="lt1"/>
                </a:solidFill>
                <a:latin typeface="Cabin"/>
                <a:ea typeface="Cabin"/>
                <a:cs typeface="Cabin"/>
                <a:sym typeface="Cabin"/>
              </a:rPr>
              <a:t>(</a:t>
            </a:r>
            <a:r>
              <a:rPr lang="en-US" sz="1600" dirty="0" smtClean="0">
                <a:solidFill>
                  <a:srgbClr val="FF0000"/>
                </a:solidFill>
                <a:latin typeface="Cabin"/>
                <a:ea typeface="Cabin"/>
                <a:cs typeface="Cabin"/>
                <a:sym typeface="Cabin"/>
              </a:rPr>
              <a:t>’</a:t>
            </a:r>
            <a:r>
              <a:rPr lang="ru-RU" sz="1600" dirty="0" smtClean="0">
                <a:solidFill>
                  <a:srgbClr val="FF0000"/>
                </a:solidFill>
                <a:latin typeface="Cabin"/>
                <a:ea typeface="Cabin"/>
                <a:cs typeface="Cabin"/>
                <a:sym typeface="Cabin"/>
              </a:rPr>
              <a:t>Намылить</a:t>
            </a:r>
            <a:r>
              <a:rPr lang="en-US" sz="1463" dirty="0" smtClean="0">
                <a:solidFill>
                  <a:srgbClr val="FF0000"/>
                </a:solidFill>
                <a:latin typeface="Cabin"/>
                <a:ea typeface="Cabin"/>
                <a:cs typeface="Cabin"/>
                <a:sym typeface="Cabin"/>
              </a:rPr>
              <a:t>'</a:t>
            </a:r>
            <a:r>
              <a:rPr lang="ru-RU" sz="1600" dirty="0">
                <a:solidFill>
                  <a:schemeClr val="lt1"/>
                </a:solidFill>
                <a:latin typeface="Cabin"/>
                <a:ea typeface="Cabin"/>
                <a:cs typeface="Cabin"/>
                <a:sym typeface="Cabin"/>
              </a:rPr>
              <a:t>)</a:t>
            </a:r>
            <a:endParaRPr lang="en-US" sz="1463" dirty="0">
              <a:solidFill>
                <a:srgbClr val="FF0000"/>
              </a:solidFill>
              <a:latin typeface="Cabin"/>
              <a:ea typeface="Cabin"/>
              <a:cs typeface="Cabin"/>
              <a:sym typeface="Cabin"/>
            </a:endParaRPr>
          </a:p>
        </p:txBody>
      </p:sp>
      <p:sp>
        <p:nvSpPr>
          <p:cNvPr id="281" name="Shape 281"/>
          <p:cNvSpPr txBox="1"/>
          <p:nvPr/>
        </p:nvSpPr>
        <p:spPr>
          <a:xfrm>
            <a:off x="2411760" y="3993412"/>
            <a:ext cx="1643063" cy="421481"/>
          </a:xfrm>
          <a:prstGeom prst="rect">
            <a:avLst/>
          </a:prstGeom>
          <a:solidFill>
            <a:srgbClr val="0000FF"/>
          </a:solidFill>
          <a:ln w="9525" cap="flat" cmpd="sng">
            <a:solidFill>
              <a:srgbClr val="0000FF"/>
            </a:solidFill>
            <a:prstDash val="solid"/>
            <a:round/>
            <a:headEnd type="none" w="med" len="med"/>
            <a:tailEnd type="none" w="med" len="med"/>
          </a:ln>
        </p:spPr>
        <p:txBody>
          <a:bodyPr lIns="0" tIns="0" rIns="0" bIns="0" anchor="ctr" anchorCtr="0">
            <a:noAutofit/>
          </a:bodyPr>
          <a:lstStyle/>
          <a:p>
            <a:pPr algn="ctr">
              <a:buClr>
                <a:schemeClr val="lt1"/>
              </a:buClr>
              <a:buSzPct val="25000"/>
            </a:pPr>
            <a:r>
              <a:rPr lang="en-US" sz="1969" dirty="0">
                <a:solidFill>
                  <a:schemeClr val="lt1"/>
                </a:solidFill>
                <a:latin typeface="Cabin"/>
                <a:ea typeface="Cabin"/>
                <a:cs typeface="Cabin"/>
                <a:sym typeface="Cabin"/>
              </a:rPr>
              <a:t>print </a:t>
            </a:r>
            <a:r>
              <a:rPr lang="ru-RU" sz="1969" dirty="0" smtClean="0">
                <a:solidFill>
                  <a:schemeClr val="lt1"/>
                </a:solidFill>
                <a:latin typeface="Cabin"/>
                <a:ea typeface="Cabin"/>
                <a:cs typeface="Cabin"/>
                <a:sym typeface="Cabin"/>
              </a:rPr>
              <a:t>(</a:t>
            </a:r>
            <a:r>
              <a:rPr lang="en-US" sz="1969" dirty="0" smtClean="0">
                <a:solidFill>
                  <a:srgbClr val="FF0000"/>
                </a:solidFill>
                <a:latin typeface="Cabin"/>
                <a:ea typeface="Cabin"/>
                <a:cs typeface="Cabin"/>
                <a:sym typeface="Cabin"/>
              </a:rPr>
              <a:t>'</a:t>
            </a:r>
            <a:r>
              <a:rPr lang="en-US" sz="1969" dirty="0" err="1" smtClean="0">
                <a:solidFill>
                  <a:srgbClr val="FF0000"/>
                </a:solidFill>
                <a:latin typeface="Cabin"/>
                <a:ea typeface="Cabin"/>
                <a:cs typeface="Cabin"/>
                <a:sym typeface="Cabin"/>
              </a:rPr>
              <a:t>Смыть</a:t>
            </a:r>
            <a:r>
              <a:rPr lang="en-US" sz="1969" dirty="0" smtClean="0">
                <a:solidFill>
                  <a:srgbClr val="FF0000"/>
                </a:solidFill>
                <a:latin typeface="Cabin"/>
                <a:ea typeface="Cabin"/>
                <a:cs typeface="Cabin"/>
                <a:sym typeface="Cabin"/>
              </a:rPr>
              <a:t>'</a:t>
            </a:r>
            <a:r>
              <a:rPr lang="ru-RU" sz="1969" dirty="0">
                <a:solidFill>
                  <a:schemeClr val="lt1"/>
                </a:solidFill>
                <a:latin typeface="Cabin"/>
                <a:ea typeface="Cabin"/>
                <a:cs typeface="Cabin"/>
                <a:sym typeface="Cabin"/>
              </a:rPr>
              <a:t>)</a:t>
            </a:r>
            <a:endParaRPr lang="en-US" sz="1969" dirty="0">
              <a:solidFill>
                <a:srgbClr val="FF0000"/>
              </a:solidFill>
              <a:latin typeface="Cabin"/>
              <a:ea typeface="Cabin"/>
              <a:cs typeface="Cabin"/>
              <a:sym typeface="Cabin"/>
            </a:endParaRPr>
          </a:p>
        </p:txBody>
      </p:sp>
      <p:sp>
        <p:nvSpPr>
          <p:cNvPr id="282" name="Shape 282"/>
          <p:cNvSpPr txBox="1"/>
          <p:nvPr/>
        </p:nvSpPr>
        <p:spPr>
          <a:xfrm>
            <a:off x="5067730" y="4957763"/>
            <a:ext cx="3230549" cy="349987"/>
          </a:xfrm>
          <a:prstGeom prst="rect">
            <a:avLst/>
          </a:prstGeom>
          <a:noFill/>
          <a:ln>
            <a:noFill/>
          </a:ln>
        </p:spPr>
        <p:txBody>
          <a:bodyPr lIns="0" tIns="0" rIns="0" bIns="0" anchor="ctr" anchorCtr="0">
            <a:noAutofit/>
          </a:bodyPr>
          <a:lstStyle/>
          <a:p>
            <a:pPr algn="ctr">
              <a:buClr>
                <a:srgbClr val="FF00FF"/>
              </a:buClr>
              <a:buSzPct val="25000"/>
            </a:pPr>
            <a:r>
              <a:rPr lang="en-US" sz="2025" dirty="0" err="1">
                <a:solidFill>
                  <a:srgbClr val="FF00FF"/>
                </a:solidFill>
                <a:latin typeface="Cabin"/>
                <a:ea typeface="Cabin"/>
                <a:cs typeface="Cabin"/>
                <a:sym typeface="Cabin"/>
              </a:rPr>
              <a:t>Что</a:t>
            </a:r>
            <a:r>
              <a:rPr lang="en-US" sz="2025" dirty="0">
                <a:solidFill>
                  <a:srgbClr val="FF00FF"/>
                </a:solidFill>
                <a:latin typeface="Cabin"/>
                <a:ea typeface="Cabin"/>
                <a:cs typeface="Cabin"/>
                <a:sym typeface="Cabin"/>
              </a:rPr>
              <a:t> </a:t>
            </a:r>
            <a:r>
              <a:rPr lang="ru-RU" sz="2025" dirty="0" smtClean="0">
                <a:solidFill>
                  <a:srgbClr val="FF00FF"/>
                </a:solidFill>
                <a:latin typeface="Cabin"/>
                <a:ea typeface="Cabin"/>
                <a:cs typeface="Cabin"/>
                <a:sym typeface="Cabin"/>
              </a:rPr>
              <a:t>делает</a:t>
            </a:r>
            <a:r>
              <a:rPr lang="en-US" sz="2025" dirty="0" smtClean="0">
                <a:solidFill>
                  <a:srgbClr val="FF00FF"/>
                </a:solidFill>
                <a:latin typeface="Cabin"/>
                <a:ea typeface="Cabin"/>
                <a:cs typeface="Cabin"/>
                <a:sym typeface="Cabin"/>
              </a:rPr>
              <a:t> </a:t>
            </a:r>
            <a:r>
              <a:rPr lang="en-US" sz="2025" dirty="0" err="1">
                <a:solidFill>
                  <a:srgbClr val="FF00FF"/>
                </a:solidFill>
                <a:latin typeface="Cabin"/>
                <a:ea typeface="Cabin"/>
                <a:cs typeface="Cabin"/>
                <a:sym typeface="Cabin"/>
              </a:rPr>
              <a:t>этот</a:t>
            </a:r>
            <a:r>
              <a:rPr lang="en-US" sz="2025" dirty="0">
                <a:solidFill>
                  <a:srgbClr val="FF00FF"/>
                </a:solidFill>
                <a:latin typeface="Cabin"/>
                <a:ea typeface="Cabin"/>
                <a:cs typeface="Cabin"/>
                <a:sym typeface="Cabin"/>
              </a:rPr>
              <a:t> </a:t>
            </a:r>
            <a:r>
              <a:rPr lang="en-US" sz="2025" dirty="0" err="1">
                <a:solidFill>
                  <a:srgbClr val="FF00FF"/>
                </a:solidFill>
                <a:latin typeface="Cabin"/>
                <a:ea typeface="Cabin"/>
                <a:cs typeface="Cabin"/>
                <a:sym typeface="Cabin"/>
              </a:rPr>
              <a:t>цикл</a:t>
            </a:r>
            <a:r>
              <a:rPr lang="en-US" sz="2025" dirty="0">
                <a:solidFill>
                  <a:srgbClr val="FF00FF"/>
                </a:solidFill>
                <a:latin typeface="Cabin"/>
                <a:ea typeface="Cabin"/>
                <a:cs typeface="Cabin"/>
                <a:sym typeface="Cabin"/>
              </a:rPr>
              <a:t>?</a:t>
            </a:r>
          </a:p>
        </p:txBody>
      </p:sp>
    </p:spTree>
    <p:extLst>
      <p:ext uri="{BB962C8B-B14F-4D97-AF65-F5344CB8AC3E}">
        <p14:creationId xmlns:p14="http://schemas.microsoft.com/office/powerpoint/2010/main" val="37426439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title"/>
          </p:nvPr>
        </p:nvSpPr>
        <p:spPr>
          <a:xfrm>
            <a:off x="721519" y="370453"/>
            <a:ext cx="7836750" cy="1121513"/>
          </a:xfrm>
          <a:prstGeom prst="rect">
            <a:avLst/>
          </a:prstGeom>
          <a:noFill/>
          <a:ln>
            <a:noFill/>
          </a:ln>
        </p:spPr>
        <p:txBody>
          <a:bodyPr vert="horz" lIns="21431" tIns="21431" rIns="21431" bIns="21431" rtlCol="0" anchor="ctr" anchorCtr="0">
            <a:noAutofit/>
          </a:bodyPr>
          <a:lstStyle/>
          <a:p>
            <a:pPr>
              <a:spcBef>
                <a:spcPts val="0"/>
              </a:spcBef>
              <a:buClr>
                <a:srgbClr val="FFFF00"/>
              </a:buClr>
              <a:buSzPct val="25000"/>
            </a:pPr>
            <a:r>
              <a:rPr lang="en-US" sz="4275" dirty="0" err="1">
                <a:latin typeface="Cabin"/>
                <a:ea typeface="Cabin"/>
                <a:cs typeface="Cabin"/>
                <a:sym typeface="Cabin"/>
              </a:rPr>
              <a:t>Выход</a:t>
            </a:r>
            <a:r>
              <a:rPr lang="en-US" sz="4275" dirty="0">
                <a:latin typeface="Cabin"/>
                <a:ea typeface="Cabin"/>
                <a:cs typeface="Cabin"/>
                <a:sym typeface="Cabin"/>
              </a:rPr>
              <a:t> </a:t>
            </a:r>
            <a:r>
              <a:rPr lang="en-US" sz="4275" dirty="0" err="1">
                <a:latin typeface="Cabin"/>
                <a:ea typeface="Cabin"/>
                <a:cs typeface="Cabin"/>
                <a:sym typeface="Cabin"/>
              </a:rPr>
              <a:t>из</a:t>
            </a:r>
            <a:r>
              <a:rPr lang="en-US" sz="4275" dirty="0">
                <a:latin typeface="Cabin"/>
                <a:ea typeface="Cabin"/>
                <a:cs typeface="Cabin"/>
                <a:sym typeface="Cabin"/>
              </a:rPr>
              <a:t> </a:t>
            </a:r>
            <a:r>
              <a:rPr lang="en-US" sz="4275" dirty="0" err="1">
                <a:latin typeface="Cabin"/>
                <a:ea typeface="Cabin"/>
                <a:cs typeface="Cabin"/>
                <a:sym typeface="Cabin"/>
              </a:rPr>
              <a:t>цикла</a:t>
            </a:r>
            <a:endParaRPr lang="en-US" sz="4275" dirty="0">
              <a:latin typeface="Cabin"/>
              <a:ea typeface="Cabin"/>
              <a:cs typeface="Cabin"/>
              <a:sym typeface="Cabin"/>
            </a:endParaRPr>
          </a:p>
        </p:txBody>
      </p:sp>
      <p:sp>
        <p:nvSpPr>
          <p:cNvPr id="288" name="Shape 288"/>
          <p:cNvSpPr txBox="1">
            <a:spLocks noGrp="1"/>
          </p:cNvSpPr>
          <p:nvPr>
            <p:ph type="body" idx="1"/>
          </p:nvPr>
        </p:nvSpPr>
        <p:spPr>
          <a:xfrm>
            <a:off x="721519" y="1491966"/>
            <a:ext cx="7915274" cy="1607343"/>
          </a:xfrm>
          <a:prstGeom prst="rect">
            <a:avLst/>
          </a:prstGeom>
          <a:noFill/>
          <a:ln>
            <a:noFill/>
          </a:ln>
        </p:spPr>
        <p:txBody>
          <a:bodyPr vert="horz" lIns="21431" tIns="21431" rIns="21431" bIns="21431" rtlCol="0" anchor="ctr" anchorCtr="0">
            <a:noAutofit/>
          </a:bodyPr>
          <a:lstStyle/>
          <a:p>
            <a:pPr marL="421481" indent="-194453">
              <a:spcBef>
                <a:spcPts val="0"/>
              </a:spcBef>
              <a:buClr>
                <a:schemeClr val="lt1"/>
              </a:buClr>
              <a:buSzPct val="100000"/>
              <a:buFont typeface="Cabin"/>
              <a:buChar char="•"/>
            </a:pPr>
            <a:r>
              <a:rPr lang="en-US" sz="1800" dirty="0" err="1">
                <a:latin typeface="Cabin"/>
                <a:ea typeface="Cabin"/>
                <a:cs typeface="Cabin"/>
                <a:sym typeface="Cabin"/>
              </a:rPr>
              <a:t>Инструкция</a:t>
            </a:r>
            <a:r>
              <a:rPr lang="en-US" sz="1800" dirty="0">
                <a:latin typeface="Cabin"/>
                <a:ea typeface="Cabin"/>
                <a:cs typeface="Cabin"/>
                <a:sym typeface="Cabin"/>
              </a:rPr>
              <a:t> </a:t>
            </a:r>
            <a:r>
              <a:rPr lang="en-US" sz="1800" dirty="0">
                <a:solidFill>
                  <a:srgbClr val="00B0F0"/>
                </a:solidFill>
                <a:latin typeface="Cabin"/>
                <a:ea typeface="Cabin"/>
                <a:cs typeface="Cabin"/>
                <a:sym typeface="Cabin"/>
              </a:rPr>
              <a:t>break</a:t>
            </a:r>
            <a:r>
              <a:rPr lang="en-US" sz="1800" dirty="0">
                <a:latin typeface="Cabin"/>
                <a:ea typeface="Cabin"/>
                <a:cs typeface="Cabin"/>
                <a:sym typeface="Cabin"/>
              </a:rPr>
              <a:t> </a:t>
            </a:r>
            <a:r>
              <a:rPr lang="en-US" sz="1800" dirty="0" err="1">
                <a:latin typeface="Cabin"/>
                <a:ea typeface="Cabin"/>
                <a:cs typeface="Cabin"/>
                <a:sym typeface="Cabin"/>
              </a:rPr>
              <a:t>завершает</a:t>
            </a:r>
            <a:r>
              <a:rPr lang="en-US" sz="1800" dirty="0">
                <a:latin typeface="Cabin"/>
                <a:ea typeface="Cabin"/>
                <a:cs typeface="Cabin"/>
                <a:sym typeface="Cabin"/>
              </a:rPr>
              <a:t> </a:t>
            </a:r>
            <a:r>
              <a:rPr lang="en-US" sz="1800" dirty="0" err="1">
                <a:latin typeface="Cabin"/>
                <a:ea typeface="Cabin"/>
                <a:cs typeface="Cabin"/>
                <a:sym typeface="Cabin"/>
              </a:rPr>
              <a:t>текущий</a:t>
            </a:r>
            <a:r>
              <a:rPr lang="en-US" sz="1800" dirty="0">
                <a:latin typeface="Cabin"/>
                <a:ea typeface="Cabin"/>
                <a:cs typeface="Cabin"/>
                <a:sym typeface="Cabin"/>
              </a:rPr>
              <a:t> </a:t>
            </a:r>
            <a:r>
              <a:rPr lang="en-US" sz="1800" dirty="0" err="1">
                <a:latin typeface="Cabin"/>
                <a:ea typeface="Cabin"/>
                <a:cs typeface="Cabin"/>
                <a:sym typeface="Cabin"/>
              </a:rPr>
              <a:t>цикл</a:t>
            </a:r>
            <a:r>
              <a:rPr lang="en-US" sz="1800" dirty="0">
                <a:latin typeface="Cabin"/>
                <a:ea typeface="Cabin"/>
                <a:cs typeface="Cabin"/>
                <a:sym typeface="Cabin"/>
              </a:rPr>
              <a:t> и </a:t>
            </a:r>
            <a:r>
              <a:rPr lang="en-US" sz="1800" dirty="0" err="1">
                <a:latin typeface="Cabin"/>
                <a:ea typeface="Cabin"/>
                <a:cs typeface="Cabin"/>
                <a:sym typeface="Cabin"/>
              </a:rPr>
              <a:t>переходит</a:t>
            </a:r>
            <a:r>
              <a:rPr lang="en-US" sz="1800" dirty="0">
                <a:latin typeface="Cabin"/>
                <a:ea typeface="Cabin"/>
                <a:cs typeface="Cabin"/>
                <a:sym typeface="Cabin"/>
              </a:rPr>
              <a:t> к </a:t>
            </a:r>
            <a:r>
              <a:rPr lang="en-US" sz="1800" dirty="0" err="1">
                <a:latin typeface="Cabin"/>
                <a:ea typeface="Cabin"/>
                <a:cs typeface="Cabin"/>
                <a:sym typeface="Cabin"/>
              </a:rPr>
              <a:t>строке</a:t>
            </a:r>
            <a:r>
              <a:rPr lang="en-US" sz="1800" dirty="0">
                <a:latin typeface="Cabin"/>
                <a:ea typeface="Cabin"/>
                <a:cs typeface="Cabin"/>
                <a:sym typeface="Cabin"/>
              </a:rPr>
              <a:t>, </a:t>
            </a:r>
            <a:r>
              <a:rPr lang="en-US" sz="1800" dirty="0" err="1">
                <a:latin typeface="Cabin"/>
                <a:ea typeface="Cabin"/>
                <a:cs typeface="Cabin"/>
                <a:sym typeface="Cabin"/>
              </a:rPr>
              <a:t>непосредственно</a:t>
            </a:r>
            <a:r>
              <a:rPr lang="en-US" sz="1800" dirty="0">
                <a:latin typeface="Cabin"/>
                <a:ea typeface="Cabin"/>
                <a:cs typeface="Cabin"/>
                <a:sym typeface="Cabin"/>
              </a:rPr>
              <a:t> </a:t>
            </a:r>
            <a:r>
              <a:rPr lang="en-US" sz="1800" dirty="0" err="1">
                <a:latin typeface="Cabin"/>
                <a:ea typeface="Cabin"/>
                <a:cs typeface="Cabin"/>
                <a:sym typeface="Cabin"/>
              </a:rPr>
              <a:t>следующей</a:t>
            </a:r>
            <a:r>
              <a:rPr lang="en-US" sz="1800" dirty="0">
                <a:latin typeface="Cabin"/>
                <a:ea typeface="Cabin"/>
                <a:cs typeface="Cabin"/>
                <a:sym typeface="Cabin"/>
              </a:rPr>
              <a:t> </a:t>
            </a:r>
            <a:r>
              <a:rPr lang="en-US" sz="1800" dirty="0" err="1">
                <a:latin typeface="Cabin"/>
                <a:ea typeface="Cabin"/>
                <a:cs typeface="Cabin"/>
                <a:sym typeface="Cabin"/>
              </a:rPr>
              <a:t>за</a:t>
            </a:r>
            <a:r>
              <a:rPr lang="en-US" sz="1800" dirty="0">
                <a:latin typeface="Cabin"/>
                <a:ea typeface="Cabin"/>
                <a:cs typeface="Cabin"/>
                <a:sym typeface="Cabin"/>
              </a:rPr>
              <a:t> </a:t>
            </a:r>
            <a:r>
              <a:rPr lang="en-US" sz="1800" dirty="0" err="1" smtClean="0">
                <a:latin typeface="Cabin"/>
                <a:ea typeface="Cabin"/>
                <a:cs typeface="Cabin"/>
                <a:sym typeface="Cabin"/>
              </a:rPr>
              <a:t>циклом</a:t>
            </a:r>
            <a:endParaRPr lang="en-US" sz="1800" dirty="0">
              <a:latin typeface="Cabin"/>
              <a:ea typeface="Cabin"/>
              <a:cs typeface="Cabin"/>
              <a:sym typeface="Cabin"/>
            </a:endParaRPr>
          </a:p>
        </p:txBody>
      </p:sp>
      <p:sp>
        <p:nvSpPr>
          <p:cNvPr id="289" name="Shape 289"/>
          <p:cNvSpPr txBox="1"/>
          <p:nvPr/>
        </p:nvSpPr>
        <p:spPr>
          <a:xfrm>
            <a:off x="6156176" y="3429000"/>
            <a:ext cx="1800200" cy="1869919"/>
          </a:xfrm>
          <a:prstGeom prst="rect">
            <a:avLst/>
          </a:prstGeom>
          <a:noFill/>
          <a:ln>
            <a:noFill/>
          </a:ln>
        </p:spPr>
        <p:txBody>
          <a:bodyPr lIns="0" tIns="0" rIns="0" bIns="0" anchor="ctr" anchorCtr="0">
            <a:noAutofit/>
          </a:bodyPr>
          <a:lstStyle/>
          <a:p>
            <a:pPr>
              <a:buClr>
                <a:schemeClr val="lt1"/>
              </a:buClr>
              <a:buSzPct val="25000"/>
            </a:pPr>
            <a:r>
              <a:rPr lang="en-US" sz="2025" dirty="0" smtClean="0">
                <a:latin typeface="Cabin"/>
                <a:ea typeface="Cabin"/>
                <a:cs typeface="Cabin"/>
                <a:sym typeface="Cabin"/>
              </a:rPr>
              <a:t>&gt;&gt;&gt;</a:t>
            </a:r>
            <a:r>
              <a:rPr lang="en-US" sz="2025" dirty="0" smtClean="0">
                <a:solidFill>
                  <a:schemeClr val="lt1"/>
                </a:solidFill>
                <a:latin typeface="Cabin"/>
                <a:ea typeface="Cabin"/>
                <a:cs typeface="Cabin"/>
                <a:sym typeface="Cabin"/>
              </a:rPr>
              <a:t> </a:t>
            </a:r>
            <a:r>
              <a:rPr lang="en-US" sz="2025" dirty="0">
                <a:solidFill>
                  <a:srgbClr val="00FF00"/>
                </a:solidFill>
                <a:latin typeface="Cabin"/>
                <a:ea typeface="Cabin"/>
                <a:cs typeface="Cabin"/>
                <a:sym typeface="Cabin"/>
              </a:rPr>
              <a:t>hello there</a:t>
            </a:r>
          </a:p>
          <a:p>
            <a:pPr>
              <a:buClr>
                <a:schemeClr val="lt1"/>
              </a:buClr>
              <a:buSzPct val="25000"/>
            </a:pPr>
            <a:r>
              <a:rPr lang="en-US" sz="2025" dirty="0">
                <a:latin typeface="Cabin"/>
                <a:ea typeface="Cabin"/>
                <a:cs typeface="Cabin"/>
                <a:sym typeface="Cabin"/>
              </a:rPr>
              <a:t>hello there</a:t>
            </a:r>
          </a:p>
          <a:p>
            <a:pPr>
              <a:buClr>
                <a:schemeClr val="lt1"/>
              </a:buClr>
              <a:buSzPct val="25000"/>
            </a:pPr>
            <a:r>
              <a:rPr lang="en-US" sz="2025" dirty="0" smtClean="0">
                <a:latin typeface="Cabin"/>
                <a:ea typeface="Cabin"/>
                <a:cs typeface="Cabin"/>
                <a:sym typeface="Cabin"/>
              </a:rPr>
              <a:t>&gt;&gt;&gt;</a:t>
            </a:r>
            <a:r>
              <a:rPr lang="en-US" sz="2025" dirty="0" smtClean="0">
                <a:solidFill>
                  <a:schemeClr val="lt1"/>
                </a:solidFill>
                <a:latin typeface="Cabin"/>
                <a:ea typeface="Cabin"/>
                <a:cs typeface="Cabin"/>
                <a:sym typeface="Cabin"/>
              </a:rPr>
              <a:t> </a:t>
            </a:r>
            <a:r>
              <a:rPr lang="en-US" sz="2025" dirty="0">
                <a:solidFill>
                  <a:srgbClr val="00FF00"/>
                </a:solidFill>
                <a:latin typeface="Cabin"/>
                <a:ea typeface="Cabin"/>
                <a:cs typeface="Cabin"/>
                <a:sym typeface="Cabin"/>
              </a:rPr>
              <a:t>finished</a:t>
            </a:r>
          </a:p>
          <a:p>
            <a:pPr>
              <a:buClr>
                <a:schemeClr val="lt1"/>
              </a:buClr>
              <a:buSzPct val="25000"/>
            </a:pPr>
            <a:r>
              <a:rPr lang="en-US" sz="2025" dirty="0">
                <a:latin typeface="Cabin"/>
                <a:ea typeface="Cabin"/>
                <a:cs typeface="Cabin"/>
                <a:sym typeface="Cabin"/>
              </a:rPr>
              <a:t>finished</a:t>
            </a:r>
          </a:p>
          <a:p>
            <a:pPr>
              <a:buClr>
                <a:schemeClr val="lt1"/>
              </a:buClr>
              <a:buSzPct val="25000"/>
            </a:pPr>
            <a:r>
              <a:rPr lang="en-US" sz="2025" dirty="0" smtClean="0">
                <a:latin typeface="Cabin"/>
                <a:ea typeface="Cabin"/>
                <a:cs typeface="Cabin"/>
                <a:sym typeface="Cabin"/>
              </a:rPr>
              <a:t>&gt;&gt;&gt; </a:t>
            </a:r>
            <a:r>
              <a:rPr lang="en-US" sz="2025" dirty="0">
                <a:solidFill>
                  <a:srgbClr val="00FF00"/>
                </a:solidFill>
                <a:latin typeface="Cabin"/>
                <a:ea typeface="Cabin"/>
                <a:cs typeface="Cabin"/>
                <a:sym typeface="Cabin"/>
              </a:rPr>
              <a:t>done</a:t>
            </a:r>
          </a:p>
          <a:p>
            <a:pPr>
              <a:buClr>
                <a:schemeClr val="lt1"/>
              </a:buClr>
              <a:buSzPct val="25000"/>
            </a:pPr>
            <a:r>
              <a:rPr lang="en-US" sz="2025" dirty="0">
                <a:latin typeface="Cabin"/>
                <a:ea typeface="Cabin"/>
                <a:cs typeface="Cabin"/>
                <a:sym typeface="Cabin"/>
              </a:rPr>
              <a:t>Done!</a:t>
            </a:r>
          </a:p>
        </p:txBody>
      </p:sp>
      <p:sp>
        <p:nvSpPr>
          <p:cNvPr id="290" name="Shape 290"/>
          <p:cNvSpPr txBox="1"/>
          <p:nvPr/>
        </p:nvSpPr>
        <p:spPr>
          <a:xfrm>
            <a:off x="1691680" y="3356992"/>
            <a:ext cx="3617156" cy="1869919"/>
          </a:xfrm>
          <a:prstGeom prst="rect">
            <a:avLst/>
          </a:prstGeom>
          <a:noFill/>
          <a:ln>
            <a:noFill/>
          </a:ln>
        </p:spPr>
        <p:txBody>
          <a:bodyPr lIns="0" tIns="0" rIns="0" bIns="0" anchor="ctr" anchorCtr="0">
            <a:noAutofit/>
          </a:bodyPr>
          <a:lstStyle/>
          <a:p>
            <a:pPr>
              <a:buClr>
                <a:srgbClr val="FFFF00"/>
              </a:buClr>
              <a:buSzPct val="25000"/>
            </a:pPr>
            <a:r>
              <a:rPr lang="en-US" sz="1688" dirty="0">
                <a:latin typeface="Courier New"/>
                <a:ea typeface="Courier New"/>
                <a:cs typeface="Courier New"/>
                <a:sym typeface="Courier New"/>
              </a:rPr>
              <a:t>while</a:t>
            </a:r>
            <a:r>
              <a:rPr lang="en-US" sz="1688" dirty="0">
                <a:solidFill>
                  <a:schemeClr val="lt1"/>
                </a:solidFill>
                <a:latin typeface="Courier New"/>
                <a:ea typeface="Courier New"/>
                <a:cs typeface="Courier New"/>
                <a:sym typeface="Courier New"/>
              </a:rPr>
              <a:t> </a:t>
            </a:r>
            <a:r>
              <a:rPr lang="en-US" sz="1688" dirty="0" smtClean="0">
                <a:solidFill>
                  <a:srgbClr val="FF7F00"/>
                </a:solidFill>
                <a:latin typeface="Courier New"/>
                <a:ea typeface="Courier New"/>
                <a:cs typeface="Courier New"/>
                <a:sym typeface="Courier New"/>
              </a:rPr>
              <a:t>True </a:t>
            </a:r>
            <a:r>
              <a:rPr lang="en-US" sz="1688" dirty="0" smtClean="0">
                <a:latin typeface="Courier New"/>
                <a:ea typeface="Courier New"/>
                <a:cs typeface="Courier New"/>
                <a:sym typeface="Courier New"/>
              </a:rPr>
              <a:t>:</a:t>
            </a:r>
            <a:endParaRPr lang="en-US" sz="1688" dirty="0">
              <a:latin typeface="Courier New"/>
              <a:ea typeface="Courier New"/>
              <a:cs typeface="Courier New"/>
              <a:sym typeface="Courier New"/>
            </a:endParaRPr>
          </a:p>
          <a:p>
            <a:pPr>
              <a:buClr>
                <a:schemeClr val="lt1"/>
              </a:buClr>
              <a:buSzPct val="25000"/>
            </a:pPr>
            <a:r>
              <a:rPr lang="en-US" sz="1688" dirty="0">
                <a:solidFill>
                  <a:schemeClr val="lt1"/>
                </a:solidFill>
                <a:latin typeface="Courier New"/>
                <a:ea typeface="Courier New"/>
                <a:cs typeface="Courier New"/>
                <a:sym typeface="Courier New"/>
              </a:rPr>
              <a:t>    </a:t>
            </a:r>
            <a:r>
              <a:rPr lang="en-US" sz="1688" dirty="0">
                <a:solidFill>
                  <a:srgbClr val="00FF00"/>
                </a:solidFill>
                <a:latin typeface="Courier New"/>
                <a:ea typeface="Courier New"/>
                <a:cs typeface="Courier New"/>
                <a:sym typeface="Courier New"/>
              </a:rPr>
              <a:t>line</a:t>
            </a:r>
            <a:r>
              <a:rPr lang="en-US" sz="1688" dirty="0">
                <a:solidFill>
                  <a:schemeClr val="lt1"/>
                </a:solidFill>
                <a:latin typeface="Courier New"/>
                <a:ea typeface="Courier New"/>
                <a:cs typeface="Courier New"/>
                <a:sym typeface="Courier New"/>
              </a:rPr>
              <a:t> </a:t>
            </a:r>
            <a:r>
              <a:rPr lang="en-US" sz="1688" dirty="0">
                <a:solidFill>
                  <a:srgbClr val="00FFFF"/>
                </a:solidFill>
                <a:latin typeface="Courier New"/>
                <a:ea typeface="Courier New"/>
                <a:cs typeface="Courier New"/>
                <a:sym typeface="Courier New"/>
              </a:rPr>
              <a:t>=</a:t>
            </a:r>
            <a:r>
              <a:rPr lang="en-US" sz="1688" dirty="0">
                <a:solidFill>
                  <a:schemeClr val="lt1"/>
                </a:solidFill>
                <a:latin typeface="Courier New"/>
                <a:ea typeface="Courier New"/>
                <a:cs typeface="Courier New"/>
                <a:sym typeface="Courier New"/>
              </a:rPr>
              <a:t> </a:t>
            </a:r>
            <a:r>
              <a:rPr lang="en-US" sz="1688" dirty="0" smtClean="0">
                <a:solidFill>
                  <a:srgbClr val="FF00FF"/>
                </a:solidFill>
                <a:latin typeface="Courier New"/>
                <a:ea typeface="Courier New"/>
                <a:cs typeface="Courier New"/>
                <a:sym typeface="Courier New"/>
              </a:rPr>
              <a:t>input</a:t>
            </a:r>
            <a:r>
              <a:rPr lang="en-US" sz="1688" dirty="0">
                <a:latin typeface="Courier New"/>
                <a:ea typeface="Courier New"/>
                <a:cs typeface="Courier New"/>
                <a:sym typeface="Courier New"/>
              </a:rPr>
              <a:t>('&gt; ')</a:t>
            </a:r>
          </a:p>
          <a:p>
            <a:pPr>
              <a:buClr>
                <a:schemeClr val="lt1"/>
              </a:buClr>
              <a:buSzPct val="25000"/>
            </a:pPr>
            <a:r>
              <a:rPr lang="en-US" sz="1688" dirty="0">
                <a:solidFill>
                  <a:schemeClr val="lt1"/>
                </a:solidFill>
                <a:latin typeface="Courier New"/>
                <a:ea typeface="Courier New"/>
                <a:cs typeface="Courier New"/>
                <a:sym typeface="Courier New"/>
              </a:rPr>
              <a:t>    </a:t>
            </a:r>
            <a:r>
              <a:rPr lang="en-US" sz="1688" dirty="0">
                <a:latin typeface="Courier New"/>
                <a:ea typeface="Courier New"/>
                <a:cs typeface="Courier New"/>
                <a:sym typeface="Courier New"/>
              </a:rPr>
              <a:t>if</a:t>
            </a:r>
            <a:r>
              <a:rPr lang="en-US" sz="1688" dirty="0">
                <a:solidFill>
                  <a:srgbClr val="FFFF00"/>
                </a:solidFill>
                <a:latin typeface="Courier New"/>
                <a:ea typeface="Courier New"/>
                <a:cs typeface="Courier New"/>
                <a:sym typeface="Courier New"/>
              </a:rPr>
              <a:t> </a:t>
            </a:r>
            <a:r>
              <a:rPr lang="en-US" sz="1688" dirty="0">
                <a:solidFill>
                  <a:srgbClr val="00FF00"/>
                </a:solidFill>
                <a:latin typeface="Courier New"/>
                <a:ea typeface="Courier New"/>
                <a:cs typeface="Courier New"/>
                <a:sym typeface="Courier New"/>
              </a:rPr>
              <a:t>line</a:t>
            </a:r>
            <a:r>
              <a:rPr lang="en-US" sz="1688" dirty="0">
                <a:solidFill>
                  <a:schemeClr val="lt1"/>
                </a:solidFill>
                <a:latin typeface="Courier New"/>
                <a:ea typeface="Courier New"/>
                <a:cs typeface="Courier New"/>
                <a:sym typeface="Courier New"/>
              </a:rPr>
              <a:t> </a:t>
            </a:r>
            <a:r>
              <a:rPr lang="en-US" sz="1688" dirty="0">
                <a:solidFill>
                  <a:srgbClr val="FF7F00"/>
                </a:solidFill>
                <a:latin typeface="Courier New"/>
                <a:ea typeface="Courier New"/>
                <a:cs typeface="Courier New"/>
                <a:sym typeface="Courier New"/>
              </a:rPr>
              <a:t>==</a:t>
            </a:r>
            <a:r>
              <a:rPr lang="en-US" sz="1688" dirty="0">
                <a:solidFill>
                  <a:schemeClr val="lt1"/>
                </a:solidFill>
                <a:latin typeface="Courier New"/>
                <a:ea typeface="Courier New"/>
                <a:cs typeface="Courier New"/>
                <a:sym typeface="Courier New"/>
              </a:rPr>
              <a:t> </a:t>
            </a:r>
            <a:r>
              <a:rPr lang="en-US" sz="1688" dirty="0">
                <a:latin typeface="Courier New"/>
                <a:ea typeface="Courier New"/>
                <a:cs typeface="Courier New"/>
                <a:sym typeface="Courier New"/>
              </a:rPr>
              <a:t>'</a:t>
            </a:r>
            <a:r>
              <a:rPr lang="en-US" sz="1688" dirty="0">
                <a:solidFill>
                  <a:srgbClr val="FF7F00"/>
                </a:solidFill>
                <a:latin typeface="Courier New"/>
                <a:ea typeface="Courier New"/>
                <a:cs typeface="Courier New"/>
                <a:sym typeface="Courier New"/>
              </a:rPr>
              <a:t>done</a:t>
            </a:r>
            <a:r>
              <a:rPr lang="en-US" sz="1688" dirty="0">
                <a:latin typeface="Courier New"/>
                <a:ea typeface="Courier New"/>
                <a:cs typeface="Courier New"/>
                <a:sym typeface="Courier New"/>
              </a:rPr>
              <a:t>' :</a:t>
            </a:r>
          </a:p>
          <a:p>
            <a:pPr>
              <a:buClr>
                <a:schemeClr val="lt1"/>
              </a:buClr>
              <a:buSzPct val="25000"/>
            </a:pPr>
            <a:r>
              <a:rPr lang="en-US" sz="1688" dirty="0">
                <a:solidFill>
                  <a:schemeClr val="lt1"/>
                </a:solidFill>
                <a:latin typeface="Courier New"/>
                <a:ea typeface="Courier New"/>
                <a:cs typeface="Courier New"/>
                <a:sym typeface="Courier New"/>
              </a:rPr>
              <a:t>        </a:t>
            </a:r>
            <a:r>
              <a:rPr lang="en-US" sz="1688" dirty="0">
                <a:latin typeface="Courier New"/>
                <a:ea typeface="Courier New"/>
                <a:cs typeface="Courier New"/>
                <a:sym typeface="Courier New"/>
              </a:rPr>
              <a:t>break</a:t>
            </a:r>
          </a:p>
          <a:p>
            <a:pPr>
              <a:buClr>
                <a:schemeClr val="lt1"/>
              </a:buClr>
              <a:buSzPct val="25000"/>
            </a:pPr>
            <a:r>
              <a:rPr lang="en-US" sz="1688" dirty="0">
                <a:solidFill>
                  <a:schemeClr val="lt1"/>
                </a:solidFill>
                <a:latin typeface="Courier New"/>
                <a:ea typeface="Courier New"/>
                <a:cs typeface="Courier New"/>
                <a:sym typeface="Courier New"/>
              </a:rPr>
              <a:t>    </a:t>
            </a:r>
            <a:r>
              <a:rPr lang="en-US" sz="1688" dirty="0">
                <a:latin typeface="Courier New"/>
                <a:ea typeface="Courier New"/>
                <a:cs typeface="Courier New"/>
                <a:sym typeface="Courier New"/>
              </a:rPr>
              <a:t>print</a:t>
            </a:r>
            <a:r>
              <a:rPr lang="en-US" sz="1688" dirty="0">
                <a:solidFill>
                  <a:schemeClr val="lt1"/>
                </a:solidFill>
                <a:latin typeface="Courier New"/>
                <a:ea typeface="Courier New"/>
                <a:cs typeface="Courier New"/>
                <a:sym typeface="Courier New"/>
              </a:rPr>
              <a:t> </a:t>
            </a:r>
            <a:r>
              <a:rPr lang="ru-RU" sz="1688" dirty="0" smtClean="0">
                <a:latin typeface="Courier New"/>
                <a:ea typeface="Courier New"/>
                <a:cs typeface="Courier New"/>
                <a:sym typeface="Courier New"/>
              </a:rPr>
              <a:t>(</a:t>
            </a:r>
            <a:r>
              <a:rPr lang="en-US" sz="1688" dirty="0" smtClean="0">
                <a:solidFill>
                  <a:srgbClr val="00FF00"/>
                </a:solidFill>
                <a:latin typeface="Courier New"/>
                <a:ea typeface="Courier New"/>
                <a:cs typeface="Courier New"/>
                <a:sym typeface="Courier New"/>
              </a:rPr>
              <a:t>line</a:t>
            </a:r>
            <a:r>
              <a:rPr lang="ru-RU" sz="1688" dirty="0" smtClean="0">
                <a:latin typeface="Courier New"/>
                <a:ea typeface="Courier New"/>
                <a:cs typeface="Courier New"/>
                <a:sym typeface="Courier New"/>
              </a:rPr>
              <a:t>)</a:t>
            </a:r>
            <a:endParaRPr lang="en-US" sz="1688" dirty="0">
              <a:solidFill>
                <a:srgbClr val="00FF00"/>
              </a:solidFill>
              <a:latin typeface="Courier New"/>
              <a:ea typeface="Courier New"/>
              <a:cs typeface="Courier New"/>
              <a:sym typeface="Courier New"/>
            </a:endParaRPr>
          </a:p>
          <a:p>
            <a:pPr>
              <a:buClr>
                <a:srgbClr val="FFFF00"/>
              </a:buClr>
              <a:buSzPct val="25000"/>
            </a:pPr>
            <a:r>
              <a:rPr lang="en-US" sz="1688" dirty="0" smtClean="0">
                <a:latin typeface="Courier New"/>
                <a:ea typeface="Courier New"/>
                <a:cs typeface="Courier New"/>
                <a:sym typeface="Courier New"/>
              </a:rPr>
              <a:t>print</a:t>
            </a:r>
            <a:r>
              <a:rPr lang="en-US" sz="1688" dirty="0" smtClean="0">
                <a:solidFill>
                  <a:schemeClr val="lt1"/>
                </a:solidFill>
                <a:latin typeface="Courier New"/>
                <a:ea typeface="Courier New"/>
                <a:cs typeface="Courier New"/>
                <a:sym typeface="Courier New"/>
              </a:rPr>
              <a:t> </a:t>
            </a:r>
            <a:r>
              <a:rPr lang="ru-RU" sz="1688" dirty="0" smtClean="0">
                <a:latin typeface="Courier New"/>
                <a:ea typeface="Courier New"/>
                <a:cs typeface="Courier New"/>
                <a:sym typeface="Courier New"/>
              </a:rPr>
              <a:t>(</a:t>
            </a:r>
            <a:r>
              <a:rPr lang="en-US" sz="1688" dirty="0" smtClean="0">
                <a:solidFill>
                  <a:srgbClr val="FF7F00"/>
                </a:solidFill>
                <a:latin typeface="Courier New"/>
                <a:ea typeface="Courier New"/>
                <a:cs typeface="Courier New"/>
                <a:sym typeface="Courier New"/>
              </a:rPr>
              <a:t>'Done!'</a:t>
            </a:r>
            <a:r>
              <a:rPr lang="ru-RU" sz="1688" dirty="0" smtClean="0">
                <a:latin typeface="Courier New"/>
                <a:ea typeface="Courier New"/>
                <a:cs typeface="Courier New"/>
                <a:sym typeface="Courier New"/>
              </a:rPr>
              <a:t>)</a:t>
            </a:r>
            <a:endParaRPr lang="en-US" sz="1688" dirty="0">
              <a:solidFill>
                <a:srgbClr val="FF7F00"/>
              </a:solidFill>
              <a:latin typeface="Courier New"/>
              <a:ea typeface="Courier New"/>
              <a:cs typeface="Courier New"/>
              <a:sym typeface="Courier New"/>
            </a:endParaRPr>
          </a:p>
        </p:txBody>
      </p:sp>
    </p:spTree>
    <p:extLst>
      <p:ext uri="{BB962C8B-B14F-4D97-AF65-F5344CB8AC3E}">
        <p14:creationId xmlns:p14="http://schemas.microsoft.com/office/powerpoint/2010/main" val="2860555611"/>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1440</TotalTime>
  <Words>1268</Words>
  <Application>Microsoft Office PowerPoint</Application>
  <PresentationFormat>Экран (4:3)</PresentationFormat>
  <Paragraphs>255</Paragraphs>
  <Slides>28</Slides>
  <Notes>16</Notes>
  <HiddenSlides>1</HiddenSlides>
  <MMClips>0</MMClips>
  <ScaleCrop>false</ScaleCrop>
  <HeadingPairs>
    <vt:vector size="4" baseType="variant">
      <vt:variant>
        <vt:lpstr>Тема</vt:lpstr>
      </vt:variant>
      <vt:variant>
        <vt:i4>1</vt:i4>
      </vt:variant>
      <vt:variant>
        <vt:lpstr>Заголовки слайдов</vt:lpstr>
      </vt:variant>
      <vt:variant>
        <vt:i4>28</vt:i4>
      </vt:variant>
    </vt:vector>
  </HeadingPairs>
  <TitlesOfParts>
    <vt:vector size="29" baseType="lpstr">
      <vt:lpstr>Тема Office</vt:lpstr>
      <vt:lpstr> Программирование на Python </vt:lpstr>
      <vt:lpstr>Повторение</vt:lpstr>
      <vt:lpstr>Задача на повторение</vt:lpstr>
      <vt:lpstr>Циклы и итерации</vt:lpstr>
      <vt:lpstr>Повторяющиеся шаги</vt:lpstr>
      <vt:lpstr>Сокращенные операции присвоения</vt:lpstr>
      <vt:lpstr>Бесконечный цикл</vt:lpstr>
      <vt:lpstr>Другой цикл</vt:lpstr>
      <vt:lpstr>Выход из цикла</vt:lpstr>
      <vt:lpstr>Выход из цикла</vt:lpstr>
      <vt:lpstr>Презентация PowerPoint</vt:lpstr>
      <vt:lpstr>Завершение итерации с помощью инструкции continue</vt:lpstr>
      <vt:lpstr>Завершение итерации с помощью инструкции continue</vt:lpstr>
      <vt:lpstr>Презентация PowerPoint</vt:lpstr>
      <vt:lpstr>Шаблоны циклов </vt:lpstr>
      <vt:lpstr>Циклы подсчета</vt:lpstr>
      <vt:lpstr>Циклы суммирования</vt:lpstr>
      <vt:lpstr>Цикл расчета среднего значения</vt:lpstr>
      <vt:lpstr>Цикл фильтрации значений</vt:lpstr>
      <vt:lpstr>Случайные числа.</vt:lpstr>
      <vt:lpstr>Модуль random</vt:lpstr>
      <vt:lpstr>random.random</vt:lpstr>
      <vt:lpstr>random.uniform</vt:lpstr>
      <vt:lpstr>random.randint</vt:lpstr>
      <vt:lpstr>Игра угадай число</vt:lpstr>
      <vt:lpstr>Операции со строками</vt:lpstr>
      <vt:lpstr>Форматирование строк</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Максим Шаптала</dc:creator>
  <cp:lastModifiedBy>Максим Шаптала</cp:lastModifiedBy>
  <cp:revision>296</cp:revision>
  <dcterms:created xsi:type="dcterms:W3CDTF">2015-10-21T08:43:03Z</dcterms:created>
  <dcterms:modified xsi:type="dcterms:W3CDTF">2016-08-19T17:21:49Z</dcterms:modified>
</cp:coreProperties>
</file>