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4" r:id="rId2"/>
    <p:sldMasterId id="2147483705" r:id="rId3"/>
    <p:sldMasterId id="2147483706" r:id="rId4"/>
    <p:sldMasterId id="2147483707" r:id="rId5"/>
  </p:sldMasterIdLst>
  <p:notesMasterIdLst>
    <p:notesMasterId r:id="rId39"/>
  </p:notesMasterIdLst>
  <p:sldIdLst>
    <p:sldId id="285" r:id="rId6"/>
    <p:sldId id="257" r:id="rId7"/>
    <p:sldId id="258" r:id="rId8"/>
    <p:sldId id="259" r:id="rId9"/>
    <p:sldId id="286" r:id="rId10"/>
    <p:sldId id="287" r:id="rId11"/>
    <p:sldId id="288" r:id="rId12"/>
    <p:sldId id="289" r:id="rId13"/>
    <p:sldId id="290" r:id="rId14"/>
    <p:sldId id="291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</p:sldIdLst>
  <p:sldSz cx="16256000" cy="9144000"/>
  <p:notesSz cx="6858000" cy="9144000"/>
  <p:embeddedFontLst>
    <p:embeddedFont>
      <p:font typeface="Cabin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246" y="-10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3.fntdata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font" Target="fonts/font1.fntdata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1802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7801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117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1018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7831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2019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694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marR="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marR="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marR="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marR="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marR="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marR="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marR="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marR="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datastructure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r>
              <a:rPr lang="en-US" sz="3200" dirty="0">
                <a:solidFill>
                  <a:schemeClr val="tx1"/>
                </a:solidFill>
              </a:rPr>
              <a:t>5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Списки</a:t>
            </a:r>
            <a:endParaRPr lang="en-US" sz="3200" dirty="0">
              <a:solidFill>
                <a:schemeClr val="tx1"/>
              </a:solidFill>
            </a:endParaRP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8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3" name="Shape 463"/>
          <p:cNvCxnSpPr/>
          <p:nvPr/>
        </p:nvCxnSpPr>
        <p:spPr>
          <a:xfrm rot="10800000">
            <a:off x="34479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4" name="Shape 464"/>
          <p:cNvSpPr/>
          <p:nvPr/>
        </p:nvSpPr>
        <p:spPr>
          <a:xfrm>
            <a:off x="2032000" y="1752600"/>
            <a:ext cx="2870100" cy="1269899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34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cxnSp>
        <p:nvCxnSpPr>
          <p:cNvPr id="465" name="Shape 465"/>
          <p:cNvCxnSpPr/>
          <p:nvPr/>
        </p:nvCxnSpPr>
        <p:spPr>
          <a:xfrm rot="10800000">
            <a:off x="34671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6" name="Shape 466"/>
          <p:cNvCxnSpPr/>
          <p:nvPr/>
        </p:nvCxnSpPr>
        <p:spPr>
          <a:xfrm rot="10800000" flipH="1">
            <a:off x="6853237" y="2711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7" name="Shape 467"/>
          <p:cNvCxnSpPr/>
          <p:nvPr/>
        </p:nvCxnSpPr>
        <p:spPr>
          <a:xfrm flipH="1">
            <a:off x="6850023" y="3209925"/>
            <a:ext cx="4799" cy="13143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68" name="Shape 468"/>
          <p:cNvCxnSpPr/>
          <p:nvPr/>
        </p:nvCxnSpPr>
        <p:spPr>
          <a:xfrm>
            <a:off x="3475037" y="4513212"/>
            <a:ext cx="3395100" cy="29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69" name="Shape 469"/>
          <p:cNvCxnSpPr/>
          <p:nvPr/>
        </p:nvCxnSpPr>
        <p:spPr>
          <a:xfrm flipH="1">
            <a:off x="16763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34623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1" name="Shape 471"/>
          <p:cNvCxnSpPr/>
          <p:nvPr/>
        </p:nvCxnSpPr>
        <p:spPr>
          <a:xfrm rot="10800000">
            <a:off x="17064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2" name="Shape 472"/>
          <p:cNvCxnSpPr/>
          <p:nvPr/>
        </p:nvCxnSpPr>
        <p:spPr>
          <a:xfrm>
            <a:off x="17065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73" name="Shape 473"/>
          <p:cNvSpPr txBox="1"/>
          <p:nvPr/>
        </p:nvSpPr>
        <p:spPr>
          <a:xfrm>
            <a:off x="11509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5397500" y="3302000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4407600" y="1471700"/>
            <a:ext cx="1084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6" name="Shape 476"/>
          <p:cNvSpPr txBox="1"/>
          <p:nvPr/>
        </p:nvSpPr>
        <p:spPr>
          <a:xfrm>
            <a:off x="5439124" y="1980187"/>
            <a:ext cx="3113186" cy="820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Перейти к следующей i</a:t>
            </a:r>
          </a:p>
        </p:txBody>
      </p:sp>
      <p:cxnSp>
        <p:nvCxnSpPr>
          <p:cNvPr id="477" name="Shape 477"/>
          <p:cNvCxnSpPr/>
          <p:nvPr/>
        </p:nvCxnSpPr>
        <p:spPr>
          <a:xfrm rot="10800000" flipH="1">
            <a:off x="13185775" y="915987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8" name="Shape 478"/>
          <p:cNvSpPr txBox="1"/>
          <p:nvPr/>
        </p:nvSpPr>
        <p:spPr>
          <a:xfrm>
            <a:off x="11703050" y="1231900"/>
            <a:ext cx="2984500" cy="5365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b="0" i="0" u="none" strike="noStrike" cap="none" dirty="0" err="1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b="0" i="0" u="none" strike="noStrike" cap="none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11703050" y="381000"/>
            <a:ext cx="2984500" cy="5238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5</a:t>
            </a:r>
          </a:p>
        </p:txBody>
      </p:sp>
      <p:cxnSp>
        <p:nvCxnSpPr>
          <p:cNvPr id="480" name="Shape 480"/>
          <p:cNvCxnSpPr/>
          <p:nvPr/>
        </p:nvCxnSpPr>
        <p:spPr>
          <a:xfrm rot="10800000" flipH="1">
            <a:off x="13181012" y="1825625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1" name="Shape 481"/>
          <p:cNvCxnSpPr/>
          <p:nvPr/>
        </p:nvCxnSpPr>
        <p:spPr>
          <a:xfrm rot="10800000" flipH="1">
            <a:off x="13181012" y="2630486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2" name="Shape 482"/>
          <p:cNvSpPr txBox="1"/>
          <p:nvPr/>
        </p:nvSpPr>
        <p:spPr>
          <a:xfrm>
            <a:off x="11703050" y="2946400"/>
            <a:ext cx="2984500" cy="5365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11703050" y="2093911"/>
            <a:ext cx="2984500" cy="525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4</a:t>
            </a:r>
          </a:p>
        </p:txBody>
      </p:sp>
      <p:cxnSp>
        <p:nvCxnSpPr>
          <p:cNvPr id="484" name="Shape 484"/>
          <p:cNvCxnSpPr/>
          <p:nvPr/>
        </p:nvCxnSpPr>
        <p:spPr>
          <a:xfrm rot="10800000" flipH="1">
            <a:off x="13181012" y="3459162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rot="10800000" flipH="1">
            <a:off x="13181012" y="4310062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11703050" y="4625975"/>
            <a:ext cx="2984500" cy="5365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7" name="Shape 487"/>
          <p:cNvSpPr txBox="1"/>
          <p:nvPr/>
        </p:nvSpPr>
        <p:spPr>
          <a:xfrm>
            <a:off x="11703050" y="3773487"/>
            <a:ext cx="2984500" cy="525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3</a:t>
            </a:r>
          </a:p>
        </p:txBody>
      </p:sp>
      <p:cxnSp>
        <p:nvCxnSpPr>
          <p:cNvPr id="488" name="Shape 488"/>
          <p:cNvCxnSpPr/>
          <p:nvPr/>
        </p:nvCxnSpPr>
        <p:spPr>
          <a:xfrm rot="10800000" flipH="1">
            <a:off x="13181012" y="5208587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9" name="Shape 489"/>
          <p:cNvCxnSpPr/>
          <p:nvPr/>
        </p:nvCxnSpPr>
        <p:spPr>
          <a:xfrm rot="10800000" flipH="1">
            <a:off x="13181012" y="6107111"/>
            <a:ext cx="12699" cy="306386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0" name="Shape 490"/>
          <p:cNvSpPr txBox="1"/>
          <p:nvPr/>
        </p:nvSpPr>
        <p:spPr>
          <a:xfrm>
            <a:off x="11703050" y="6421437"/>
            <a:ext cx="2984500" cy="5365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11703050" y="5570537"/>
            <a:ext cx="2984500" cy="5238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2</a:t>
            </a:r>
          </a:p>
        </p:txBody>
      </p:sp>
      <p:cxnSp>
        <p:nvCxnSpPr>
          <p:cNvPr id="492" name="Shape 492"/>
          <p:cNvCxnSpPr/>
          <p:nvPr/>
        </p:nvCxnSpPr>
        <p:spPr>
          <a:xfrm rot="10800000" flipH="1">
            <a:off x="13181012" y="6934200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93" name="Shape 493"/>
          <p:cNvCxnSpPr/>
          <p:nvPr/>
        </p:nvCxnSpPr>
        <p:spPr>
          <a:xfrm rot="10800000" flipH="1">
            <a:off x="13181012" y="7808911"/>
            <a:ext cx="12699" cy="307974"/>
          </a:xfrm>
          <a:prstGeom prst="straightConnector1">
            <a:avLst/>
          </a:prstGeom>
          <a:noFill/>
          <a:ln w="508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94" name="Shape 494"/>
          <p:cNvSpPr txBox="1"/>
          <p:nvPr/>
        </p:nvSpPr>
        <p:spPr>
          <a:xfrm>
            <a:off x="11703050" y="8124825"/>
            <a:ext cx="2984500" cy="5349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11703050" y="7272336"/>
            <a:ext cx="2984500" cy="525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1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589736" y="6413497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7" name="Shape 497"/>
          <p:cNvCxnSpPr>
            <a:endCxn id="476" idx="1"/>
          </p:cNvCxnSpPr>
          <p:nvPr/>
        </p:nvCxnSpPr>
        <p:spPr>
          <a:xfrm rot="10800000" flipH="1">
            <a:off x="4919600" y="2393999"/>
            <a:ext cx="477900" cy="30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3800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Списки</a:t>
            </a:r>
            <a:r>
              <a:rPr lang="en-US" sz="6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</a:t>
            </a:r>
            <a:r>
              <a:rPr lang="en-US" sz="6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определенные</a:t>
            </a:r>
            <a:r>
              <a:rPr lang="en-US" sz="6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64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6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лучшие</a:t>
            </a:r>
            <a:r>
              <a:rPr lang="en-US" sz="6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друзья</a:t>
            </a:r>
            <a:endParaRPr lang="en-US" sz="64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1850624" y="3208850"/>
            <a:ext cx="7514601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11014625" y="3851075"/>
            <a:ext cx="5037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245" name="Shape 245"/>
          <p:cNvCxnSpPr/>
          <p:nvPr/>
        </p:nvCxnSpPr>
        <p:spPr>
          <a:xfrm flipH="1">
            <a:off x="8709550" y="4139162"/>
            <a:ext cx="2149499" cy="355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>
            <a:off x="8692124" y="4643973"/>
            <a:ext cx="2297099" cy="5984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/>
          <p:nvPr/>
        </p:nvCxnSpPr>
        <p:spPr>
          <a:xfrm rot="10800000">
            <a:off x="4333025" y="4945850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Поиск по спискам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1536700" y="2603500"/>
            <a:ext cx="12679199" cy="2339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указании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индекса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квадратных</a:t>
            </a:r>
            <a:r>
              <a:rPr lang="en-US" sz="3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скобках</a:t>
            </a:r>
            <a:r>
              <a:rPr lang="en-US" sz="3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получить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любой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Индекс первого элемента равен нулю!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17907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12192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Joseph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7610986" y="5700329"/>
            <a:ext cx="8645013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6703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30988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Glenn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55499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49784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Sally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273225" y="530425"/>
            <a:ext cx="14135700" cy="1800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Списки являются </a:t>
            </a:r>
            <a:br>
              <a:rPr lang="en-US" sz="6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6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изменяемыми объектами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374900"/>
            <a:ext cx="64643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Строки являются </a:t>
            </a: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неизменяемыми</a:t>
            </a:r>
            <a:r>
              <a:rPr lang="en-US" sz="3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, т.е. мы </a:t>
            </a:r>
            <a:r>
              <a:rPr lang="en-US" sz="3000" i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не можем</a:t>
            </a: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изменить содержимое строки. Для внесения любых изменений необходимо создать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новую строку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Списки являются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изменяемыми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т.е. мы </a:t>
            </a:r>
            <a:r>
              <a:rPr lang="en-US" sz="3000" i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изменить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элемент списка с указанием его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индекса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334300" y="2374900"/>
            <a:ext cx="6464400" cy="570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'Banana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'str'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41, 63]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Какова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длина </a:t>
            </a:r>
            <a:r>
              <a:rPr lang="en-US" sz="7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374900"/>
            <a:ext cx="73026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При использовании функции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для </a:t>
            </a:r>
            <a:r>
              <a:rPr lang="en-US" sz="34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выдается число </a:t>
            </a:r>
            <a:r>
              <a:rPr lang="en-US" sz="3400" i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списке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На самом деле функция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сообщает нам число элементов </a:t>
            </a:r>
            <a:r>
              <a:rPr lang="en-US" sz="3400" i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любого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объекта или последовательности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(например, строки...)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9912350" y="3009900"/>
            <a:ext cx="61197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8683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Использование функции</a:t>
            </a:r>
            <a:r>
              <a:rPr lang="en-US" sz="6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939800" y="2679700"/>
            <a:ext cx="6545999" cy="5000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выдает список чисел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от нуля до n-1, где n - это число элементов </a:t>
            </a:r>
            <a:r>
              <a:rPr lang="en-US" sz="34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параметра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Мы можем создать цикл индексов с помощью оператора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числового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итератора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8107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8683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Сказка о двух циклах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(len(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friends)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[i]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(friends))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Конкатенация </a:t>
            </a:r>
            <a:r>
              <a:rPr lang="en-US" sz="7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списков с помощью знака</a:t>
            </a:r>
            <a:r>
              <a:rPr lang="en-US" sz="7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78799" cy="3195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Сложив два списка, мы можем создать новый список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Срезы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списков с помощью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8506725" y="4033425"/>
            <a:ext cx="6511500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Запомните!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600" i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Точно так же как в строках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срез выполняется до второго указанного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индекса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но 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не включая его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Методы списков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ru-RU" sz="3000" b="0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3173875" y="8051800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sng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09220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7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 это своего рода</a:t>
            </a:r>
            <a:r>
              <a:rPr lang="en-US" sz="7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4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коллекция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3340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Коллекция</a:t>
            </a:r>
            <a:r>
              <a:rPr lang="en-US" sz="36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позволяет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поместить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значений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одну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переменную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Коллекция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хороша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тем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ней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хранить</a:t>
            </a:r>
            <a:r>
              <a:rPr lang="en-US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36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значений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одной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удобной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упаковке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93600" y="260350"/>
            <a:ext cx="3136899" cy="226536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2002250" y="6000750"/>
            <a:ext cx="12192000" cy="2501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Создание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 нуля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05500" cy="5174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Мы можем создать пустой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 затем добавить в него элементы с помощью метода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append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остается упорядоченным, т.к. новые элементы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добавляются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к концу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('cookie')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1162050" y="22615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Поиск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в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списке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74700" y="2603500"/>
            <a:ext cx="64161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содержит два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оператора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позволяющие проверить наличие определенного элемента в списке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Это логические операторы, выдающие результат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True (верно)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False (ложно)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Сам список при этом не изменяется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7799425" y="2940050"/>
            <a:ext cx="82476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6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это</a:t>
            </a:r>
            <a:r>
              <a:rPr lang="en-US" sz="6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упорядоченная</a:t>
            </a:r>
            <a:r>
              <a:rPr lang="en-US" sz="6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последовательность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68300" y="2806700"/>
            <a:ext cx="7124700" cy="5613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652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может содержать несколько упорядоченных элементов, положение которых можно изменить</a:t>
            </a:r>
          </a:p>
          <a:p>
            <a:pPr marL="1104900" marR="0" lvl="0" indent="-5652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можно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отсортировать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т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е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изменить порядок элементов)</a:t>
            </a:r>
          </a:p>
          <a:p>
            <a:pPr marL="1104900" marR="0" lvl="0" indent="-5652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Метод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списке (отличается от метода sort со строками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означает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отсортируй себя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143075" y="3041075"/>
            <a:ext cx="8172899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friends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Встроенные</a:t>
            </a:r>
            <a:r>
              <a:rPr lang="en-US" sz="6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6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6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списки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16699" cy="5371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содержит несколько встроенных </a:t>
            </a:r>
            <a:r>
              <a:rPr lang="en-US" sz="34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r>
              <a:rPr lang="en-US" sz="34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, применяемых к </a:t>
            </a:r>
            <a:r>
              <a:rPr lang="en-US" sz="3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спискам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Помните ранее созданные нами циклы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? 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Эти циклы гораздо легче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[3, 41, 12, 9,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/>
        </p:nvSpPr>
        <p:spPr>
          <a:xfrm>
            <a:off x="7314550" y="4800525"/>
            <a:ext cx="8127900" cy="341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numlist.append(value)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 sum(numlist) / len(numlist)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1011450" y="646125"/>
            <a:ext cx="8127900" cy="4154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9794500" y="646125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Average: 5.66666666667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1155700" y="469900"/>
            <a:ext cx="13932000" cy="1549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Лучшие друзья</a:t>
            </a:r>
            <a:r>
              <a:rPr lang="en-US" sz="6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lang="en-US" sz="6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строки и списки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'With three words</a:t>
            </a:r>
            <a:r>
              <a:rPr lang="en-US" sz="3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abc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10045700" y="2301875"/>
            <a:ext cx="58221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 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1050925" y="7639050"/>
            <a:ext cx="145033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разбивает строку на части и производит список строк, т.е. список слов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Мы можем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получить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определенное слово или выполнить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цикл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по всем словам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/>
        </p:nvSpPr>
        <p:spPr>
          <a:xfrm>
            <a:off x="508000" y="228600"/>
            <a:ext cx="12370200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 lot               of spaces</a:t>
            </a:r>
            <a:r>
              <a:rPr lang="en-US" sz="3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'first</a:t>
            </a:r>
            <a:r>
              <a:rPr lang="en-US" sz="300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en-US" sz="300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</a:t>
            </a:r>
            <a:r>
              <a:rPr lang="en-US" sz="3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['first;second;third']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['first', 'second', 'third']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508000" y="7137375"/>
            <a:ext cx="15233699" cy="1610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Если </a:t>
            </a:r>
            <a:r>
              <a:rPr lang="en-US" sz="24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разделитель </a:t>
            </a:r>
            <a:r>
              <a:rPr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 указывать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несколько пробелов рассматриваются как </a:t>
            </a:r>
            <a:r>
              <a:rPr lang="en-US" sz="2400" b="0" i="1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разделитель</a:t>
            </a:r>
          </a:p>
          <a:p>
            <a:pPr marL="457200" marR="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Вы можете указать, какой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разделитель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использовать при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разбивании </a:t>
            </a:r>
            <a:r>
              <a:rPr lang="en-US" sz="24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not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 ') :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  ...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stephen.marquard@uct.ac.za Sat Jan  5 09:14:16 2008’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['From', 'stephen.marquard@uct.ac.za',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Двойное разбивание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Иногда мы разбиваем строку на части, затем берем одну часть и снова разбиваем ее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6646861" y="6972300"/>
            <a:ext cx="94869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['stephen.marquard', 'uct.ac.za']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1155700" y="52130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Двойное разбивание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Иногда мы разбиваем строку на части, затем берем одну часть и снова разбиваем ее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7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70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является</a:t>
            </a:r>
            <a:r>
              <a:rPr lang="en-US" sz="7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>
                <a:solidFill>
                  <a:schemeClr val="tx2"/>
                </a:solidFill>
              </a:rPr>
              <a:t>“</a:t>
            </a:r>
            <a:r>
              <a:rPr lang="en-US" sz="7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коллекцией</a:t>
            </a:r>
            <a:r>
              <a:rPr lang="en-US" sz="7000" dirty="0">
                <a:solidFill>
                  <a:schemeClr val="lt1"/>
                </a:solidFill>
              </a:rPr>
              <a:t>”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1534150" y="2660650"/>
            <a:ext cx="13187699" cy="1652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Большинство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переменных</a:t>
            </a:r>
            <a:r>
              <a:rPr lang="en-US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err="1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хрантяь</a:t>
            </a:r>
            <a:r>
              <a:rPr lang="en-US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всего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одно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присваиваем</a:t>
            </a:r>
            <a:r>
              <a:rPr lang="en-US" sz="3600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переменной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новое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старое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заменяется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новое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1997025" y="4148249"/>
            <a:ext cx="135215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= 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-RU" sz="3000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Иногда мы разбиваем строку на части, затем берем одну часть и снова разбиваем ее</a:t>
            </a: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Двойное разбивание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Иногда мы разбиваем строку на части, затем берем одну часть и снова разбиваем ее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Двойное разбивание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Обзор списков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927100" y="2014200"/>
            <a:ext cx="6368099" cy="6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 txBox="1"/>
          <p:nvPr/>
        </p:nvSpPr>
        <p:spPr>
          <a:xfrm>
            <a:off x="469475" y="3149975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690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Понятие коллекции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Списки и определенные циклы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Индексация и поиск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Изменяемость списков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Функции len, min, max, sum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7820625" y="2733900"/>
            <a:ext cx="8102399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Срезы списков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Методы списков: append, remove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Сортировка списков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Разбивание строк на списки слов</a:t>
            </a:r>
          </a:p>
          <a:p>
            <a:pPr marL="685800" lvl="0" indent="-3690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Функция split для разбора строк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Shape 4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Данная презентация охраняется авторским правом “Copyright 2010-  Charles R. Severance (</a:t>
            </a:r>
            <a:r>
              <a:rPr lang="en-US" sz="1800" u="sng">
                <a:solidFill>
                  <a:srgbClr val="009999"/>
                </a:solidFill>
                <a:hlinkClick r:id="rId5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University of Michigan School of Information” </a:t>
            </a:r>
            <a:r>
              <a:rPr lang="en-US" sz="1800" u="sng">
                <a:solidFill>
                  <a:srgbClr val="009999"/>
                </a:solidFill>
                <a:hlinkClick r:id="rId6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и доступна на условиях лицензии 4.0 “С указанием авторства”.  В соответствии с требованием лицензии “С указанием авторства" данный слайд должен присутствовать во всех копиях этого документа. При внесении каких-либо изменений в данный документ вы можете указать свое имя и организацию в список соавторов на этой странице для последующих публикаций.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Первоначальная разработка: Чарльз Северанс, Школа информации Мичиганского университета 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Здесь впишите дополнительных авторов и переводчиков...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Благодарность / Содействие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  <a:r>
              <a:rPr lang="en-US" sz="7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списков</a:t>
            </a:r>
            <a:endParaRPr lang="en-US" sz="76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1155700" y="2273300"/>
            <a:ext cx="7251600" cy="5628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Элементы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помещаются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квадратные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скобки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отделяются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запятой</a:t>
            </a:r>
            <a:endParaRPr lang="en-US" sz="34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Элементом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списка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быть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любой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объект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даже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другой</a:t>
            </a:r>
            <a:r>
              <a:rPr lang="en-US" sz="34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endParaRPr lang="en-US" sz="34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Список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может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быть</a:t>
            </a:r>
            <a:r>
              <a:rPr lang="en-US" sz="34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пустым</a:t>
            </a:r>
            <a:endParaRPr lang="en-US" sz="34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8763000" y="2532050"/>
            <a:ext cx="72242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1, 24, 76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'red', 'yellow', 'blue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'red', 24, 98.6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98.599999999999994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1, 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ru-RU" sz="2400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lang="en-US" sz="24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6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обхода множеств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1155700" y="2012200"/>
            <a:ext cx="13932000" cy="6065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Часто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имеем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дело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списком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например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  <a:r>
              <a:rPr lang="en-US" sz="32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документе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т.е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. с</a:t>
            </a:r>
            <a:r>
              <a:rPr lang="en-US" sz="32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ограниченным</a:t>
            </a:r>
            <a:r>
              <a:rPr lang="en-US" sz="32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числом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элементов</a:t>
            </a:r>
            <a:endParaRPr lang="en-US" sz="32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написать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который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пройдет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элементам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использованием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инструкции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Такие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называют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определенными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циклами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”,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та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они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выполняются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известное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количество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Определенные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выполняются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всем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элементам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объекта</a:t>
            </a:r>
            <a:r>
              <a:rPr lang="en-US" sz="32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743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Простой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определенный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endParaRPr lang="en-US" sz="7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360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-UA" sz="36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uk-UA" sz="3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uk-UA" sz="36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-UA" sz="3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Старт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uk-UA" sz="3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uk-UA" sz="48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Старт</a:t>
            </a:r>
            <a:r>
              <a:rPr lang="en-US" sz="48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!</a:t>
            </a:r>
            <a:endParaRPr lang="en-US" sz="48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65552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/>
        </p:nvSpPr>
        <p:spPr>
          <a:xfrm>
            <a:off x="8786700" y="32905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-UA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uk-UA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uk-UA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-UA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Старт</a:t>
            </a:r>
            <a:r>
              <a:rPr lang="en-US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!'</a:t>
            </a:r>
            <a:r>
              <a:rPr lang="uk-UA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14170825" y="28256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Старт</a:t>
            </a:r>
            <a:r>
              <a:rPr lang="en-US" sz="3000" b="0" i="0" u="none" strike="noStrike" cap="none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!</a:t>
            </a:r>
            <a:endParaRPr lang="en-US" sz="30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rot="10800000">
            <a:off x="3041537" y="1954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0" name="Shape 410"/>
          <p:cNvSpPr/>
          <p:nvPr/>
        </p:nvSpPr>
        <p:spPr>
          <a:xfrm>
            <a:off x="1625600" y="2514600"/>
            <a:ext cx="2870100" cy="1269899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34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cxnSp>
        <p:nvCxnSpPr>
          <p:cNvPr id="411" name="Shape 411"/>
          <p:cNvCxnSpPr/>
          <p:nvPr/>
        </p:nvCxnSpPr>
        <p:spPr>
          <a:xfrm rot="10800000">
            <a:off x="3060712" y="3784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2" name="Shape 412"/>
          <p:cNvCxnSpPr/>
          <p:nvPr/>
        </p:nvCxnSpPr>
        <p:spPr>
          <a:xfrm rot="10800000">
            <a:off x="6274237" y="35242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3" name="Shape 413"/>
          <p:cNvCxnSpPr/>
          <p:nvPr/>
        </p:nvCxnSpPr>
        <p:spPr>
          <a:xfrm flipH="1">
            <a:off x="6296423" y="3946575"/>
            <a:ext cx="4799" cy="13143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4" name="Shape 414"/>
          <p:cNvCxnSpPr/>
          <p:nvPr/>
        </p:nvCxnSpPr>
        <p:spPr>
          <a:xfrm>
            <a:off x="3068637" y="5268912"/>
            <a:ext cx="3225899" cy="276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5" name="Shape 415"/>
          <p:cNvCxnSpPr/>
          <p:nvPr/>
        </p:nvCxnSpPr>
        <p:spPr>
          <a:xfrm flipH="1">
            <a:off x="1269974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6" name="Shape 416"/>
          <p:cNvCxnSpPr/>
          <p:nvPr/>
        </p:nvCxnSpPr>
        <p:spPr>
          <a:xfrm rot="10800000" flipH="1">
            <a:off x="3055937" y="6000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7" name="Shape 417"/>
          <p:cNvCxnSpPr/>
          <p:nvPr/>
        </p:nvCxnSpPr>
        <p:spPr>
          <a:xfrm rot="10800000">
            <a:off x="1300036" y="3213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8" name="Shape 418"/>
          <p:cNvCxnSpPr/>
          <p:nvPr/>
        </p:nvCxnSpPr>
        <p:spPr>
          <a:xfrm>
            <a:off x="1300161" y="6018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744537" y="2400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1422400" y="6578600"/>
            <a:ext cx="3289200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lang="uk-UA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‘</a:t>
            </a:r>
            <a:r>
              <a:rPr lang="ru-RU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Старт!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‘</a:t>
            </a:r>
            <a:r>
              <a:rPr lang="uk-UA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4991100" y="4064000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uk-UA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500" b="0" i="0" u="none" strike="noStrike" cap="none" dirty="0" err="1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uk-UA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b="0" i="0" u="none" strike="noStrike" cap="none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3906025" y="2136675"/>
            <a:ext cx="1271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4950100" y="2781300"/>
            <a:ext cx="3114600" cy="7493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Дальше</a:t>
            </a:r>
          </a:p>
        </p:txBody>
      </p:sp>
      <p:cxnSp>
        <p:nvCxnSpPr>
          <p:cNvPr id="424" name="Shape 424"/>
          <p:cNvCxnSpPr/>
          <p:nvPr/>
        </p:nvCxnSpPr>
        <p:spPr>
          <a:xfrm>
            <a:off x="4559325" y="3159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1080875" y="-161925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Простой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определенный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</a:t>
            </a:r>
            <a:endParaRPr lang="en-US" sz="70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4659300" y="7124700"/>
            <a:ext cx="111893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Циклы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повторяющиеся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шаги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имеют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итерационные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переменные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которые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изменяются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каждом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выполнении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итерационные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переменные</a:t>
            </a:r>
            <a:r>
              <a:rPr lang="en-US" sz="28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принимают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числовой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96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1162050" y="152400"/>
            <a:ext cx="13932000" cy="2200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Зарезервированное</a:t>
            </a:r>
            <a:r>
              <a:rPr lang="en-US" sz="70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слово</a:t>
            </a:r>
            <a:r>
              <a:rPr lang="en-US" sz="70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0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70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n...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43525" y="2199950"/>
            <a:ext cx="6722399" cy="604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202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Итерационная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проходит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r>
              <a:rPr lang="en-US" sz="28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упорядоченному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набору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28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данных</a:t>
            </a:r>
            <a:endParaRPr lang="en-US" sz="28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202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8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Блок</a:t>
            </a:r>
            <a:r>
              <a:rPr lang="en-US" sz="28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2800" b="0" i="0" u="none" strike="noStrike" cap="none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тело</a:t>
            </a:r>
            <a:r>
              <a:rPr lang="en-US" sz="28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каждого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в (i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n)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endParaRPr lang="en-US" sz="28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202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Итерационная</a:t>
            </a:r>
            <a:r>
              <a:rPr lang="en-US" sz="2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указывает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каждый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в (in)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endParaRPr lang="en-US" sz="28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8140700" y="5265725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</a:t>
            </a:r>
            <a:r>
              <a:rPr lang="en-US" sz="30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7365925" y="3657175"/>
            <a:ext cx="3255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Итерационная переменная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11041300" y="3353275"/>
            <a:ext cx="468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Последовательность из 5 элементов</a:t>
            </a:r>
          </a:p>
        </p:txBody>
      </p:sp>
      <p:cxnSp>
        <p:nvCxnSpPr>
          <p:cNvPr id="436" name="Shape 436"/>
          <p:cNvCxnSpPr/>
          <p:nvPr/>
        </p:nvCxnSpPr>
        <p:spPr>
          <a:xfrm rot="10800000">
            <a:off x="9064625" y="4516436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7" name="Shape 437"/>
          <p:cNvCxnSpPr/>
          <p:nvPr/>
        </p:nvCxnSpPr>
        <p:spPr>
          <a:xfrm rot="10800000" flipH="1">
            <a:off x="11964986" y="418753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5831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Shape 4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43" name="Shape 4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lang="en-US" sz="34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cxnSp>
        <p:nvCxnSpPr>
          <p:cNvPr id="444" name="Shape 4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45" name="Shape 445"/>
          <p:cNvCxnSpPr/>
          <p:nvPr/>
        </p:nvCxnSpPr>
        <p:spPr>
          <a:xfrm rot="10800000" flipH="1">
            <a:off x="6472237" y="2711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flipH="1">
            <a:off x="6469023" y="3209925"/>
            <a:ext cx="4799" cy="13143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7" name="Shape 447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8" name="Shape 448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49" name="Shape 449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0" name="Shape 450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1" name="Shape 451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52" name="Shape 452"/>
          <p:cNvSpPr txBox="1"/>
          <p:nvPr/>
        </p:nvSpPr>
        <p:spPr>
          <a:xfrm>
            <a:off x="846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  <a:endParaRPr lang="en-US" sz="3600" dirty="0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(</a:t>
            </a:r>
            <a:r>
              <a:rPr lang="en-US" sz="3500" b="0" i="0" u="none" strike="noStrike" cap="none" dirty="0" err="1" smtClean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3500" b="0" i="0" u="none" strike="noStrike" cap="none" dirty="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4206150" y="1397100"/>
            <a:ext cx="1241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Перейти к следующей i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8571"/>
              <a:buFont typeface="Cabin"/>
              <a:buChar char="•"/>
            </a:pPr>
            <a:r>
              <a:rPr lang="en-US" sz="2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Итерационная</a:t>
            </a:r>
            <a:r>
              <a:rPr lang="en-US" sz="2800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800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проходит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r>
              <a:rPr lang="en-US" sz="28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упорядоченному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набору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данных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28571"/>
              <a:buFont typeface="Cabin"/>
              <a:buChar char="•"/>
            </a:pPr>
            <a:r>
              <a:rPr lang="en-US" sz="28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Блок</a:t>
            </a:r>
            <a:r>
              <a:rPr lang="en-US" sz="28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28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тело</a:t>
            </a:r>
            <a:r>
              <a:rPr lang="en-US" sz="28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цикла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выполняется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каждого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в (in)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endParaRPr lang="en-US" sz="28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28571"/>
              <a:buFont typeface="Cabin"/>
              <a:buChar char="•"/>
            </a:pPr>
            <a:r>
              <a:rPr lang="en-US" sz="2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Итерационная</a:t>
            </a:r>
            <a:r>
              <a:rPr lang="en-US" sz="2800" dirty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2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поочередно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указывает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каждый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элемент</a:t>
            </a:r>
            <a:r>
              <a:rPr lang="en-US" sz="2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в (in) </a:t>
            </a:r>
            <a:r>
              <a:rPr lang="en-US" sz="28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  <a:endParaRPr lang="en-US" sz="28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 </a:t>
            </a: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58" name="Shape 458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9285472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2151</Words>
  <Application>Microsoft Office PowerPoint</Application>
  <PresentationFormat>Произвольный</PresentationFormat>
  <Paragraphs>379</Paragraphs>
  <Slides>33</Slides>
  <Notes>32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Arial</vt:lpstr>
      <vt:lpstr>Cabin</vt:lpstr>
      <vt:lpstr>Courier New</vt:lpstr>
      <vt:lpstr>Title &amp; Subtitle</vt:lpstr>
      <vt:lpstr>Title &amp; Bullets</vt:lpstr>
      <vt:lpstr>1_Title &amp; Bullets</vt:lpstr>
      <vt:lpstr>Title &amp; Bullets - 2 Column</vt:lpstr>
      <vt:lpstr>Title &amp; Bullets</vt:lpstr>
      <vt:lpstr>Программирование на Python </vt:lpstr>
      <vt:lpstr>Список - это своего рода коллекция</vt:lpstr>
      <vt:lpstr>Что не является “коллекцией”</vt:lpstr>
      <vt:lpstr>Параметры списков</vt:lpstr>
      <vt:lpstr>Цикл обхода множеств</vt:lpstr>
      <vt:lpstr>Простой определенный цикл</vt:lpstr>
      <vt:lpstr>Простой определенный цикл</vt:lpstr>
      <vt:lpstr>Зарезервированное слово in...</vt:lpstr>
      <vt:lpstr>Презентация PowerPoint</vt:lpstr>
      <vt:lpstr>Презентация PowerPoint</vt:lpstr>
      <vt:lpstr>Списки и определенные циклы - лучшие друзья</vt:lpstr>
      <vt:lpstr>Поиск по спискам</vt:lpstr>
      <vt:lpstr>Списки являются  изменяемыми объектами</vt:lpstr>
      <vt:lpstr>Какова длина списка?</vt:lpstr>
      <vt:lpstr>Использование функции range</vt:lpstr>
      <vt:lpstr>Сказка о двух циклах...</vt:lpstr>
      <vt:lpstr>Конкатенация списков с помощью знака +</vt:lpstr>
      <vt:lpstr>Срезы списков с помощью :</vt:lpstr>
      <vt:lpstr>Методы списков</vt:lpstr>
      <vt:lpstr>Создание списка с нуля</vt:lpstr>
      <vt:lpstr>Поиск в списке</vt:lpstr>
      <vt:lpstr>Список - это упорядоченная последовательность</vt:lpstr>
      <vt:lpstr>Встроенные функции и списки</vt:lpstr>
      <vt:lpstr>Презентация PowerPoint</vt:lpstr>
      <vt:lpstr>Лучшие друзья: строки и списки</vt:lpstr>
      <vt:lpstr>Презентация PowerPoint</vt:lpstr>
      <vt:lpstr>Презентация PowerPoint</vt:lpstr>
      <vt:lpstr>Двойное разбивание</vt:lpstr>
      <vt:lpstr>Двойное разбивание</vt:lpstr>
      <vt:lpstr>Двойное разбивание</vt:lpstr>
      <vt:lpstr>Двойное разбивание</vt:lpstr>
      <vt:lpstr>Обзор списков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 Python</dc:title>
  <dc:creator>max</dc:creator>
  <cp:lastModifiedBy>Максим Шаптала</cp:lastModifiedBy>
  <cp:revision>26</cp:revision>
  <dcterms:modified xsi:type="dcterms:W3CDTF">2016-08-19T15:34:24Z</dcterms:modified>
</cp:coreProperties>
</file>