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34"/>
  </p:notesMasterIdLst>
  <p:sldIdLst>
    <p:sldId id="285" r:id="rId4"/>
    <p:sldId id="283" r:id="rId5"/>
    <p:sldId id="354" r:id="rId6"/>
    <p:sldId id="362" r:id="rId7"/>
    <p:sldId id="363" r:id="rId8"/>
    <p:sldId id="367" r:id="rId9"/>
    <p:sldId id="364" r:id="rId10"/>
    <p:sldId id="365" r:id="rId11"/>
    <p:sldId id="372" r:id="rId12"/>
    <p:sldId id="368" r:id="rId13"/>
    <p:sldId id="366" r:id="rId14"/>
    <p:sldId id="373" r:id="rId15"/>
    <p:sldId id="378" r:id="rId16"/>
    <p:sldId id="369" r:id="rId17"/>
    <p:sldId id="375" r:id="rId18"/>
    <p:sldId id="379" r:id="rId19"/>
    <p:sldId id="376" r:id="rId20"/>
    <p:sldId id="380" r:id="rId21"/>
    <p:sldId id="374" r:id="rId22"/>
    <p:sldId id="377" r:id="rId23"/>
    <p:sldId id="381" r:id="rId24"/>
    <p:sldId id="370" r:id="rId25"/>
    <p:sldId id="371" r:id="rId26"/>
    <p:sldId id="382" r:id="rId27"/>
    <p:sldId id="383" r:id="rId28"/>
    <p:sldId id="384" r:id="rId29"/>
    <p:sldId id="385" r:id="rId30"/>
    <p:sldId id="387" r:id="rId31"/>
    <p:sldId id="388" r:id="rId32"/>
    <p:sldId id="389" r:id="rId33"/>
  </p:sldIdLst>
  <p:sldSz cx="16256000" cy="9144000"/>
  <p:notesSz cx="6858000" cy="9144000"/>
  <p:embeddedFontLst>
    <p:embeddedFont>
      <p:font typeface="Cab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348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31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47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1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0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05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06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1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98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00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93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185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946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777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952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972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60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17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45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1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39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URL#&#1057;&#1090;&#1088;&#1091;&#1082;&#1090;&#1091;&#1088;&#1072;_URL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pythonworld.ru/osnovy/peregruzka-operatorov.html" TargetMode="External"/><Relationship Id="rId4" Type="http://schemas.openxmlformats.org/officeDocument/2006/relationships/hyperlink" Target="https://pythonworld.r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Введение в ООП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класса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Car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2597128" y="17986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Car.color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27128" y="1785922"/>
            <a:ext cx="12630172" cy="719297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"red"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ar.color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  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6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объекта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ru-RU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(атрибут)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Дополните класс автомобиля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еще двумя атрибутами объекта – названием автомобиля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 скорость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(speed)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Продемонстрируйте применение атрибутов создав два объекта –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250 км/ч и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200 км/ч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должен выводить не только цвет автомобиля, но и его название и скорость.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Закрытые атрибуты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62028" y="19510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.__color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'Car' object has no attribute '__color'</a:t>
            </a:r>
          </a:p>
        </p:txBody>
      </p:sp>
    </p:spTree>
    <p:extLst>
      <p:ext uri="{BB962C8B-B14F-4D97-AF65-F5344CB8AC3E}">
        <p14:creationId xmlns:p14="http://schemas.microsoft.com/office/powerpoint/2010/main" val="34858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35254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через сеттеры и геттеры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67956" y="2541955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lang="ru-RU" sz="32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закрытыми.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геттеры и сеттеры для получения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доступа к закрытым атрибутам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Модифицируйте метод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info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который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должен выводить цвет автомобиля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название и скорость.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 через свойства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71362" y="2286000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color.setter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value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sz="32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закрытыми.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свойства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для доступа к закрытым атрибутам объекта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созданных </a:t>
            </a:r>
            <a:r>
              <a:rPr kumimoji="0" lang="ru-RU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свйств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0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031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регулярное 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группа?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начало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конец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границу слова?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любую цифру?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квантификатор?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жадный/ленивый поиск?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smtClean="0"/>
              <a:t>span  </a:t>
            </a:r>
            <a:r>
              <a:rPr lang="ru-RU" sz="2800" dirty="0" smtClean="0"/>
              <a:t>объекта </a:t>
            </a:r>
            <a:r>
              <a:rPr lang="en-US" sz="2800" dirty="0" smtClean="0"/>
              <a:t>Match</a:t>
            </a:r>
            <a:r>
              <a:rPr lang="en-US" sz="2800" dirty="0"/>
              <a:t>?</a:t>
            </a:r>
            <a:endParaRPr lang="en-US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функция </a:t>
            </a:r>
            <a:r>
              <a:rPr lang="en-US" sz="2800" dirty="0" smtClean="0"/>
              <a:t>search </a:t>
            </a:r>
            <a:r>
              <a:rPr lang="ru-RU" sz="2800" dirty="0" smtClean="0"/>
              <a:t>от </a:t>
            </a:r>
            <a:r>
              <a:rPr lang="en-US" sz="2800" dirty="0" smtClean="0"/>
              <a:t>match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findall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 параметрами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5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169526" y="2710149"/>
            <a:ext cx="14636772" cy="5453349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конструктор автомобиля,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который принимает три параметры – название, цвет и скорость.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lang="ru-RU" sz="3200" b="1" baseline="0" dirty="0">
              <a:solidFill>
                <a:srgbClr val="FFFFFF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Задайте цвет и скорость параметрами по умолчанию (цвет – красный, скорость – 120 км/ч)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конструктора на примере создания автомобиля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ferarry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и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cadilac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5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Деструктор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71628" y="26241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__del__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деструктор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Машину утилизировали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Машину утилизировали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Деструктор – специальный метод класса </a:t>
            </a:r>
            <a:r>
              <a:rPr lang="en-US" sz="3200" dirty="0" smtClean="0"/>
              <a:t>(__del__)</a:t>
            </a:r>
            <a:r>
              <a:rPr lang="ru-RU" sz="3200" dirty="0" smtClean="0"/>
              <a:t> вызываемый </a:t>
            </a:r>
            <a:r>
              <a:rPr lang="ru-RU" sz="3200" smtClean="0"/>
              <a:t>при разрушении </a:t>
            </a:r>
            <a:r>
              <a:rPr lang="ru-RU" sz="3200" dirty="0" smtClean="0"/>
              <a:t>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67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repr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встроенной функцией </a:t>
            </a:r>
            <a:r>
              <a:rPr lang="ru-RU" sz="3200" dirty="0" err="1"/>
              <a:t>repr</a:t>
            </a:r>
            <a:r>
              <a:rPr lang="ru-RU" sz="3200" dirty="0"/>
              <a:t>; возвращает "сырые" данные, использующиеся для внутреннего представления в </a:t>
            </a:r>
            <a:r>
              <a:rPr lang="ru-RU" sz="3200" dirty="0" err="1" smtClean="0"/>
              <a:t>python</a:t>
            </a:r>
            <a:endParaRPr lang="ru-RU" sz="3200" dirty="0"/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str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функциями </a:t>
            </a:r>
            <a:r>
              <a:rPr lang="ru-RU" sz="3200" dirty="0" err="1"/>
              <a:t>str</a:t>
            </a:r>
            <a:r>
              <a:rPr lang="ru-RU" sz="3200" dirty="0"/>
              <a:t>, </a:t>
            </a:r>
            <a:r>
              <a:rPr lang="ru-RU" sz="3200" dirty="0" err="1"/>
              <a:t>print</a:t>
            </a:r>
            <a:r>
              <a:rPr lang="ru-RU" sz="3200" dirty="0"/>
              <a:t> и </a:t>
            </a:r>
            <a:r>
              <a:rPr lang="ru-RU" sz="3200" dirty="0" err="1"/>
              <a:t>format</a:t>
            </a:r>
            <a:r>
              <a:rPr lang="ru-RU" sz="3200" dirty="0"/>
              <a:t>. Возвращает строковое представление </a:t>
            </a:r>
            <a:r>
              <a:rPr lang="ru-RU" sz="3200" dirty="0" smtClean="0"/>
              <a:t>объекта</a:t>
            </a:r>
            <a:endParaRPr lang="ru-RU" sz="3200" dirty="0"/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bytes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функцией </a:t>
            </a:r>
            <a:r>
              <a:rPr lang="ru-RU" sz="3200" dirty="0" err="1"/>
              <a:t>bytes</a:t>
            </a:r>
            <a:r>
              <a:rPr lang="ru-RU" sz="3200" dirty="0"/>
              <a:t> при преобразовании к </a:t>
            </a:r>
            <a:r>
              <a:rPr lang="ru-RU" sz="3200" dirty="0" smtClean="0"/>
              <a:t>байтам</a:t>
            </a:r>
            <a:endParaRPr lang="ru-RU" sz="3200" dirty="0"/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format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format_spec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используется функцией </a:t>
            </a:r>
            <a:r>
              <a:rPr lang="ru-RU" sz="3200" dirty="0" err="1"/>
              <a:t>format</a:t>
            </a:r>
            <a:r>
              <a:rPr lang="ru-RU" sz="3200" dirty="0"/>
              <a:t> (а также методом </a:t>
            </a:r>
            <a:r>
              <a:rPr lang="ru-RU" sz="3200" dirty="0" err="1"/>
              <a:t>format</a:t>
            </a:r>
            <a:r>
              <a:rPr lang="ru-RU" sz="3200" dirty="0"/>
              <a:t> у строк</a:t>
            </a:r>
            <a:r>
              <a:rPr lang="ru-RU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61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Метод 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str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endParaRPr lang="en-US" sz="7800" dirty="0">
              <a:solidFill>
                <a:srgbClr val="00FF00"/>
              </a:solidFill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05408" y="2109782"/>
            <a:ext cx="13258292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buClrTx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__speed = 200</a:t>
            </a: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"Car with speed" +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.__speed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 indent="0">
              <a:buClrTx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 indent="0">
              <a:buClrTx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(c)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Car speed 200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>
                <a:solidFill>
                  <a:schemeClr val="bg2"/>
                </a:solidFill>
              </a:rPr>
              <a:t>x &lt;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>
                <a:solidFill>
                  <a:schemeClr val="bg2"/>
                </a:solidFill>
              </a:rPr>
              <a:t>x.__</a:t>
            </a:r>
            <a:r>
              <a:rPr lang="en-US" sz="3200" dirty="0" err="1">
                <a:solidFill>
                  <a:schemeClr val="bg2"/>
                </a:solidFill>
              </a:rPr>
              <a:t>lt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le__(self, other) - </a:t>
            </a:r>
            <a:r>
              <a:rPr lang="en-US" sz="3200" dirty="0">
                <a:solidFill>
                  <a:schemeClr val="bg2"/>
                </a:solidFill>
              </a:rPr>
              <a:t>x ≤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 err="1">
                <a:solidFill>
                  <a:schemeClr val="bg2"/>
                </a:solidFill>
              </a:rPr>
              <a:t>x.__le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eq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>
                <a:solidFill>
                  <a:schemeClr val="bg2"/>
                </a:solidFill>
              </a:rPr>
              <a:t>x ==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>
                <a:solidFill>
                  <a:schemeClr val="bg2"/>
                </a:solidFill>
              </a:rPr>
              <a:t>x.__</a:t>
            </a:r>
            <a:r>
              <a:rPr lang="en-US" sz="3200" dirty="0" err="1">
                <a:solidFill>
                  <a:schemeClr val="bg2"/>
                </a:solidFill>
              </a:rPr>
              <a:t>eq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ne__(self, other) - </a:t>
            </a:r>
            <a:r>
              <a:rPr lang="en-US" sz="3200" dirty="0">
                <a:solidFill>
                  <a:schemeClr val="bg2"/>
                </a:solidFill>
              </a:rPr>
              <a:t>x !=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 err="1">
                <a:solidFill>
                  <a:schemeClr val="bg2"/>
                </a:solidFill>
              </a:rPr>
              <a:t>x.__ne</a:t>
            </a:r>
            <a:r>
              <a:rPr lang="en-US" sz="3200" dirty="0">
                <a:solidFill>
                  <a:schemeClr val="bg2"/>
                </a:solidFill>
              </a:rPr>
              <a:t>__(y)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>
                <a:solidFill>
                  <a:schemeClr val="bg2"/>
                </a:solidFill>
              </a:rPr>
              <a:t>x &gt;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>
                <a:solidFill>
                  <a:schemeClr val="bg2"/>
                </a:solidFill>
              </a:rPr>
              <a:t>x.__</a:t>
            </a:r>
            <a:r>
              <a:rPr lang="en-US" sz="3200" dirty="0" err="1">
                <a:solidFill>
                  <a:schemeClr val="bg2"/>
                </a:solidFill>
              </a:rPr>
              <a:t>gt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>
                <a:solidFill>
                  <a:schemeClr val="bg2"/>
                </a:solidFill>
              </a:rPr>
              <a:t>x ≥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>
                <a:solidFill>
                  <a:schemeClr val="bg2"/>
                </a:solidFill>
              </a:rPr>
              <a:t>x.__</a:t>
            </a:r>
            <a:r>
              <a:rPr lang="en-US" sz="3200" dirty="0" err="1">
                <a:solidFill>
                  <a:schemeClr val="bg2"/>
                </a:solidFill>
              </a:rPr>
              <a:t>ge</a:t>
            </a:r>
            <a:r>
              <a:rPr lang="en-US" sz="3200" dirty="0">
                <a:solidFill>
                  <a:schemeClr val="bg2"/>
                </a:solidFill>
              </a:rPr>
              <a:t>__(y</a:t>
            </a:r>
            <a:r>
              <a:rPr lang="en-US" sz="3200" dirty="0" smtClean="0">
                <a:solidFill>
                  <a:schemeClr val="bg2"/>
                </a:solidFill>
              </a:rPr>
              <a:t>).</a:t>
            </a:r>
            <a:endParaRPr lang="ru-RU" sz="3200" dirty="0" smtClean="0">
              <a:solidFill>
                <a:schemeClr val="bg2"/>
              </a:solidFill>
            </a:endParaRPr>
          </a:p>
          <a:p>
            <a:pPr marL="679324" indent="0"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>
                <a:solidFill>
                  <a:schemeClr val="bg2"/>
                </a:solidFill>
              </a:rPr>
              <a:t>- получение </a:t>
            </a:r>
            <a:r>
              <a:rPr lang="ru-RU" sz="3200" dirty="0" err="1">
                <a:solidFill>
                  <a:schemeClr val="bg2"/>
                </a:solidFill>
              </a:rPr>
              <a:t>хэш</a:t>
            </a:r>
            <a:r>
              <a:rPr lang="ru-RU" sz="3200" dirty="0">
                <a:solidFill>
                  <a:schemeClr val="bg2"/>
                </a:solidFill>
              </a:rPr>
              <a:t>-суммы объекта, например, для добавления в словарь</a:t>
            </a:r>
            <a:r>
              <a:rPr lang="ru-RU" sz="3200" dirty="0" smtClean="0">
                <a:solidFill>
                  <a:schemeClr val="bg2"/>
                </a:solidFill>
              </a:rPr>
              <a:t>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>
                <a:solidFill>
                  <a:schemeClr val="bg2"/>
                </a:solidFill>
              </a:rPr>
              <a:t>len</a:t>
            </a:r>
            <a:r>
              <a:rPr lang="ru-RU" sz="3200" dirty="0">
                <a:solidFill>
                  <a:schemeClr val="bg2"/>
                </a:solidFill>
              </a:rPr>
              <a:t>__ (объекты, имеющие ненулевую длину, считаются истинными</a:t>
            </a:r>
            <a:r>
              <a:rPr lang="ru-RU" sz="3200" dirty="0" smtClean="0">
                <a:solidFill>
                  <a:schemeClr val="bg2"/>
                </a:solidFill>
              </a:rPr>
              <a:t>).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вызывается, когда атрибут экземпляра класса не найден в обычных местах (например, у экземпляра нет метода с таким названием).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>
                <a:solidFill>
                  <a:schemeClr val="bg2"/>
                </a:solidFill>
              </a:rPr>
              <a:t>- получение </a:t>
            </a:r>
            <a:r>
              <a:rPr lang="ru-RU" sz="3200" dirty="0" err="1">
                <a:solidFill>
                  <a:schemeClr val="bg2"/>
                </a:solidFill>
              </a:rPr>
              <a:t>хэш</a:t>
            </a:r>
            <a:r>
              <a:rPr lang="ru-RU" sz="3200" dirty="0">
                <a:solidFill>
                  <a:schemeClr val="bg2"/>
                </a:solidFill>
              </a:rPr>
              <a:t>-суммы объекта, например, для добавления в словарь</a:t>
            </a:r>
            <a:r>
              <a:rPr lang="ru-RU" sz="3200" dirty="0" smtClean="0">
                <a:solidFill>
                  <a:schemeClr val="bg2"/>
                </a:solidFill>
              </a:rPr>
              <a:t>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>
                <a:solidFill>
                  <a:schemeClr val="bg2"/>
                </a:solidFill>
              </a:rPr>
              <a:t>len</a:t>
            </a:r>
            <a:r>
              <a:rPr lang="ru-RU" sz="3200" dirty="0">
                <a:solidFill>
                  <a:schemeClr val="bg2"/>
                </a:solidFill>
              </a:rPr>
              <a:t>__ (объекты, имеющие ненулевую длину, считаются истинными</a:t>
            </a:r>
            <a:r>
              <a:rPr lang="ru-RU" sz="3200" dirty="0" smtClean="0">
                <a:solidFill>
                  <a:schemeClr val="bg2"/>
                </a:solidFill>
              </a:rPr>
              <a:t>).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sz="3200" dirty="0" smtClean="0">
                <a:solidFill>
                  <a:schemeClr val="bg2"/>
                </a:solidFill>
              </a:rPr>
              <a:t>).</a:t>
            </a:r>
          </a:p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setattr</a:t>
            </a:r>
            <a:r>
              <a:rPr lang="en-US" sz="3200" dirty="0">
                <a:solidFill>
                  <a:srgbClr val="7030A0"/>
                </a:solidFill>
              </a:rPr>
              <a:t>__(self, name, value)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назначение атрибута.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delattr</a:t>
            </a:r>
            <a:r>
              <a:rPr lang="en-US" sz="3200" dirty="0">
                <a:solidFill>
                  <a:srgbClr val="7030A0"/>
                </a:solidFill>
              </a:rPr>
              <a:t>__(self, name)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удаление атрибута (</a:t>
            </a:r>
            <a:r>
              <a:rPr lang="en-US" sz="3200" dirty="0">
                <a:solidFill>
                  <a:schemeClr val="bg2"/>
                </a:solidFill>
              </a:rPr>
              <a:t>del obj.name).</a:t>
            </a:r>
          </a:p>
        </p:txBody>
      </p:sp>
    </p:spTree>
    <p:extLst>
      <p:ext uri="{BB962C8B-B14F-4D97-AF65-F5344CB8AC3E}">
        <p14:creationId xmlns:p14="http://schemas.microsoft.com/office/powerpoint/2010/main" val="37088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__call__(self[, </a:t>
            </a:r>
            <a:r>
              <a:rPr lang="en-US" sz="3200" dirty="0" err="1">
                <a:solidFill>
                  <a:srgbClr val="7030A0"/>
                </a:solidFill>
              </a:rPr>
              <a:t>args</a:t>
            </a:r>
            <a:r>
              <a:rPr lang="en-US" sz="3200" dirty="0">
                <a:solidFill>
                  <a:srgbClr val="7030A0"/>
                </a:solidFill>
              </a:rPr>
              <a:t>...]) - </a:t>
            </a:r>
            <a:r>
              <a:rPr lang="ru-RU" sz="3200" dirty="0">
                <a:solidFill>
                  <a:schemeClr val="bg2"/>
                </a:solidFill>
              </a:rPr>
              <a:t>вызов экземпляра класса как функции.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>
                <a:solidFill>
                  <a:schemeClr val="bg2"/>
                </a:solidFill>
              </a:rPr>
              <a:t>длина объекта</a:t>
            </a:r>
            <a:r>
              <a:rPr lang="ru-RU" sz="3200" dirty="0">
                <a:solidFill>
                  <a:srgbClr val="7030A0"/>
                </a:solidFill>
              </a:rPr>
              <a:t>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getitem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>
                <a:solidFill>
                  <a:schemeClr val="bg2"/>
                </a:solidFill>
              </a:rPr>
              <a:t>доступ по индексу (или ключу).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setitem</a:t>
            </a:r>
            <a:r>
              <a:rPr lang="en-US" sz="3200" dirty="0">
                <a:solidFill>
                  <a:srgbClr val="7030A0"/>
                </a:solidFill>
              </a:rPr>
              <a:t>__(self, key, value) - </a:t>
            </a:r>
            <a:r>
              <a:rPr lang="ru-RU" sz="3200" dirty="0">
                <a:solidFill>
                  <a:schemeClr val="bg2"/>
                </a:solidFill>
              </a:rPr>
              <a:t>назначение элемента по индексу.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>
                <a:solidFill>
                  <a:schemeClr val="bg2"/>
                </a:solidFill>
              </a:rPr>
              <a:t>удаление элемента по индексу.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iter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>
                <a:solidFill>
                  <a:schemeClr val="bg2"/>
                </a:solidFill>
              </a:rPr>
              <a:t>возвращает итератор для контейнера.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reversed__(self)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итератор из элементов, следующих в обратном порядке.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contains__(self, item)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проверка на принадлежность элемента контейнеру (</a:t>
            </a:r>
            <a:r>
              <a:rPr lang="en-US" sz="3200" dirty="0">
                <a:solidFill>
                  <a:schemeClr val="bg2"/>
                </a:solidFill>
              </a:rPr>
              <a:t>item in self).</a:t>
            </a:r>
          </a:p>
        </p:txBody>
      </p:sp>
    </p:spTree>
    <p:extLst>
      <p:ext uri="{BB962C8B-B14F-4D97-AF65-F5344CB8AC3E}">
        <p14:creationId xmlns:p14="http://schemas.microsoft.com/office/powerpoint/2010/main" val="37447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Перегрузка арифметических операторов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35447" y="2286000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__add__(self, other) - </a:t>
            </a:r>
            <a:r>
              <a:rPr lang="ru-RU" sz="3200" dirty="0">
                <a:solidFill>
                  <a:schemeClr val="bg2"/>
                </a:solidFill>
              </a:rPr>
              <a:t>сложение. </a:t>
            </a:r>
            <a:r>
              <a:rPr lang="en-US" sz="3200" dirty="0">
                <a:solidFill>
                  <a:schemeClr val="bg2"/>
                </a:solidFill>
              </a:rPr>
              <a:t>x +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 err="1">
                <a:solidFill>
                  <a:schemeClr val="bg2"/>
                </a:solidFill>
              </a:rPr>
              <a:t>x.__add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sub__(self, other) - </a:t>
            </a:r>
            <a:r>
              <a:rPr lang="ru-RU" sz="3200" dirty="0">
                <a:solidFill>
                  <a:schemeClr val="bg2"/>
                </a:solidFill>
              </a:rPr>
              <a:t>вычитание (</a:t>
            </a:r>
            <a:r>
              <a:rPr lang="en-US" sz="3200" dirty="0">
                <a:solidFill>
                  <a:schemeClr val="bg2"/>
                </a:solidFill>
              </a:rPr>
              <a:t>x -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mul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>
                <a:solidFill>
                  <a:schemeClr val="bg2"/>
                </a:solidFill>
              </a:rPr>
              <a:t>умножение (</a:t>
            </a:r>
            <a:r>
              <a:rPr lang="en-US" sz="3200" dirty="0">
                <a:solidFill>
                  <a:schemeClr val="bg2"/>
                </a:solidFill>
              </a:rPr>
              <a:t>x *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truediv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>
                <a:solidFill>
                  <a:schemeClr val="bg2"/>
                </a:solidFill>
              </a:rPr>
              <a:t>деление (</a:t>
            </a:r>
            <a:r>
              <a:rPr lang="en-US" sz="3200" dirty="0">
                <a:solidFill>
                  <a:schemeClr val="bg2"/>
                </a:solidFill>
              </a:rPr>
              <a:t>x /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floordiv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>
                <a:solidFill>
                  <a:schemeClr val="bg2"/>
                </a:solidFill>
              </a:rPr>
              <a:t>целочисленное деление (</a:t>
            </a:r>
            <a:r>
              <a:rPr lang="en-US" sz="3200" dirty="0">
                <a:solidFill>
                  <a:schemeClr val="bg2"/>
                </a:solidFill>
              </a:rPr>
              <a:t>x //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mod__(self, other) - </a:t>
            </a:r>
            <a:r>
              <a:rPr lang="ru-RU" sz="3200" dirty="0">
                <a:solidFill>
                  <a:schemeClr val="bg2"/>
                </a:solidFill>
              </a:rPr>
              <a:t>остаток от деления (</a:t>
            </a:r>
            <a:r>
              <a:rPr lang="en-US" sz="3200" dirty="0">
                <a:solidFill>
                  <a:schemeClr val="bg2"/>
                </a:solidFill>
              </a:rPr>
              <a:t>x %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divmod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>
                <a:solidFill>
                  <a:schemeClr val="bg2"/>
                </a:solidFill>
              </a:rPr>
              <a:t>частное и остаток (</a:t>
            </a:r>
            <a:r>
              <a:rPr lang="en-US" sz="3200" dirty="0" err="1">
                <a:solidFill>
                  <a:schemeClr val="bg2"/>
                </a:solidFill>
              </a:rPr>
              <a:t>divmod</a:t>
            </a:r>
            <a:r>
              <a:rPr lang="en-US" sz="3200" dirty="0">
                <a:solidFill>
                  <a:schemeClr val="bg2"/>
                </a:solidFill>
              </a:rPr>
              <a:t>(x, y)).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pow__(self, other[, modulo]) - </a:t>
            </a:r>
            <a:r>
              <a:rPr lang="ru-RU" sz="3200" dirty="0">
                <a:solidFill>
                  <a:schemeClr val="bg2"/>
                </a:solidFill>
              </a:rPr>
              <a:t>возведение в степень (</a:t>
            </a:r>
            <a:r>
              <a:rPr lang="en-US" sz="3200" dirty="0">
                <a:solidFill>
                  <a:schemeClr val="bg2"/>
                </a:solidFill>
              </a:rPr>
              <a:t>x ** y, pow(x, y[, modulo])).</a:t>
            </a:r>
          </a:p>
        </p:txBody>
      </p:sp>
    </p:spTree>
    <p:extLst>
      <p:ext uri="{BB962C8B-B14F-4D97-AF65-F5344CB8AC3E}">
        <p14:creationId xmlns:p14="http://schemas.microsoft.com/office/powerpoint/2010/main" val="4571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Написать регулярное выражения для </a:t>
            </a:r>
            <a:r>
              <a:rPr lang="en-US" sz="2800" dirty="0" smtClean="0"/>
              <a:t>URL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800" dirty="0" smtClean="0"/>
              <a:t>URL (</a:t>
            </a:r>
            <a:r>
              <a:rPr lang="en-US" sz="2800" i="1" dirty="0"/>
              <a:t>Uniform Resource </a:t>
            </a:r>
            <a:r>
              <a:rPr lang="en-US" sz="2800" i="1" dirty="0" smtClean="0"/>
              <a:t>Locator</a:t>
            </a:r>
            <a:r>
              <a:rPr lang="en-US" sz="2800" dirty="0" smtClean="0"/>
              <a:t>) </a:t>
            </a:r>
            <a:r>
              <a:rPr lang="ru-RU" sz="2800" dirty="0" smtClean="0"/>
              <a:t>имеет следующую запись: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схема&gt;://&lt;логин&gt;:&lt;пароль&gt;@&lt;хост&gt;:&lt;порт&gt;/&lt;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URL‐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путь&gt;?&lt;параметры&gt;#&lt;якорь&gt;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Пример: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/>
          </a:p>
          <a:p>
            <a:pPr marL="568706" indent="0" algn="ctr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ru.wikipedia.org/wiki/URL#</a:t>
            </a:r>
            <a:r>
              <a:rPr lang="ru-RU" sz="3600" dirty="0" smtClean="0">
                <a:hlinkClick r:id="rId2"/>
              </a:rPr>
              <a:t>Структура</a:t>
            </a:r>
            <a:r>
              <a:rPr lang="en-US" sz="3600" dirty="0" smtClean="0">
                <a:hlinkClick r:id="rId2"/>
              </a:rPr>
              <a:t>_URL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Другие 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0613" y="3745735"/>
            <a:ext cx="13550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Официальная документация</a:t>
            </a:r>
          </a:p>
          <a:p>
            <a:r>
              <a:rPr lang="ru-RU" sz="3200" dirty="0" smtClean="0"/>
              <a:t>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smtClean="0">
                <a:hlinkClick r:id="rId3"/>
              </a:rPr>
              <a:t>docs.python.org/3/reference/datamodel.html</a:t>
            </a:r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en-US" sz="3200" dirty="0">
                <a:hlinkClick r:id="rId4"/>
              </a:rPr>
              <a:t>Python 3 </a:t>
            </a:r>
            <a:r>
              <a:rPr lang="ru-RU" sz="3200" dirty="0">
                <a:hlinkClick r:id="rId4"/>
              </a:rPr>
              <a:t>для </a:t>
            </a:r>
            <a:r>
              <a:rPr lang="ru-RU" sz="3200" dirty="0" smtClean="0">
                <a:hlinkClick r:id="rId4"/>
              </a:rPr>
              <a:t>начинающих</a:t>
            </a:r>
            <a:endParaRPr lang="ru-RU" sz="3200" dirty="0" smtClean="0"/>
          </a:p>
          <a:p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pythonworld.ru/osnovy/peregruzka-operatorov.html</a:t>
            </a:r>
            <a:r>
              <a:rPr lang="ru-RU" sz="3200" dirty="0" smtClean="0"/>
              <a:t> 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95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-1032386" y="8160544"/>
            <a:ext cx="18877934" cy="6288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2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://ru.wikipedia.org/wiki</a:t>
            </a:r>
            <a:r>
              <a:rPr lang="ru-RU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Объектно-</a:t>
            </a:r>
            <a:r>
              <a:rPr lang="ru-RU" sz="3200" u="sng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ориентированное_программирование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29641" y="2918493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ООП  - парадигма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программирования, основными концепциями которой являются понятия «класс» и «объект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 -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пользовательский тип,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описывающий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устройство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 –  «душа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экземпляр,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сущность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642396" y="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Принципы ООП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Алана </a:t>
            </a:r>
            <a:r>
              <a:rPr lang="ru-RU" sz="7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Кэйя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5" y="2212258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данные представляются объектами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набор взаимодействующих объектов, посылающих друг другу 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собственную часть памяти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свой тип (класс)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бъекты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одного типа могут принимать одни и те же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Классы организованы в единую древовидную структуру с общим корнем, называемую иерархией наследования.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1954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Механизмы ООП (принципы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4" y="2126255"/>
            <a:ext cx="15515303" cy="701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Инкапсуляция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можно скрыть ненужные внутренние подробности работы объекта от окружающего мира (алгоритмы работы с данными хранятся вместе с данными). 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можно создавать специализированные классы на основе базовых (позволяет избегать написания повторного кода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в разных объектах одна и та же операция   может выполнять различные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359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в 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&gt;)]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Автомобиль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7" y="1478670"/>
            <a:ext cx="7620000" cy="465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27" y="4781550"/>
            <a:ext cx="6850196" cy="38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1223</Words>
  <Application>Microsoft Office PowerPoint</Application>
  <PresentationFormat>Custom</PresentationFormat>
  <Paragraphs>251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ООП</vt:lpstr>
      <vt:lpstr>Принципы ООП Алана Кэйя</vt:lpstr>
      <vt:lpstr>Три кита ООП</vt:lpstr>
      <vt:lpstr>Механизмы ООП (принципы)</vt:lpstr>
      <vt:lpstr>Классы в python</vt:lpstr>
      <vt:lpstr>Автомобиль</vt:lpstr>
      <vt:lpstr>Пример класса Car</vt:lpstr>
      <vt:lpstr>Данные класса</vt:lpstr>
      <vt:lpstr>Данные объекта</vt:lpstr>
      <vt:lpstr>Задание</vt:lpstr>
      <vt:lpstr>Закрытые атрибуты</vt:lpstr>
      <vt:lpstr>Доступ к закрытым атрибутам через сеттеры и геттеры</vt:lpstr>
      <vt:lpstr>Задание</vt:lpstr>
      <vt:lpstr>Доступ к закрытым атрибутам через свойства</vt:lpstr>
      <vt:lpstr>Задание</vt:lpstr>
      <vt:lpstr>Конструктор класса</vt:lpstr>
      <vt:lpstr>Конструктор с параметрами</vt:lpstr>
      <vt:lpstr>Задание</vt:lpstr>
      <vt:lpstr>Деструктор класса</vt:lpstr>
      <vt:lpstr>Магические методы</vt:lpstr>
      <vt:lpstr>Метод __str__</vt:lpstr>
      <vt:lpstr>Магические методы сравнения</vt:lpstr>
      <vt:lpstr>Магические методы</vt:lpstr>
      <vt:lpstr>Магические методы</vt:lpstr>
      <vt:lpstr>Магические методы</vt:lpstr>
      <vt:lpstr>Перегрузка арифметических операторов</vt:lpstr>
      <vt:lpstr>Другие магические методы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751</cp:revision>
  <dcterms:modified xsi:type="dcterms:W3CDTF">2016-10-01T22:50:42Z</dcterms:modified>
</cp:coreProperties>
</file>