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74" r:id="rId3"/>
    <p:sldId id="277" r:id="rId4"/>
    <p:sldId id="278" r:id="rId5"/>
    <p:sldId id="257" r:id="rId6"/>
    <p:sldId id="258" r:id="rId7"/>
    <p:sldId id="259" r:id="rId8"/>
    <p:sldId id="276" r:id="rId9"/>
    <p:sldId id="279" r:id="rId10"/>
    <p:sldId id="283" r:id="rId11"/>
    <p:sldId id="281" r:id="rId12"/>
    <p:sldId id="280" r:id="rId13"/>
    <p:sldId id="282" r:id="rId14"/>
    <p:sldId id="261" r:id="rId15"/>
    <p:sldId id="284" r:id="rId16"/>
    <p:sldId id="285" r:id="rId17"/>
    <p:sldId id="286" r:id="rId18"/>
    <p:sldId id="287" r:id="rId19"/>
    <p:sldId id="288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2FADE"/>
    <a:srgbClr val="1662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53691-2568-724D-8AC3-0B4EBB217FA1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A6817-5B0F-ED4C-8B30-03A1A1081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53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https://www.shuup.com/en/blog/25-of-the-most-popular-python-and-django-websites/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A6817-5B0F-ED4C-8B30-03A1A1081B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948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A6817-5B0F-ED4C-8B30-03A1A1081BF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75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A6817-5B0F-ED4C-8B30-03A1A1081BF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8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A6817-5B0F-ED4C-8B30-03A1A1081BF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07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A6817-5B0F-ED4C-8B30-03A1A1081BF2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A6817-5B0F-ED4C-8B30-03A1A1081B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88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http://www.ilnurgi1.ru/docs/django/cli.html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A6817-5B0F-ED4C-8B30-03A1A1081B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241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A6817-5B0F-ED4C-8B30-03A1A1081BF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31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A6817-5B0F-ED4C-8B30-03A1A1081BF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03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A6817-5B0F-ED4C-8B30-03A1A1081BF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48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A6817-5B0F-ED4C-8B30-03A1A1081BF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63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A6817-5B0F-ED4C-8B30-03A1A1081BF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95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CF698-560B-A546-A4FA-6B15CCA392CB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Введение в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django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Django — веб-фреймвок для перфекционистов с</a:t>
            </a:r>
          </a:p>
          <a:p>
            <a:r>
              <a:rPr lang="ru-RU" dirty="0"/>
              <a:t>дедлайнами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Структура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django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приложения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653" y="174967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ru-RU" b="1" dirty="0"/>
              <a:t>admin.py</a:t>
            </a:r>
            <a:r>
              <a:rPr lang="ru-RU" dirty="0"/>
              <a:t> - настройка админки</a:t>
            </a:r>
          </a:p>
          <a:p>
            <a:pPr>
              <a:lnSpc>
                <a:spcPct val="110000"/>
              </a:lnSpc>
            </a:pPr>
            <a:r>
              <a:rPr lang="ru-RU" b="1" dirty="0" smtClean="0"/>
              <a:t>app</a:t>
            </a:r>
            <a:r>
              <a:rPr lang="en-US" b="1" dirty="0" smtClean="0"/>
              <a:t>s</a:t>
            </a:r>
            <a:r>
              <a:rPr lang="ru-RU" b="1" dirty="0" smtClean="0"/>
              <a:t>.py </a:t>
            </a:r>
            <a:r>
              <a:rPr lang="ru-RU" dirty="0"/>
              <a:t>- настройка </a:t>
            </a:r>
            <a:r>
              <a:rPr lang="ru-RU" dirty="0" smtClean="0"/>
              <a:t>приложения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b="1" dirty="0"/>
              <a:t>models.py</a:t>
            </a:r>
            <a:r>
              <a:rPr lang="en-US" dirty="0"/>
              <a:t> - </a:t>
            </a:r>
            <a:r>
              <a:rPr lang="ru-RU" dirty="0"/>
              <a:t>модели приложения</a:t>
            </a:r>
          </a:p>
          <a:p>
            <a:pPr>
              <a:lnSpc>
                <a:spcPct val="110000"/>
              </a:lnSpc>
            </a:pPr>
            <a:r>
              <a:rPr lang="en-US" b="1" dirty="0" smtClean="0"/>
              <a:t>tests.py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ru-RU" dirty="0"/>
              <a:t>тесты приложения</a:t>
            </a:r>
          </a:p>
          <a:p>
            <a:pPr>
              <a:lnSpc>
                <a:spcPct val="110000"/>
              </a:lnSpc>
            </a:pPr>
            <a:r>
              <a:rPr lang="en-US" b="1" dirty="0" smtClean="0"/>
              <a:t>urls.py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ru-RU" dirty="0"/>
              <a:t>маршруты, роутинг урлов</a:t>
            </a:r>
          </a:p>
          <a:p>
            <a:pPr>
              <a:lnSpc>
                <a:spcPct val="110000"/>
              </a:lnSpc>
            </a:pPr>
            <a:r>
              <a:rPr lang="en-US" b="1" dirty="0" smtClean="0"/>
              <a:t>views.py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ru-RU" dirty="0"/>
              <a:t>представления</a:t>
            </a:r>
          </a:p>
          <a:p>
            <a:pPr>
              <a:lnSpc>
                <a:spcPct val="110000"/>
              </a:lnSpc>
            </a:pPr>
            <a:r>
              <a:rPr lang="en-US" b="1" dirty="0" smtClean="0"/>
              <a:t>migrations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ru-RU" dirty="0"/>
              <a:t>пакет с миграциями </a:t>
            </a:r>
            <a:r>
              <a:rPr lang="ru-RU" dirty="0" smtClean="0"/>
              <a:t>приложения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331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984807"/>
                </a:solidFill>
              </a:rPr>
              <a:t>Миграция БД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Миграция БД:</a:t>
            </a:r>
          </a:p>
          <a:p>
            <a:pPr>
              <a:buNone/>
            </a:pPr>
            <a:r>
              <a:rPr lang="en-US" sz="2595" dirty="0" smtClean="0">
                <a:solidFill>
                  <a:srgbClr val="008000"/>
                </a:solidFill>
              </a:rPr>
              <a:t>		&gt; python manage.py migrate</a:t>
            </a:r>
          </a:p>
        </p:txBody>
      </p:sp>
      <p:pic>
        <p:nvPicPr>
          <p:cNvPr id="4" name="Picture 3" descr="C:\WINDOWS\system32\cmd.ex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88" y="2706040"/>
            <a:ext cx="7662497" cy="399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841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984807"/>
                </a:solidFill>
              </a:rPr>
              <a:t>Запуск </a:t>
            </a:r>
            <a:r>
              <a:rPr lang="ru-RU" dirty="0" smtClean="0">
                <a:solidFill>
                  <a:srgbClr val="984807"/>
                </a:solidFill>
              </a:rPr>
              <a:t>сервера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Запуск встроенного сервера: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 &gt; python manage.py </a:t>
            </a:r>
            <a:r>
              <a:rPr lang="en-US" sz="2400" dirty="0" err="1" smtClean="0">
                <a:solidFill>
                  <a:srgbClr val="008000"/>
                </a:solidFill>
              </a:rPr>
              <a:t>runserver</a:t>
            </a:r>
            <a:r>
              <a:rPr lang="en-US" sz="2400" dirty="0" smtClean="0">
                <a:solidFill>
                  <a:srgbClr val="008000"/>
                </a:solidFill>
              </a:rPr>
              <a:t> 8000</a:t>
            </a:r>
            <a:endParaRPr lang="en-US" sz="2400" dirty="0">
              <a:solidFill>
                <a:srgbClr val="008000"/>
              </a:solidFill>
            </a:endParaRPr>
          </a:p>
        </p:txBody>
      </p:sp>
      <p:pic>
        <p:nvPicPr>
          <p:cNvPr id="4" name="Picture 3" descr="C:\WINDOWS\system32\cmd.exe - python  manage.py runserv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38" y="2760651"/>
            <a:ext cx="7860323" cy="409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93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984807"/>
                </a:solidFill>
              </a:rPr>
              <a:t>Тестирование сервера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4015"/>
            <a:ext cx="8229600" cy="4525963"/>
          </a:xfrm>
        </p:spPr>
        <p:txBody>
          <a:bodyPr>
            <a:normAutofit/>
          </a:bodyPr>
          <a:lstStyle/>
          <a:p>
            <a:r>
              <a:rPr lang="ru-RU" dirty="0" smtClean="0"/>
              <a:t>Запуск браузера по адресу: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 http://localhost:8000</a:t>
            </a:r>
            <a:endParaRPr lang="en-US" sz="2400" dirty="0">
              <a:solidFill>
                <a:srgbClr val="008000"/>
              </a:solidFill>
            </a:endParaRPr>
          </a:p>
        </p:txBody>
      </p:sp>
      <p:pic>
        <p:nvPicPr>
          <p:cNvPr id="7" name="Picture 6" descr="Welcome to Django - Mozilla Firefox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0"/>
          <a:stretch/>
        </p:blipFill>
        <p:spPr>
          <a:xfrm>
            <a:off x="615462" y="2567354"/>
            <a:ext cx="8071338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9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MVT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284" y="1417638"/>
            <a:ext cx="7051431" cy="52781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984807"/>
                </a:solidFill>
              </a:rPr>
              <a:t>Настройки проекта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4015"/>
            <a:ext cx="8229600" cy="4525963"/>
          </a:xfrm>
        </p:spPr>
        <p:txBody>
          <a:bodyPr>
            <a:normAutofit/>
          </a:bodyPr>
          <a:lstStyle/>
          <a:p>
            <a:r>
              <a:rPr lang="ru-RU" dirty="0" smtClean="0"/>
              <a:t>Отредактировать файл: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website/settings.py</a:t>
            </a:r>
            <a:endParaRPr lang="en-US" sz="2400" dirty="0">
              <a:solidFill>
                <a:srgbClr val="008000"/>
              </a:solidFill>
            </a:endParaRPr>
          </a:p>
        </p:txBody>
      </p:sp>
      <p:pic>
        <p:nvPicPr>
          <p:cNvPr id="4" name="Picture 3" descr="website - [C:\Users\max\Desktop\website] - ...\website\settings.py - PyCharm 2016.2.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70" t="7741" r="25480" b="59187"/>
          <a:stretch/>
        </p:blipFill>
        <p:spPr>
          <a:xfrm>
            <a:off x="814688" y="2960931"/>
            <a:ext cx="7872112" cy="29190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43100" y="5249008"/>
            <a:ext cx="1169377" cy="26376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49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984807"/>
                </a:solidFill>
              </a:rPr>
              <a:t>Маршрутизация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4015"/>
            <a:ext cx="8229600" cy="4525963"/>
          </a:xfrm>
        </p:spPr>
        <p:txBody>
          <a:bodyPr>
            <a:normAutofit/>
          </a:bodyPr>
          <a:lstStyle/>
          <a:p>
            <a:r>
              <a:rPr lang="ru-RU" dirty="0" smtClean="0"/>
              <a:t>Отредактировать файл: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website/urls.py</a:t>
            </a:r>
            <a:endParaRPr lang="en-US" sz="2400" dirty="0">
              <a:solidFill>
                <a:srgbClr val="008000"/>
              </a:solidFill>
            </a:endParaRPr>
          </a:p>
        </p:txBody>
      </p:sp>
      <p:pic>
        <p:nvPicPr>
          <p:cNvPr id="6" name="Picture 5" descr="website - [C:\Users\max\Desktop\website] - ...\website\urls.py - PyCharm 2016.2.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23" t="7199" r="50289" b="63821"/>
          <a:stretch/>
        </p:blipFill>
        <p:spPr>
          <a:xfrm>
            <a:off x="1346322" y="2690005"/>
            <a:ext cx="6574370" cy="343823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32056" y="4343401"/>
            <a:ext cx="3776375" cy="32949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2745320" y="5518251"/>
            <a:ext cx="3681858" cy="32949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41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984807"/>
                </a:solidFill>
              </a:rPr>
              <a:t>Представления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4015"/>
            <a:ext cx="8229600" cy="4525963"/>
          </a:xfrm>
        </p:spPr>
        <p:txBody>
          <a:bodyPr>
            <a:normAutofit/>
          </a:bodyPr>
          <a:lstStyle/>
          <a:p>
            <a:r>
              <a:rPr lang="ru-RU" dirty="0" smtClean="0"/>
              <a:t>Отредактировать файл: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website/helloweb/views.py</a:t>
            </a:r>
            <a:endParaRPr lang="en-US" sz="2400" dirty="0">
              <a:solidFill>
                <a:srgbClr val="008000"/>
              </a:solidFill>
            </a:endParaRPr>
          </a:p>
        </p:txBody>
      </p:sp>
      <p:pic>
        <p:nvPicPr>
          <p:cNvPr id="4" name="Picture 3" descr="website - [C:\Users\max\Desktop\website] - ...\helloweb\views.py - PyCharm 2016.2.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27" t="7428" r="46057" b="71110"/>
          <a:stretch/>
        </p:blipFill>
        <p:spPr>
          <a:xfrm>
            <a:off x="1128638" y="2893968"/>
            <a:ext cx="6886724" cy="233383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15533" y="3519231"/>
            <a:ext cx="4734736" cy="32949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815533" y="4309239"/>
            <a:ext cx="5992036" cy="68479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14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984807"/>
                </a:solidFill>
              </a:rPr>
              <a:t>Маршрутизация</a:t>
            </a:r>
            <a:r>
              <a:rPr lang="en-US" dirty="0" smtClean="0">
                <a:solidFill>
                  <a:srgbClr val="984807"/>
                </a:solidFill>
              </a:rPr>
              <a:t> </a:t>
            </a:r>
            <a:r>
              <a:rPr lang="ru-RU" dirty="0" smtClean="0">
                <a:solidFill>
                  <a:srgbClr val="984807"/>
                </a:solidFill>
              </a:rPr>
              <a:t>приложения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4015"/>
            <a:ext cx="8229600" cy="4525963"/>
          </a:xfrm>
        </p:spPr>
        <p:txBody>
          <a:bodyPr>
            <a:normAutofit/>
          </a:bodyPr>
          <a:lstStyle/>
          <a:p>
            <a:r>
              <a:rPr lang="ru-RU" dirty="0" smtClean="0"/>
              <a:t>Отредактировать файл: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website/urls.py</a:t>
            </a:r>
            <a:endParaRPr lang="en-US" sz="2400" dirty="0">
              <a:solidFill>
                <a:srgbClr val="008000"/>
              </a:solidFill>
            </a:endParaRPr>
          </a:p>
        </p:txBody>
      </p:sp>
      <p:pic>
        <p:nvPicPr>
          <p:cNvPr id="4" name="Picture 3" descr="website - [C:\Users\max\Desktop\website] - ...\website\urls.py - PyCharm 2016.2.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23" t="7727" r="44135" b="58321"/>
          <a:stretch/>
        </p:blipFill>
        <p:spPr>
          <a:xfrm>
            <a:off x="975946" y="2769577"/>
            <a:ext cx="6948254" cy="353829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52950" y="5462180"/>
            <a:ext cx="5396357" cy="32949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5607322" y="3319318"/>
            <a:ext cx="1321016" cy="32949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81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984807"/>
                </a:solidFill>
              </a:rPr>
              <a:t>Маршрутизация</a:t>
            </a:r>
            <a:r>
              <a:rPr lang="en-US" dirty="0" smtClean="0">
                <a:solidFill>
                  <a:srgbClr val="984807"/>
                </a:solidFill>
              </a:rPr>
              <a:t> </a:t>
            </a:r>
            <a:r>
              <a:rPr lang="ru-RU" dirty="0" smtClean="0">
                <a:solidFill>
                  <a:srgbClr val="984807"/>
                </a:solidFill>
              </a:rPr>
              <a:t>приложения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4015"/>
            <a:ext cx="8229600" cy="4525963"/>
          </a:xfrm>
        </p:spPr>
        <p:txBody>
          <a:bodyPr>
            <a:normAutofit/>
          </a:bodyPr>
          <a:lstStyle/>
          <a:p>
            <a:r>
              <a:rPr lang="ru-RU" dirty="0" smtClean="0"/>
              <a:t>Создать файл: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website/helloweb/urls.py</a:t>
            </a:r>
            <a:endParaRPr lang="en-US" sz="2400" dirty="0">
              <a:solidFill>
                <a:srgbClr val="008000"/>
              </a:solidFill>
            </a:endParaRPr>
          </a:p>
        </p:txBody>
      </p:sp>
      <p:pic>
        <p:nvPicPr>
          <p:cNvPr id="5" name="Picture 4" descr="website - [C:\Users\max\Desktop\website] - ...\helloweb\urls.py - PyCharm 2016.2.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27" t="7780" r="50961" b="70406"/>
          <a:stretch/>
        </p:blipFill>
        <p:spPr>
          <a:xfrm>
            <a:off x="1573822" y="3092816"/>
            <a:ext cx="6945429" cy="278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9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84807"/>
                </a:solidFill>
              </a:rPr>
              <a:t>django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Django (</a:t>
            </a:r>
            <a:r>
              <a:rPr lang="ru-RU" dirty="0"/>
              <a:t>Джанго, ['</a:t>
            </a:r>
            <a:r>
              <a:rPr lang="en-US" dirty="0" err="1"/>
              <a:t>dʒæŋɡoʊ</a:t>
            </a:r>
            <a:r>
              <a:rPr lang="en-US" dirty="0"/>
              <a:t>]) — </a:t>
            </a:r>
            <a:r>
              <a:rPr lang="ru-RU" dirty="0"/>
              <a:t>свободный фреймворк для веб-приложений </a:t>
            </a:r>
            <a:r>
              <a:rPr lang="ru-RU" dirty="0" smtClean="0"/>
              <a:t>на</a:t>
            </a:r>
            <a:r>
              <a:rPr lang="en-US" dirty="0" smtClean="0"/>
              <a:t> </a:t>
            </a:r>
            <a:r>
              <a:rPr lang="ru-RU" dirty="0" smtClean="0"/>
              <a:t>языке </a:t>
            </a:r>
            <a:r>
              <a:rPr lang="en-US" dirty="0" smtClean="0"/>
              <a:t>Python.</a:t>
            </a:r>
          </a:p>
          <a:p>
            <a:r>
              <a:rPr lang="ru-RU" dirty="0" smtClean="0"/>
              <a:t>Проект </a:t>
            </a:r>
            <a:r>
              <a:rPr lang="ru-RU" dirty="0"/>
              <a:t>поддерживается организацией </a:t>
            </a:r>
            <a:r>
              <a:rPr lang="en-US" dirty="0"/>
              <a:t>Django Software Foundation</a:t>
            </a:r>
            <a:r>
              <a:rPr lang="en-US" dirty="0" smtClean="0"/>
              <a:t>.</a:t>
            </a:r>
          </a:p>
          <a:p>
            <a:r>
              <a:rPr lang="ru-RU" dirty="0" smtClean="0"/>
              <a:t>Актуальная версия </a:t>
            </a:r>
            <a:r>
              <a:rPr lang="en-US" dirty="0" err="1" smtClean="0"/>
              <a:t>django</a:t>
            </a:r>
            <a:r>
              <a:rPr lang="en-US" dirty="0" smtClean="0"/>
              <a:t> 1.10.1 </a:t>
            </a:r>
          </a:p>
          <a:p>
            <a:r>
              <a:rPr lang="ru-RU" dirty="0" smtClean="0"/>
              <a:t>Проект был опубликован в 2005 г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84807"/>
                </a:solidFill>
              </a:rPr>
              <a:t>django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Один из основных принципов фреймворка —DRY (англ. Don't repeat yourself, </a:t>
            </a:r>
            <a:r>
              <a:rPr lang="ru-RU" dirty="0" smtClean="0"/>
              <a:t>Не</a:t>
            </a:r>
            <a:r>
              <a:rPr lang="en-US" dirty="0" smtClean="0"/>
              <a:t> </a:t>
            </a:r>
            <a:r>
              <a:rPr lang="ru-RU" dirty="0" smtClean="0"/>
              <a:t>Повторяйся!)</a:t>
            </a:r>
            <a:endParaRPr lang="en-US" dirty="0" smtClean="0"/>
          </a:p>
          <a:p>
            <a:endParaRPr lang="ru-RU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690" y="3183914"/>
            <a:ext cx="5698148" cy="361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23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984807"/>
                </a:solidFill>
              </a:rPr>
              <a:t>Где используется </a:t>
            </a:r>
            <a:r>
              <a:rPr lang="en-US" dirty="0" err="1" smtClean="0">
                <a:solidFill>
                  <a:srgbClr val="984807"/>
                </a:solidFill>
              </a:rPr>
              <a:t>django</a:t>
            </a:r>
            <a:r>
              <a:rPr lang="ru-RU" dirty="0" smtClean="0">
                <a:solidFill>
                  <a:srgbClr val="984807"/>
                </a:solidFill>
              </a:rPr>
              <a:t>?</a:t>
            </a:r>
            <a:endParaRPr lang="en-US" dirty="0">
              <a:solidFill>
                <a:srgbClr val="984807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8755" y="1790620"/>
            <a:ext cx="3810348" cy="13463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4501" y="3661012"/>
            <a:ext cx="1346323" cy="1346323"/>
          </a:xfrm>
          <a:prstGeom prst="rect">
            <a:avLst/>
          </a:prstGeom>
        </p:spPr>
      </p:pic>
      <p:pic>
        <p:nvPicPr>
          <p:cNvPr id="1026" name="Picture 2" descr="&amp;Kcy;&amp;acy;&amp;rcy;&amp;tcy;&amp;icy;&amp;ncy;&amp;kcy;&amp;icy; &amp;pcy;&amp;ocy; &amp;zcy;&amp;acy;&amp;pcy;&amp;rcy;&amp;ocy;&amp;scy;&amp;ucy; Mozilla,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01" y="3509926"/>
            <a:ext cx="1675179" cy="167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2629" y="3417370"/>
            <a:ext cx="2790440" cy="18602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6826" y="5520314"/>
            <a:ext cx="4257675" cy="1076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98070" y="1790620"/>
            <a:ext cx="4478936" cy="134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38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Преимущества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Встроенный </a:t>
            </a:r>
            <a:r>
              <a:rPr lang="en-US" dirty="0" smtClean="0"/>
              <a:t>ORM</a:t>
            </a:r>
            <a:r>
              <a:rPr lang="ru-RU" dirty="0" smtClean="0"/>
              <a:t> (</a:t>
            </a:r>
            <a:r>
              <a:rPr lang="en-US" dirty="0" smtClean="0"/>
              <a:t>sqlite, MySQL, PostgreSQL,</a:t>
            </a:r>
            <a:r>
              <a:rPr lang="ru-RU" dirty="0" smtClean="0"/>
              <a:t> </a:t>
            </a:r>
            <a:r>
              <a:rPr lang="en-US" dirty="0" smtClean="0"/>
              <a:t>Oracle </a:t>
            </a:r>
            <a:r>
              <a:rPr lang="ru-RU" dirty="0" smtClean="0"/>
              <a:t>и др.)</a:t>
            </a:r>
          </a:p>
          <a:p>
            <a:r>
              <a:rPr lang="ru-RU" dirty="0" smtClean="0"/>
              <a:t>Шаблонная система</a:t>
            </a:r>
          </a:p>
          <a:p>
            <a:r>
              <a:rPr lang="ru-RU" dirty="0" smtClean="0"/>
              <a:t>Удобная работа с формами</a:t>
            </a:r>
          </a:p>
          <a:p>
            <a:r>
              <a:rPr lang="ru-RU" dirty="0" smtClean="0"/>
              <a:t>Система роутинга на регулярных выражениях</a:t>
            </a:r>
          </a:p>
          <a:p>
            <a:r>
              <a:rPr lang="ru-RU" dirty="0" smtClean="0"/>
              <a:t>Кеширование, интернационализация</a:t>
            </a:r>
          </a:p>
          <a:p>
            <a:r>
              <a:rPr lang="ru-RU" dirty="0" smtClean="0"/>
              <a:t>Система аутентификации и авторизации</a:t>
            </a:r>
          </a:p>
          <a:p>
            <a:r>
              <a:rPr lang="ru-RU" dirty="0" smtClean="0"/>
              <a:t>Автоматически генерируемая админ-панель</a:t>
            </a:r>
          </a:p>
          <a:p>
            <a:r>
              <a:rPr lang="ru-RU" dirty="0" smtClean="0"/>
              <a:t>Веб-сервер для разработки</a:t>
            </a:r>
          </a:p>
          <a:p>
            <a:r>
              <a:rPr lang="ru-RU" dirty="0" smtClean="0"/>
              <a:t>Система промежуточных слоёв (</a:t>
            </a:r>
            <a:r>
              <a:rPr lang="en-US" dirty="0" smtClean="0"/>
              <a:t>Middleware)</a:t>
            </a:r>
            <a:r>
              <a:rPr lang="ru-RU" dirty="0" smtClean="0"/>
              <a:t> для построения дополнительных обработчиков запросов (например, кеширование, сжатие ответов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984807"/>
                </a:solidFill>
              </a:rPr>
              <a:t>Структура проекта </a:t>
            </a:r>
            <a:r>
              <a:rPr lang="en-US" dirty="0" smtClean="0">
                <a:solidFill>
                  <a:srgbClr val="984807"/>
                </a:solidFill>
              </a:rPr>
              <a:t>django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>
            <a:normAutofit fontScale="92500"/>
          </a:bodyPr>
          <a:lstStyle/>
          <a:p>
            <a:pPr>
              <a:buNone/>
            </a:pPr>
            <a:r>
              <a:rPr lang="ru-RU" dirty="0" smtClean="0"/>
              <a:t>Проект состоит из:</a:t>
            </a:r>
          </a:p>
          <a:p>
            <a:r>
              <a:rPr lang="ru-RU" b="1" dirty="0" smtClean="0"/>
              <a:t>приложений </a:t>
            </a:r>
            <a:r>
              <a:rPr lang="ru-RU" dirty="0" smtClean="0"/>
              <a:t>(</a:t>
            </a:r>
            <a:r>
              <a:rPr lang="en-US" dirty="0" smtClean="0"/>
              <a:t>applications</a:t>
            </a:r>
            <a:r>
              <a:rPr lang="ru-RU" dirty="0" smtClean="0"/>
              <a:t>)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b="1" dirty="0" smtClean="0"/>
              <a:t>шаблонов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b="1" dirty="0" smtClean="0"/>
              <a:t>файла настроек проекта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b="1" dirty="0" smtClean="0"/>
              <a:t>файла настройки </a:t>
            </a:r>
            <a:r>
              <a:rPr lang="en-US" b="1" dirty="0" smtClean="0"/>
              <a:t>URLs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Каждое приложение может иметь такую же </a:t>
            </a:r>
          </a:p>
          <a:p>
            <a:pPr>
              <a:buNone/>
            </a:pPr>
            <a:r>
              <a:rPr lang="ru-RU" dirty="0" smtClean="0"/>
              <a:t>структуру, содержать внутри себя другие </a:t>
            </a:r>
          </a:p>
          <a:p>
            <a:pPr>
              <a:buNone/>
            </a:pPr>
            <a:r>
              <a:rPr lang="ru-RU" dirty="0" smtClean="0"/>
              <a:t>приложения, быть частью другого проекта.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984807"/>
                </a:solidFill>
              </a:rPr>
              <a:t>Установка </a:t>
            </a:r>
            <a:r>
              <a:rPr lang="en-US" dirty="0" err="1" smtClean="0">
                <a:solidFill>
                  <a:srgbClr val="984807"/>
                </a:solidFill>
              </a:rPr>
              <a:t>django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 окне консоли:</a:t>
            </a:r>
          </a:p>
          <a:p>
            <a:pPr>
              <a:buNone/>
            </a:pPr>
            <a:r>
              <a:rPr lang="en-US" sz="2595" dirty="0" smtClean="0">
                <a:solidFill>
                  <a:srgbClr val="008000"/>
                </a:solidFill>
              </a:rPr>
              <a:t>		&gt; pip install </a:t>
            </a:r>
            <a:r>
              <a:rPr lang="en-US" sz="2595" dirty="0" err="1" smtClean="0">
                <a:solidFill>
                  <a:srgbClr val="008000"/>
                </a:solidFill>
              </a:rPr>
              <a:t>django</a:t>
            </a:r>
            <a:endParaRPr lang="en-US" sz="2595" dirty="0" smtClean="0">
              <a:solidFill>
                <a:srgbClr val="008000"/>
              </a:solidFill>
            </a:endParaRPr>
          </a:p>
        </p:txBody>
      </p:sp>
      <p:pic>
        <p:nvPicPr>
          <p:cNvPr id="4" name="Picture 3" descr="C:\WINDOWS\system32\cmd.ex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60" y="2743200"/>
            <a:ext cx="7658679" cy="3992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984807"/>
                </a:solidFill>
              </a:rPr>
              <a:t>Создание проекта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Создание проекта:</a:t>
            </a:r>
          </a:p>
          <a:p>
            <a:pPr>
              <a:buNone/>
            </a:pPr>
            <a:r>
              <a:rPr lang="en-US" sz="2595" dirty="0" smtClean="0">
                <a:solidFill>
                  <a:srgbClr val="008000"/>
                </a:solidFill>
              </a:rPr>
              <a:t>		&gt; </a:t>
            </a:r>
            <a:r>
              <a:rPr lang="en-US" sz="2595" dirty="0" err="1" smtClean="0">
                <a:solidFill>
                  <a:srgbClr val="008000"/>
                </a:solidFill>
              </a:rPr>
              <a:t>django</a:t>
            </a:r>
            <a:r>
              <a:rPr lang="en-US" sz="2595" dirty="0" smtClean="0">
                <a:solidFill>
                  <a:srgbClr val="008000"/>
                </a:solidFill>
              </a:rPr>
              <a:t>-admin </a:t>
            </a:r>
            <a:r>
              <a:rPr lang="en-US" sz="2595" dirty="0" err="1" smtClean="0">
                <a:solidFill>
                  <a:srgbClr val="008000"/>
                </a:solidFill>
              </a:rPr>
              <a:t>startproject</a:t>
            </a:r>
            <a:r>
              <a:rPr lang="en-US" sz="2595" dirty="0" smtClean="0">
                <a:solidFill>
                  <a:srgbClr val="008000"/>
                </a:solidFill>
              </a:rPr>
              <a:t> </a:t>
            </a:r>
            <a:r>
              <a:rPr lang="en-US" sz="2595" dirty="0" smtClean="0">
                <a:solidFill>
                  <a:srgbClr val="00B0F0"/>
                </a:solidFill>
              </a:rPr>
              <a:t>website</a:t>
            </a:r>
          </a:p>
        </p:txBody>
      </p:sp>
      <p:pic>
        <p:nvPicPr>
          <p:cNvPr id="4" name="Picture 3" descr="Open File or Project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79" t="53343" r="67436" b="32718"/>
          <a:stretch/>
        </p:blipFill>
        <p:spPr>
          <a:xfrm>
            <a:off x="2935428" y="3432963"/>
            <a:ext cx="3273144" cy="223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46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984807"/>
                </a:solidFill>
              </a:rPr>
              <a:t>Создание приложения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8846"/>
            <a:ext cx="8229600" cy="4525963"/>
          </a:xfrm>
        </p:spPr>
        <p:txBody>
          <a:bodyPr>
            <a:normAutofit/>
          </a:bodyPr>
          <a:lstStyle/>
          <a:p>
            <a:r>
              <a:rPr lang="ru-RU" dirty="0" smtClean="0"/>
              <a:t>Создание приложения:</a:t>
            </a:r>
          </a:p>
          <a:p>
            <a:pPr>
              <a:buNone/>
            </a:pPr>
            <a:r>
              <a:rPr lang="en-US" sz="2595" dirty="0" smtClean="0">
                <a:solidFill>
                  <a:srgbClr val="008000"/>
                </a:solidFill>
              </a:rPr>
              <a:t>		&gt; cd </a:t>
            </a:r>
            <a:r>
              <a:rPr lang="en-US" sz="2595" dirty="0" smtClean="0">
                <a:solidFill>
                  <a:srgbClr val="00B0F0"/>
                </a:solidFill>
              </a:rPr>
              <a:t>website</a:t>
            </a:r>
          </a:p>
          <a:p>
            <a:pPr>
              <a:buNone/>
            </a:pPr>
            <a:r>
              <a:rPr lang="en-US" sz="2595" dirty="0" smtClean="0">
                <a:solidFill>
                  <a:srgbClr val="008000"/>
                </a:solidFill>
              </a:rPr>
              <a:t>		&gt; python manage.py </a:t>
            </a:r>
            <a:r>
              <a:rPr lang="en-US" sz="2595" dirty="0" err="1" smtClean="0">
                <a:solidFill>
                  <a:srgbClr val="008000"/>
                </a:solidFill>
              </a:rPr>
              <a:t>startapp</a:t>
            </a:r>
            <a:r>
              <a:rPr lang="en-US" sz="2595" dirty="0" smtClean="0">
                <a:solidFill>
                  <a:srgbClr val="008000"/>
                </a:solidFill>
              </a:rPr>
              <a:t> </a:t>
            </a:r>
            <a:r>
              <a:rPr lang="en-US" sz="2595" dirty="0" err="1" smtClean="0">
                <a:solidFill>
                  <a:srgbClr val="00B0F0"/>
                </a:solidFill>
              </a:rPr>
              <a:t>helloweb</a:t>
            </a:r>
            <a:endParaRPr lang="en-US" sz="2595" dirty="0" smtClean="0">
              <a:solidFill>
                <a:srgbClr val="00B0F0"/>
              </a:solidFill>
            </a:endParaRPr>
          </a:p>
        </p:txBody>
      </p:sp>
      <p:pic>
        <p:nvPicPr>
          <p:cNvPr id="4" name="Picture 3" descr="Open File or Project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1" t="43333" r="64359" b="22821"/>
          <a:stretch/>
        </p:blipFill>
        <p:spPr>
          <a:xfrm>
            <a:off x="3314699" y="3174406"/>
            <a:ext cx="2567354" cy="36835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69677" y="3393830"/>
            <a:ext cx="1995853" cy="195189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3565280" y="5345723"/>
            <a:ext cx="2000250" cy="1450731"/>
          </a:xfrm>
          <a:prstGeom prst="rect">
            <a:avLst/>
          </a:prstGeom>
          <a:solidFill>
            <a:srgbClr val="000000">
              <a:alpha val="27059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511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277</Words>
  <Application>Microsoft Office PowerPoint</Application>
  <PresentationFormat>On-screen Show (4:3)</PresentationFormat>
  <Paragraphs>87</Paragraphs>
  <Slides>19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Georgia</vt:lpstr>
      <vt:lpstr>Office Theme</vt:lpstr>
      <vt:lpstr>Введение в django</vt:lpstr>
      <vt:lpstr>django</vt:lpstr>
      <vt:lpstr>django</vt:lpstr>
      <vt:lpstr>Где используется django?</vt:lpstr>
      <vt:lpstr>Преимущества</vt:lpstr>
      <vt:lpstr>Структура проекта django</vt:lpstr>
      <vt:lpstr>Установка django</vt:lpstr>
      <vt:lpstr>Создание проекта</vt:lpstr>
      <vt:lpstr>Создание приложения</vt:lpstr>
      <vt:lpstr>Структура django приложения</vt:lpstr>
      <vt:lpstr>Миграция БД</vt:lpstr>
      <vt:lpstr>Запуск сервера</vt:lpstr>
      <vt:lpstr>Тестирование сервера</vt:lpstr>
      <vt:lpstr>MVT</vt:lpstr>
      <vt:lpstr>Настройки проекта</vt:lpstr>
      <vt:lpstr>Маршрутизация</vt:lpstr>
      <vt:lpstr>Представления</vt:lpstr>
      <vt:lpstr>Маршрутизация приложения</vt:lpstr>
      <vt:lpstr>Маршрутизация приложения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django</dc:title>
  <dc:creator>X Y</dc:creator>
  <cp:lastModifiedBy>max</cp:lastModifiedBy>
  <cp:revision>141</cp:revision>
  <dcterms:created xsi:type="dcterms:W3CDTF">2011-05-06T12:09:52Z</dcterms:created>
  <dcterms:modified xsi:type="dcterms:W3CDTF">2016-10-28T21:51:42Z</dcterms:modified>
</cp:coreProperties>
</file>