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</p:sldMasterIdLst>
  <p:notesMasterIdLst>
    <p:notesMasterId r:id="rId30"/>
  </p:notesMasterIdLst>
  <p:sldIdLst>
    <p:sldId id="285" r:id="rId3"/>
    <p:sldId id="283" r:id="rId4"/>
    <p:sldId id="354" r:id="rId5"/>
    <p:sldId id="323" r:id="rId6"/>
    <p:sldId id="324" r:id="rId7"/>
    <p:sldId id="330" r:id="rId8"/>
    <p:sldId id="335" r:id="rId9"/>
    <p:sldId id="327" r:id="rId10"/>
    <p:sldId id="336" r:id="rId11"/>
    <p:sldId id="337" r:id="rId12"/>
    <p:sldId id="339" r:id="rId13"/>
    <p:sldId id="332" r:id="rId14"/>
    <p:sldId id="340" r:id="rId15"/>
    <p:sldId id="325" r:id="rId16"/>
    <p:sldId id="334" r:id="rId17"/>
    <p:sldId id="341" r:id="rId18"/>
    <p:sldId id="342" r:id="rId19"/>
    <p:sldId id="343" r:id="rId20"/>
    <p:sldId id="347" r:id="rId21"/>
    <p:sldId id="346" r:id="rId22"/>
    <p:sldId id="328" r:id="rId23"/>
    <p:sldId id="348" r:id="rId24"/>
    <p:sldId id="344" r:id="rId25"/>
    <p:sldId id="350" r:id="rId26"/>
    <p:sldId id="349" r:id="rId27"/>
    <p:sldId id="351" r:id="rId28"/>
    <p:sldId id="352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4803" autoAdjust="0"/>
  </p:normalViewPr>
  <p:slideViewPr>
    <p:cSldViewPr snapToGrid="0">
      <p:cViewPr varScale="1">
        <p:scale>
          <a:sx n="58" d="100"/>
          <a:sy n="58" d="100"/>
        </p:scale>
        <p:origin x="-552" y="-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life.blogspot.com/2012/11/python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v-resheno.ru/481996-nested-functions-scope-in-pytho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life.blogspot.com/2012/11/python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v-resheno.ru/481996-nested-functions-scope-in-pyth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85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3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4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582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52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88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https://pythonz.net/references/named/zip/ 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70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https://pythlife.blogspot.com/2012/11/python.html</a:t>
            </a:r>
            <a:endParaRPr lang="en-US" sz="11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http://v-resheno.ru/481996-nested-functions-scope-in-python</a:t>
            </a: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https://pythlife.blogspot.com/2012/11/python.html</a:t>
            </a:r>
            <a:endParaRPr lang="en-US" sz="11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http://v-resheno.ru/481996-nested-functions-scope-in-python</a:t>
            </a: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90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94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417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0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452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1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95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91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28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89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5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tmp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tmp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tmp"/><Relationship Id="rId5" Type="http://schemas.openxmlformats.org/officeDocument/2006/relationships/image" Target="../media/image7.gif"/><Relationship Id="rId4" Type="http://schemas.openxmlformats.org/officeDocument/2006/relationships/hyperlink" Target="https://ru.wikipedia.org/wiki/&#1057;&#1086;&#1088;&#1090;&#1080;&#1088;&#1086;&#1074;&#1082;&#1072;_&#1074;&#1099;&#1073;&#1086;&#1088;&#1086;&#1084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10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Лямбда выражения</a:t>
            </a:r>
          </a:p>
          <a:p>
            <a:pPr lvl="0"/>
            <a:r>
              <a:rPr lang="ru-RU" sz="3200" smtClean="0">
                <a:solidFill>
                  <a:schemeClr val="tx1"/>
                </a:solidFill>
              </a:rPr>
              <a:t>Модули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Универсальное решение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030139"/>
            <a:ext cx="8199883" cy="502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4" y="2825997"/>
            <a:ext cx="3275236" cy="1970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84250" y="2086941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сравнения:</a:t>
            </a:r>
            <a:endParaRPr lang="ru-RU" sz="2400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7740" r="2993" b="62445"/>
          <a:stretch/>
        </p:blipFill>
        <p:spPr>
          <a:xfrm>
            <a:off x="889000" y="5473700"/>
            <a:ext cx="6146800" cy="673100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16" name="Рисунок 1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9244" r="2993" b="32066"/>
          <a:stretch/>
        </p:blipFill>
        <p:spPr>
          <a:xfrm>
            <a:off x="889000" y="6220743"/>
            <a:ext cx="6146800" cy="647700"/>
          </a:xfrm>
          <a:prstGeom prst="rect">
            <a:avLst/>
          </a:prstGeom>
        </p:spPr>
      </p:pic>
      <p:pic>
        <p:nvPicPr>
          <p:cNvPr id="18" name="Рисунок 17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6" b="27203"/>
          <a:stretch/>
        </p:blipFill>
        <p:spPr>
          <a:xfrm>
            <a:off x="888999" y="8219499"/>
            <a:ext cx="5410759" cy="381000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10121900" y="2317773"/>
            <a:ext cx="266700" cy="3492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594377" y="2279896"/>
            <a:ext cx="6794223" cy="4044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362200" y="4302254"/>
            <a:ext cx="1262035" cy="201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Универсальное решение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030139"/>
            <a:ext cx="8199883" cy="502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4" y="2825997"/>
            <a:ext cx="3275236" cy="1970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84250" y="2086941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сравнения:</a:t>
            </a:r>
            <a:endParaRPr lang="ru-RU" sz="2400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7740" r="2993" b="62445"/>
          <a:stretch/>
        </p:blipFill>
        <p:spPr>
          <a:xfrm>
            <a:off x="889000" y="5473700"/>
            <a:ext cx="6146800" cy="673100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17" name="Рисунок 16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67935" r="2993" b="3938"/>
          <a:stretch/>
        </p:blipFill>
        <p:spPr>
          <a:xfrm>
            <a:off x="888998" y="6254614"/>
            <a:ext cx="6146800" cy="635000"/>
          </a:xfrm>
          <a:prstGeom prst="rect">
            <a:avLst/>
          </a:prstGeom>
        </p:spPr>
      </p:pic>
      <p:pic>
        <p:nvPicPr>
          <p:cNvPr id="19" name="Рисунок 18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6" b="-5634"/>
          <a:stretch/>
        </p:blipFill>
        <p:spPr>
          <a:xfrm>
            <a:off x="889000" y="8222629"/>
            <a:ext cx="5410759" cy="406400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10121900" y="2317773"/>
            <a:ext cx="266700" cy="3492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365501" y="2279896"/>
            <a:ext cx="7023101" cy="406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108201" y="3136900"/>
            <a:ext cx="1257300" cy="3206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/>
          <a:stretch/>
        </p:blipFill>
        <p:spPr>
          <a:xfrm>
            <a:off x="7461967" y="2044700"/>
            <a:ext cx="8102327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1"/>
          <a:stretch/>
        </p:blipFill>
        <p:spPr>
          <a:xfrm>
            <a:off x="819150" y="5052903"/>
            <a:ext cx="6360560" cy="67479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8" b="29590"/>
          <a:stretch/>
        </p:blipFill>
        <p:spPr>
          <a:xfrm>
            <a:off x="889000" y="8153400"/>
            <a:ext cx="5410759" cy="381000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0" b="32678"/>
          <a:stretch/>
        </p:blipFill>
        <p:spPr>
          <a:xfrm>
            <a:off x="819150" y="5753100"/>
            <a:ext cx="6360560" cy="6985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363200" y="2311400"/>
            <a:ext cx="1333500" cy="344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95266" y="2606644"/>
            <a:ext cx="290266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Лямбда по умолчанию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17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/>
          <a:stretch/>
        </p:blipFill>
        <p:spPr>
          <a:xfrm>
            <a:off x="7461967" y="2044700"/>
            <a:ext cx="8102327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1"/>
          <a:stretch/>
        </p:blipFill>
        <p:spPr>
          <a:xfrm>
            <a:off x="819150" y="5052903"/>
            <a:ext cx="6360560" cy="67479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15" b="950"/>
          <a:stretch/>
        </p:blipFill>
        <p:spPr>
          <a:xfrm>
            <a:off x="888999" y="8240604"/>
            <a:ext cx="5410759" cy="317500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6" b="1257"/>
          <a:stretch/>
        </p:blipFill>
        <p:spPr>
          <a:xfrm>
            <a:off x="819150" y="5851495"/>
            <a:ext cx="6360560" cy="6604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363200" y="2311400"/>
            <a:ext cx="279400" cy="344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09793" y="6258060"/>
            <a:ext cx="272430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Лямбда как аргумент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910889" y="2286000"/>
            <a:ext cx="6731711" cy="3640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4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функций.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Тело</a:t>
            </a:r>
            <a:r>
              <a:rPr lang="en-US" sz="3600" dirty="0" smtClean="0"/>
              <a:t>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выражения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сродни тому, что вы помещаете в инструкцию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 ВЫСШИХ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ПОРЯДКОВ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2105" y="2809027"/>
            <a:ext cx="13112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Это такие функции, одним из аргументов которых являются другие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2105" y="3957727"/>
            <a:ext cx="13833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filter</a:t>
            </a:r>
            <a:r>
              <a:rPr lang="en-US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ru-RU" sz="3200" dirty="0"/>
              <a:t>) - Возвращает итератор из тех элементов, для которых </a:t>
            </a:r>
            <a:r>
              <a:rPr lang="ru-RU" sz="3200" dirty="0" err="1"/>
              <a:t>function</a:t>
            </a:r>
            <a:r>
              <a:rPr lang="ru-RU" sz="3200" dirty="0"/>
              <a:t> возвращает истину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b="1" dirty="0" err="1" smtClean="0"/>
              <a:t>map</a:t>
            </a:r>
            <a:r>
              <a:rPr lang="en-US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sz="3200" dirty="0"/>
              <a:t>) - Итератор, получившийся после применения к каждому элементу последовательности функции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b="1" dirty="0" err="1" smtClean="0"/>
              <a:t>reduce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3200" dirty="0" smtClean="0"/>
              <a:t>) - </a:t>
            </a:r>
            <a:r>
              <a:rPr lang="ru-RU" sz="3200" dirty="0" smtClean="0"/>
              <a:t>Используется </a:t>
            </a:r>
            <a:r>
              <a:rPr lang="ru-RU" sz="3200" dirty="0"/>
              <a:t>для организации цепочечных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42456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filter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458591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Возвращает </a:t>
            </a:r>
            <a:r>
              <a:rPr lang="ru-RU" sz="3200" dirty="0"/>
              <a:t>итератор из тех элементов, для которых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 возвращает истину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b="76798"/>
          <a:stretch/>
        </p:blipFill>
        <p:spPr>
          <a:xfrm>
            <a:off x="761679" y="4273360"/>
            <a:ext cx="9963791" cy="852432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 b="65243"/>
          <a:stretch/>
        </p:blipFill>
        <p:spPr>
          <a:xfrm>
            <a:off x="8072537" y="4669067"/>
            <a:ext cx="7441338" cy="39924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31981" b="47337"/>
          <a:stretch/>
        </p:blipFill>
        <p:spPr>
          <a:xfrm>
            <a:off x="761678" y="5664877"/>
            <a:ext cx="9963791" cy="759853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6" b="36829"/>
          <a:stretch/>
        </p:blipFill>
        <p:spPr>
          <a:xfrm>
            <a:off x="8072537" y="6059427"/>
            <a:ext cx="7441338" cy="399245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3899" b="4150"/>
          <a:stretch/>
        </p:blipFill>
        <p:spPr>
          <a:xfrm>
            <a:off x="761678" y="7197380"/>
            <a:ext cx="9963791" cy="1173887"/>
          </a:xfrm>
          <a:prstGeom prst="rect">
            <a:avLst/>
          </a:prstGeom>
        </p:spPr>
      </p:pic>
      <p:pic>
        <p:nvPicPr>
          <p:cNvPr id="15" name="Рисунок 1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6" b="36829"/>
          <a:stretch/>
        </p:blipFill>
        <p:spPr>
          <a:xfrm>
            <a:off x="8072537" y="7880042"/>
            <a:ext cx="7441338" cy="3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map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231131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Итератор</a:t>
            </a:r>
            <a:r>
              <a:rPr lang="ru-RU" sz="3200" dirty="0"/>
              <a:t>, получившийся после применения к каждому элементу последовательности функции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62881"/>
            <a:ext cx="10508262" cy="3105344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0" y="6058016"/>
            <a:ext cx="3251858" cy="380849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6965796"/>
            <a:ext cx="8660153" cy="787286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0" y="7300646"/>
            <a:ext cx="3251858" cy="3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map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57721" y="4201456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231131"/>
            <a:ext cx="13833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Несколько последовательностей</a:t>
            </a:r>
            <a:endParaRPr lang="en-US" sz="3200" dirty="0" smtClean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51698"/>
          <a:stretch/>
        </p:blipFill>
        <p:spPr>
          <a:xfrm>
            <a:off x="1928433" y="4184671"/>
            <a:ext cx="7774088" cy="863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10272103" y="4601447"/>
            <a:ext cx="2246162" cy="408579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4" b="2184"/>
          <a:stretch/>
        </p:blipFill>
        <p:spPr>
          <a:xfrm>
            <a:off x="1924413" y="6486182"/>
            <a:ext cx="7774088" cy="875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6" b="5158"/>
          <a:stretch/>
        </p:blipFill>
        <p:spPr>
          <a:xfrm>
            <a:off x="10272103" y="6685803"/>
            <a:ext cx="2246162" cy="4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539999"/>
            <a:ext cx="13833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Используется </a:t>
            </a:r>
            <a:r>
              <a:rPr lang="ru-RU" sz="3200" dirty="0"/>
              <a:t>для организации цепочечных вычислений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1"/>
          <a:stretch/>
        </p:blipFill>
        <p:spPr>
          <a:xfrm>
            <a:off x="2340177" y="3480411"/>
            <a:ext cx="12442936" cy="1091589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7" b="43972"/>
          <a:stretch/>
        </p:blipFill>
        <p:spPr>
          <a:xfrm>
            <a:off x="2340177" y="5360473"/>
            <a:ext cx="12442936" cy="1262130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3" b="495"/>
          <a:stretch/>
        </p:blipFill>
        <p:spPr>
          <a:xfrm>
            <a:off x="2340177" y="7172817"/>
            <a:ext cx="12442936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92500" lnSpcReduction="20000"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два типа файлов вам известны?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можно открыть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режимы работы с файлами существуют?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Перечислите атрибуты объектов файлов.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закрыть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записать данные в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заданное количество байт (символов) из файла?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строку из файла?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все строки и получить список строк?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определить позицию указателя в файле?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изменить позицию указателя?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применяется ключевое слово </a:t>
            </a:r>
            <a:r>
              <a:rPr lang="en-US" sz="2800" dirty="0" smtClean="0"/>
              <a:t>with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3925" y="2282422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zip – </a:t>
            </a:r>
            <a:r>
              <a:rPr lang="ru-RU" sz="3200" dirty="0" smtClean="0"/>
              <a:t>возвращает итератор </a:t>
            </a:r>
            <a:r>
              <a:rPr lang="ru-RU" sz="3200" dirty="0"/>
              <a:t>по кортежам, где i-</a:t>
            </a:r>
            <a:r>
              <a:rPr lang="ru-RU" sz="3200" dirty="0" err="1"/>
              <a:t>тый</a:t>
            </a:r>
            <a:r>
              <a:rPr lang="ru-RU" sz="3200" dirty="0"/>
              <a:t> кортеж содержит i-</a:t>
            </a:r>
            <a:r>
              <a:rPr lang="ru-RU" sz="3200" dirty="0" err="1"/>
              <a:t>тый</a:t>
            </a:r>
            <a:r>
              <a:rPr lang="ru-RU" sz="3200" dirty="0"/>
              <a:t> элемент каждой из указанных последовательностей.</a:t>
            </a:r>
            <a:r>
              <a:rPr lang="en-US" sz="3200" dirty="0" smtClean="0"/>
              <a:t>  </a:t>
            </a:r>
            <a:endParaRPr lang="ru-RU" sz="32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2657559" y="5164429"/>
            <a:ext cx="4554534" cy="1210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5"/>
          <a:stretch/>
        </p:blipFill>
        <p:spPr>
          <a:xfrm>
            <a:off x="7968835" y="6014171"/>
            <a:ext cx="5431419" cy="4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310840" y="2372574"/>
            <a:ext cx="14126306" cy="5509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 smtClean="0"/>
              <a:t>Это </a:t>
            </a:r>
            <a:r>
              <a:rPr lang="ru-RU" sz="2800" dirty="0"/>
              <a:t>объект </a:t>
            </a:r>
            <a:r>
              <a:rPr lang="ru-RU" sz="2800" dirty="0" smtClean="0"/>
              <a:t>функции</a:t>
            </a:r>
            <a:r>
              <a:rPr lang="en-US" sz="2800" dirty="0" smtClean="0"/>
              <a:t> </a:t>
            </a:r>
            <a:r>
              <a:rPr lang="ru-RU" sz="2800" dirty="0" smtClean="0"/>
              <a:t>внутри которых объявляются другие функции.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32" y="7542929"/>
            <a:ext cx="5999209" cy="87680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22" y="3085369"/>
            <a:ext cx="6852872" cy="3693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58" y="7542929"/>
            <a:ext cx="1646036" cy="8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452507" y="2675228"/>
            <a:ext cx="14126306" cy="1021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 smtClean="0"/>
              <a:t>Это </a:t>
            </a:r>
            <a:r>
              <a:rPr lang="ru-RU" sz="2800" dirty="0"/>
              <a:t>объект функции, который сохраняет  значения  в  объемлющих  областях </a:t>
            </a:r>
            <a:br>
              <a:rPr lang="ru-RU" sz="2800" dirty="0"/>
            </a:br>
            <a:r>
              <a:rPr lang="ru-RU" sz="2800" dirty="0"/>
              <a:t>видимости,  даже  когда  эти  области могут  прекратить  свое существование.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05" y="4169255"/>
            <a:ext cx="4830775" cy="1922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b="75812"/>
          <a:stretch/>
        </p:blipFill>
        <p:spPr>
          <a:xfrm>
            <a:off x="4687910" y="6963867"/>
            <a:ext cx="2653047" cy="37416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24977" r="473" b="50835"/>
          <a:stretch/>
        </p:blipFill>
        <p:spPr>
          <a:xfrm>
            <a:off x="4687910" y="7338033"/>
            <a:ext cx="2653047" cy="374166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t="48595" r="2369" b="26691"/>
          <a:stretch/>
        </p:blipFill>
        <p:spPr>
          <a:xfrm>
            <a:off x="4687910" y="7766425"/>
            <a:ext cx="2575774" cy="382303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t="74317" r="2369" b="3204"/>
          <a:stretch/>
        </p:blipFill>
        <p:spPr>
          <a:xfrm>
            <a:off x="4687910" y="8213118"/>
            <a:ext cx="2575774" cy="347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618" y="4238002"/>
            <a:ext cx="1769325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ru-RU" sz="1800" dirty="0" smtClean="0"/>
              <a:t>Замыкание 10</a:t>
            </a:r>
            <a:endParaRPr lang="ru-RU" sz="1800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12415" b="69384"/>
          <a:stretch/>
        </p:blipFill>
        <p:spPr>
          <a:xfrm>
            <a:off x="9143999" y="7340958"/>
            <a:ext cx="553793" cy="37348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709893" y="4553064"/>
            <a:ext cx="631064" cy="2410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43989" y="4553063"/>
            <a:ext cx="2228045" cy="675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31672" r="17736" b="37712"/>
          <a:stretch/>
        </p:blipFill>
        <p:spPr>
          <a:xfrm>
            <a:off x="9143998" y="7766425"/>
            <a:ext cx="553793" cy="373487"/>
          </a:xfrm>
          <a:prstGeom prst="rect">
            <a:avLst/>
          </a:prstGeom>
        </p:spPr>
      </p:pic>
      <p:pic>
        <p:nvPicPr>
          <p:cNvPr id="19" name="Рисунок 18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t="63344" r="19510" b="6040"/>
          <a:stretch/>
        </p:blipFill>
        <p:spPr>
          <a:xfrm>
            <a:off x="9118241" y="8213118"/>
            <a:ext cx="553793" cy="3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Модули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473980"/>
            <a:ext cx="139318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Модулем в </a:t>
            </a:r>
            <a:r>
              <a:rPr lang="ru-RU" sz="2800" dirty="0" err="1"/>
              <a:t>Python</a:t>
            </a:r>
            <a:r>
              <a:rPr lang="ru-RU" sz="2800" dirty="0"/>
              <a:t> называется любой файл с </a:t>
            </a:r>
            <a:r>
              <a:rPr lang="ru-RU" sz="2800" dirty="0" smtClean="0"/>
              <a:t>программой</a:t>
            </a:r>
            <a:r>
              <a:rPr lang="en-US" sz="2800" dirty="0" smtClean="0"/>
              <a:t>. </a:t>
            </a:r>
            <a:r>
              <a:rPr lang="ru-RU" sz="2800" dirty="0" smtClean="0"/>
              <a:t>Все </a:t>
            </a:r>
            <a:r>
              <a:rPr lang="ru-RU" sz="2800" dirty="0"/>
              <a:t>те программы, которые вы писали, можно назвать </a:t>
            </a:r>
            <a:r>
              <a:rPr lang="ru-RU" sz="2800" dirty="0" smtClean="0"/>
              <a:t>модулями. </a:t>
            </a:r>
          </a:p>
          <a:p>
            <a:endParaRPr lang="ru-RU" sz="2800" dirty="0"/>
          </a:p>
          <a:p>
            <a:r>
              <a:rPr lang="ru-RU" sz="2800" dirty="0"/>
              <a:t>Каждая программа </a:t>
            </a:r>
            <a:r>
              <a:rPr lang="ru-RU" sz="2800" dirty="0" smtClean="0"/>
              <a:t>может </a:t>
            </a:r>
            <a:r>
              <a:rPr lang="ru-RU" sz="2800" dirty="0"/>
              <a:t>импортировать модуль и получить доступ к его классам, функциям и объектам.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Модуль </a:t>
            </a:r>
            <a:r>
              <a:rPr lang="ru-RU" sz="2800" dirty="0"/>
              <a:t>может быть написан не только на </a:t>
            </a:r>
            <a:r>
              <a:rPr lang="ru-RU" sz="2800" dirty="0" err="1"/>
              <a:t>Python</a:t>
            </a:r>
            <a:r>
              <a:rPr lang="ru-RU" sz="2800" dirty="0"/>
              <a:t>, а например, на C или C</a:t>
            </a:r>
            <a:r>
              <a:rPr lang="ru-RU" sz="2800" dirty="0" smtClean="0"/>
              <a:t>++.</a:t>
            </a:r>
          </a:p>
          <a:p>
            <a:endParaRPr lang="ru-RU" sz="2800" dirty="0"/>
          </a:p>
          <a:p>
            <a:r>
              <a:rPr lang="ru-RU" sz="2800" dirty="0"/>
              <a:t>Подключить модуль можно с помощью инструкции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sz="2800" dirty="0"/>
              <a:t>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471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Импортирование всего модуля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50757" y="4010147"/>
            <a:ext cx="1412630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47955"/>
          <a:stretch/>
        </p:blipFill>
        <p:spPr>
          <a:xfrm>
            <a:off x="3911070" y="4010147"/>
            <a:ext cx="5937338" cy="838704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t="52674" r="1085" b="629"/>
          <a:stretch/>
        </p:blipFill>
        <p:spPr>
          <a:xfrm>
            <a:off x="3911070" y="5733630"/>
            <a:ext cx="5937338" cy="838704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8"/>
          <a:stretch/>
        </p:blipFill>
        <p:spPr>
          <a:xfrm>
            <a:off x="9848408" y="5947709"/>
            <a:ext cx="3528813" cy="4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Использование псевдонимов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1368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Если название модуля слишком длинное, или оно вам не нравится по каким-то другим причинам, то для него можно создать псевдоним, с помощью ключевого слова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0"/>
          <a:stretch/>
        </p:blipFill>
        <p:spPr>
          <a:xfrm>
            <a:off x="5921855" y="5595443"/>
            <a:ext cx="4020636" cy="509143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2" t="60427" r="1282" b="4443"/>
          <a:stretch/>
        </p:blipFill>
        <p:spPr>
          <a:xfrm>
            <a:off x="5921855" y="6958457"/>
            <a:ext cx="4020636" cy="509143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7418231" y="6040192"/>
            <a:ext cx="1622738" cy="918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Инструкция </a:t>
            </a:r>
            <a:r>
              <a:rPr lang="en-US" sz="6600" dirty="0"/>
              <a:t>from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5702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Подключить определенные атрибуты модуля можно с помощью инструкции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5"/>
          <a:stretch/>
        </p:blipFill>
        <p:spPr>
          <a:xfrm>
            <a:off x="5661924" y="4024649"/>
            <a:ext cx="4919452" cy="1290159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7"/>
          <a:stretch/>
        </p:blipFill>
        <p:spPr>
          <a:xfrm>
            <a:off x="5661924" y="5772009"/>
            <a:ext cx="6083608" cy="1071969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24" y="7301179"/>
            <a:ext cx="4332082" cy="14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Создание своего модуля на </a:t>
            </a:r>
            <a:r>
              <a:rPr lang="ru-RU" sz="6600" dirty="0" err="1"/>
              <a:t>Python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336597" y="2426952"/>
            <a:ext cx="6249059" cy="1346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Создадим файл mymodule.py, в которой определим какие-нибудь функции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4133051"/>
            <a:ext cx="5239994" cy="3181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hape 229"/>
          <p:cNvSpPr txBox="1"/>
          <p:nvPr/>
        </p:nvSpPr>
        <p:spPr>
          <a:xfrm>
            <a:off x="8373084" y="2426952"/>
            <a:ext cx="5927087" cy="980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Теперь в этой же папке создадим другой файл, например, main.py: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83" y="4092515"/>
            <a:ext cx="5119553" cy="1831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76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77500" lnSpcReduction="20000"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Расшифровать содержимое файла</a:t>
            </a:r>
            <a:r>
              <a:rPr lang="en-US" sz="2800" dirty="0" smtClean="0"/>
              <a:t>. </a:t>
            </a:r>
            <a:r>
              <a:rPr lang="ru-RU" sz="2800" dirty="0" smtClean="0"/>
              <a:t>Ключ – цифра 10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83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42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118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121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128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111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42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90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131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126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114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121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120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возвращают анонимные функции,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то есть без имени. На практике они часто используются, как способ получить встроенную функцию  или отложить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выполнение определенного фрагмента</a:t>
            </a:r>
            <a:r>
              <a:rPr lang="ru-RU" sz="3600" dirty="0"/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программного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лямбда выражений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27002" y="40640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3" y="41983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31553" y="35231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02537" y="35187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31553" y="64048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14686" y="4198326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14686" y="63745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 по умолчанию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276" y="2456356"/>
            <a:ext cx="1203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</a:t>
            </a:r>
            <a:r>
              <a:rPr lang="ru-RU" sz="2800" dirty="0" err="1"/>
              <a:t>lambda</a:t>
            </a:r>
            <a:r>
              <a:rPr lang="ru-RU" sz="2800" dirty="0"/>
              <a:t>-выражениях можно использовать аргументы со значениями по умолчанию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178" y="4076700"/>
            <a:ext cx="8619273" cy="1749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1438031" y="6709246"/>
            <a:ext cx="13649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Лямбда-выражения удобны для определения не очень сложных функций, которые передаются </a:t>
            </a:r>
            <a:r>
              <a:rPr lang="ru-RU" sz="2400" dirty="0" smtClean="0"/>
              <a:t>затем </a:t>
            </a:r>
            <a:r>
              <a:rPr lang="ru-RU" sz="2400" dirty="0"/>
              <a:t>другим функциям.</a:t>
            </a:r>
          </a:p>
        </p:txBody>
      </p:sp>
    </p:spTree>
    <p:extLst>
      <p:ext uri="{BB962C8B-B14F-4D97-AF65-F5344CB8AC3E}">
        <p14:creationId xmlns:p14="http://schemas.microsoft.com/office/powerpoint/2010/main" val="3733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Сортировка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выбором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убыванию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77" y="2328983"/>
            <a:ext cx="8416423" cy="3427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7418953" y="7952417"/>
            <a:ext cx="9068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ru.wikipedia.org/wiki</a:t>
            </a:r>
            <a:r>
              <a:rPr lang="ru-RU" sz="2800" dirty="0" smtClean="0">
                <a:hlinkClick r:id="rId4"/>
              </a:rPr>
              <a:t>/</a:t>
            </a:r>
            <a:r>
              <a:rPr lang="ru-RU" sz="2800" dirty="0" err="1" smtClean="0">
                <a:hlinkClick r:id="rId4"/>
              </a:rPr>
              <a:t>Сортировка_выбором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49508" y="4349262"/>
            <a:ext cx="3341077" cy="42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390185" y="4771292"/>
            <a:ext cx="1055077" cy="18170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6124" y="6623391"/>
            <a:ext cx="1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  <p:pic>
        <p:nvPicPr>
          <p:cNvPr id="1028" name="Picture 4" descr="https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70" y="2328983"/>
            <a:ext cx="882640" cy="32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4" y="6131295"/>
            <a:ext cx="6052933" cy="1264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8"/>
          <a:stretch/>
        </p:blipFill>
        <p:spPr>
          <a:xfrm>
            <a:off x="704645" y="7845727"/>
            <a:ext cx="4984956" cy="6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73" y="2446214"/>
            <a:ext cx="8343124" cy="3403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Сортировка по возрастанию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65408" y="4425461"/>
            <a:ext cx="3341077" cy="42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606085" y="4847491"/>
            <a:ext cx="1055077" cy="18170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2024" y="6699590"/>
            <a:ext cx="1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067106"/>
            <a:ext cx="6052933" cy="1264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7889494"/>
            <a:ext cx="5369660" cy="7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746</Words>
  <Application>Microsoft Office PowerPoint</Application>
  <PresentationFormat>Произвольный</PresentationFormat>
  <Paragraphs>146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Cabin</vt:lpstr>
      <vt:lpstr>Courier New</vt:lpstr>
      <vt:lpstr>1_Title &amp; Bullets</vt:lpstr>
      <vt:lpstr>1_Title &amp; Subtitle</vt:lpstr>
      <vt:lpstr>Программирование на Python </vt:lpstr>
      <vt:lpstr>Вопросы на повторение</vt:lpstr>
      <vt:lpstr>Задача на повторение</vt:lpstr>
      <vt:lpstr>Лямбда выражения</vt:lpstr>
      <vt:lpstr>Лямбда выражения</vt:lpstr>
      <vt:lpstr>Пример лямбда выражений</vt:lpstr>
      <vt:lpstr>Аргументы по умолчанию</vt:lpstr>
      <vt:lpstr>Сортировка выбором– по убыванию</vt:lpstr>
      <vt:lpstr>Сортировка по возрастанию</vt:lpstr>
      <vt:lpstr>Универсальное решение</vt:lpstr>
      <vt:lpstr>Универсальное решение</vt:lpstr>
      <vt:lpstr>Передача в функцию лямбд</vt:lpstr>
      <vt:lpstr>Передача в функцию лямбд</vt:lpstr>
      <vt:lpstr>Различия lambda от def</vt:lpstr>
      <vt:lpstr>ФУНКЦИИ ВЫСШИХ ПОРЯДКОВ</vt:lpstr>
      <vt:lpstr>filter</vt:lpstr>
      <vt:lpstr>map</vt:lpstr>
      <vt:lpstr>map</vt:lpstr>
      <vt:lpstr>reduce</vt:lpstr>
      <vt:lpstr>zip</vt:lpstr>
      <vt:lpstr>Вложенные функции</vt:lpstr>
      <vt:lpstr>Замыкания</vt:lpstr>
      <vt:lpstr>Модули</vt:lpstr>
      <vt:lpstr>Импортирование всего модуля</vt:lpstr>
      <vt:lpstr>Использование псевдонимов</vt:lpstr>
      <vt:lpstr>Инструкция from</vt:lpstr>
      <vt:lpstr>Создание своего модуля на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430</cp:revision>
  <dcterms:modified xsi:type="dcterms:W3CDTF">2016-09-16T16:00:49Z</dcterms:modified>
</cp:coreProperties>
</file>