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  <p:sldMasterId id="2147483743" r:id="rId4"/>
    <p:sldMasterId id="2147483755" r:id="rId5"/>
    <p:sldMasterId id="2147483767" r:id="rId6"/>
  </p:sldMasterIdLst>
  <p:notesMasterIdLst>
    <p:notesMasterId r:id="rId40"/>
  </p:notesMasterIdLst>
  <p:sldIdLst>
    <p:sldId id="285" r:id="rId7"/>
    <p:sldId id="283" r:id="rId8"/>
    <p:sldId id="354" r:id="rId9"/>
    <p:sldId id="362" r:id="rId10"/>
    <p:sldId id="365" r:id="rId11"/>
    <p:sldId id="367" r:id="rId12"/>
    <p:sldId id="409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402" r:id="rId30"/>
    <p:sldId id="403" r:id="rId31"/>
    <p:sldId id="404" r:id="rId32"/>
    <p:sldId id="405" r:id="rId33"/>
    <p:sldId id="406" r:id="rId34"/>
    <p:sldId id="407" r:id="rId35"/>
    <p:sldId id="408" r:id="rId36"/>
    <p:sldId id="393" r:id="rId37"/>
    <p:sldId id="410" r:id="rId38"/>
    <p:sldId id="394" r:id="rId39"/>
  </p:sldIdLst>
  <p:sldSz cx="16256000" cy="9144000"/>
  <p:notesSz cx="6858000" cy="9144000"/>
  <p:embeddedFontLst>
    <p:embeddedFont>
      <p:font typeface="Cabin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4" autoAdjust="0"/>
    <p:restoredTop sz="98847" autoAdjust="0"/>
  </p:normalViewPr>
  <p:slideViewPr>
    <p:cSldViewPr snapToGrid="0">
      <p:cViewPr varScale="1">
        <p:scale>
          <a:sx n="87" d="100"/>
          <a:sy n="87" d="100"/>
        </p:scale>
        <p:origin x="348" y="9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font" Target="fonts/font2.fntdata"/><Relationship Id="rId47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font" Target="fonts/font3.fntdata"/><Relationship Id="rId48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099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3497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6233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777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5066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6021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943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8743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564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408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6446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917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917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917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917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9171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917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9171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9171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51086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2441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2054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718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1265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681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3555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221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9801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155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574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687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152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69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751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494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770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86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422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868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6850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58906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83867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77980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98143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6052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70238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179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38449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81673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16289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42636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44672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50891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38897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09232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8052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178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77898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61134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02324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16282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31299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98590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63029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07332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913205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45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44266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747549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496350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69386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53110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70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536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38544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32215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84440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lnurgi1.ru/docs/python/modules/re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1.xml"/><Relationship Id="rId4" Type="http://schemas.openxmlformats.org/officeDocument/2006/relationships/hyperlink" Target="https://regex101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1</a:t>
            </a:r>
            <a:r>
              <a:rPr lang="en-US" sz="3200" dirty="0">
                <a:solidFill>
                  <a:schemeClr val="tx1"/>
                </a:solidFill>
              </a:rPr>
              <a:t>2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smtClean="0">
                <a:solidFill>
                  <a:schemeClr val="tx1"/>
                </a:solidFill>
              </a:rPr>
              <a:t>Регулярные </a:t>
            </a:r>
            <a:r>
              <a:rPr lang="ru-RU" sz="3200" dirty="0" smtClean="0">
                <a:solidFill>
                  <a:schemeClr val="tx1"/>
                </a:solidFill>
              </a:rPr>
              <a:t>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682250" y="241300"/>
            <a:ext cx="1440535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Использование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 b="0" i="0" u="none" strike="noStrike" cap="none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</a:t>
            </a:r>
            <a:r>
              <a:rPr lang="en-US" sz="60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startswith</a:t>
            </a:r>
            <a:r>
              <a:rPr lang="en-US" sz="6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7730836" y="4180114"/>
            <a:ext cx="7895700" cy="2318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re.search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From:', line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print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(line)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188775" y="4129299"/>
            <a:ext cx="7048586" cy="2369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line.startswith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('From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:')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 (line)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188775" y="81407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настроили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поиск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добавив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строке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специальные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символы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2250" y="2828262"/>
            <a:ext cx="147495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Clr>
                <a:srgbClr val="FFFFFF"/>
              </a:buClr>
              <a:buSzPct val="25000"/>
              <a:defRPr/>
            </a:pPr>
            <a:r>
              <a:rPr lang="en-US" sz="32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 = ‘</a:t>
            </a:r>
            <a:r>
              <a:rPr lang="en-US" sz="32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lang="en-US" sz="32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r>
              <a:rPr lang="en-US" sz="32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2016</a:t>
            </a:r>
            <a:r>
              <a:rPr lang="en-US" sz="32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1383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animBg="1"/>
      <p:bldP spid="273" grpId="0" animBg="1"/>
      <p:bldP spid="2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Шаблонные</a:t>
            </a:r>
            <a:r>
              <a:rPr lang="en-US" sz="7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символы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Точка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соответствует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любому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символу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кроме перевода строки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добавить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звездочку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повторяться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любое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количество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400175" y="5426075"/>
            <a:ext cx="9739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X-Sieve: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X-DSPAM-Result: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X-DSPAM-Confidence: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0.8475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X-Content-Type-Message-Body: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1878582" y="6045124"/>
            <a:ext cx="24690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^X.*:</a:t>
            </a:r>
          </a:p>
        </p:txBody>
      </p:sp>
    </p:spTree>
    <p:extLst>
      <p:ext uri="{BB962C8B-B14F-4D97-AF65-F5344CB8AC3E}">
        <p14:creationId xmlns:p14="http://schemas.microsoft.com/office/powerpoint/2010/main" val="316927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2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Шаблонные символы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Точка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соответствует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любому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символу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добавить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звездочку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повторяться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любое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количество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247775" y="54260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CMU Sieve 2.3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Innocent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-DSPAM-Confidence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0.8475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-Content-Type-Message-Body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text/plain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Начало строки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Любой символ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Много раз</a:t>
            </a:r>
          </a:p>
        </p:txBody>
      </p:sp>
      <p:cxnSp>
        <p:nvCxnSpPr>
          <p:cNvPr id="294" name="Shape 294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5" name="Shape 295"/>
          <p:cNvCxnSpPr>
            <a:endCxn id="293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6" name="Shape 296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8410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/>
      <p:bldP spid="290" grpId="0"/>
      <p:bldP spid="291" grpId="0"/>
      <p:bldP spid="292" grpId="0"/>
      <p:bldP spid="2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Настройка совпадений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247775" y="5467350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CMU Sieve 2.3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Innocent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Plane is behind schedule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two weeks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7351711" y="5143500"/>
            <a:ext cx="4962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Начало строки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Любой символ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Много раз</a:t>
            </a:r>
          </a:p>
        </p:txBody>
      </p:sp>
      <p:cxnSp>
        <p:nvCxnSpPr>
          <p:cNvPr id="307" name="Shape 307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>
            <a:endCxn id="306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9" name="Shape 309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зависимости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формата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данных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цели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вашей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вам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потребоваться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сузить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40425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Настройка совпадений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7775" y="5441950"/>
            <a:ext cx="87816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Sieve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CMU Sieve 2.3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DSPAM-Result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Innocent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X-Plane is behind schedule: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two weeks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Начало строки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8431211" y="7937500"/>
            <a:ext cx="73659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Любой непробельный символ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более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раз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21" name="Shape 321"/>
          <p:cNvCxnSpPr>
            <a:stCxn id="317" idx="2"/>
          </p:cNvCxnSpPr>
          <p:nvPr/>
        </p:nvCxnSpPr>
        <p:spPr>
          <a:xfrm flipH="1">
            <a:off x="12898300" y="7264500"/>
            <a:ext cx="421800" cy="7920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2" name="Shape 322"/>
          <p:cNvCxnSpPr>
            <a:endCxn id="320" idx="2"/>
          </p:cNvCxnSpPr>
          <p:nvPr/>
        </p:nvCxnSpPr>
        <p:spPr>
          <a:xfrm rot="10800000" flipH="1">
            <a:off x="14238475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3" name="Shape 323"/>
          <p:cNvCxnSpPr/>
          <p:nvPr/>
        </p:nvCxnSpPr>
        <p:spPr>
          <a:xfrm rot="10800000">
            <a:off x="11615736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зависимости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формата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данных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цели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вашей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вам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потребоваться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сузить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87992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/>
      <p:bldP spid="318" grpId="0"/>
      <p:bldP spid="319" grpId="0"/>
      <p:bldP spid="3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Поиск и извлечение данных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81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re.search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возвращает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True (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истинно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)/False (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ложно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в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зависимости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соответствия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регулярному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выражению</a:t>
            </a:r>
            <a:endParaRPr lang="en-US" sz="32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извлечения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соответствующей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регулярному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выражению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754880" y="5645150"/>
            <a:ext cx="1150112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'My 2 favorite numbers are 19 and 42'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('[0-9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]+',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1078807" y="6076307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[0-9]+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931862" y="7683500"/>
            <a:ext cx="3705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Одна или несколько цифр</a:t>
            </a:r>
          </a:p>
        </p:txBody>
      </p:sp>
      <p:cxnSp>
        <p:nvCxnSpPr>
          <p:cNvPr id="334" name="Shape 334"/>
          <p:cNvCxnSpPr/>
          <p:nvPr/>
        </p:nvCxnSpPr>
        <p:spPr>
          <a:xfrm>
            <a:off x="2448819" y="7006582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7030A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3710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Поиск и извлечение данных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699" y="2320868"/>
            <a:ext cx="13932000" cy="1615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выдается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нуля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более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подстрок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соответствующих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регулярному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выражению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2276977" y="4557583"/>
            <a:ext cx="13068317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[AEIOU]+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317817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Внимание</a:t>
            </a:r>
            <a:r>
              <a:rPr lang="en-US" sz="6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! </a:t>
            </a:r>
            <a:r>
              <a:rPr lang="en-US" sz="6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Жадное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совпадение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155650" y="2132350"/>
            <a:ext cx="13932000" cy="1828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Символы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повторения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ю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максимально</a:t>
            </a: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длинн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ой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жадной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возможных</a:t>
            </a:r>
            <a:endParaRPr lang="en-US" sz="36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Using the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character'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^F.+: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ru-RU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kumimoji="0" lang="ru-RU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10909300" y="558165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.+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11757025" y="385445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более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знаков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51" name="Shape 351"/>
          <p:cNvCxnSpPr/>
          <p:nvPr/>
        </p:nvCxnSpPr>
        <p:spPr>
          <a:xfrm rot="10800000" flipH="1">
            <a:off x="12652975" y="4997449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2" name="Shape 352"/>
          <p:cNvSpPr txBox="1"/>
          <p:nvPr/>
        </p:nvSpPr>
        <p:spPr>
          <a:xfrm>
            <a:off x="7289800" y="74803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“F” - первый символ</a:t>
            </a:r>
          </a:p>
        </p:txBody>
      </p:sp>
      <p:cxnSp>
        <p:nvCxnSpPr>
          <p:cNvPr id="353" name="Shape 353"/>
          <p:cNvCxnSpPr/>
          <p:nvPr/>
        </p:nvCxnSpPr>
        <p:spPr>
          <a:xfrm flipH="1">
            <a:off x="10720236" y="661193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4" name="Shape 354"/>
          <p:cNvSpPr txBox="1"/>
          <p:nvPr/>
        </p:nvSpPr>
        <p:spPr>
          <a:xfrm>
            <a:off x="11785600" y="74930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“:” -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последний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символ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55" name="Shape 355"/>
          <p:cNvCxnSpPr/>
          <p:nvPr/>
        </p:nvCxnSpPr>
        <p:spPr>
          <a:xfrm>
            <a:off x="13004875" y="6502475"/>
            <a:ext cx="863400" cy="990599"/>
          </a:xfrm>
          <a:prstGeom prst="straightConnector1">
            <a:avLst/>
          </a:prstGeom>
          <a:noFill/>
          <a:ln w="76200" cap="rnd" cmpd="sng">
            <a:solidFill>
              <a:schemeClr val="tx2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6" name="Shape 356"/>
          <p:cNvSpPr txBox="1"/>
          <p:nvPr/>
        </p:nvSpPr>
        <p:spPr>
          <a:xfrm>
            <a:off x="1155700" y="7788350"/>
            <a:ext cx="5115899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Почему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'From:' ?</a:t>
            </a:r>
          </a:p>
        </p:txBody>
      </p:sp>
    </p:spTree>
    <p:extLst>
      <p:ext uri="{BB962C8B-B14F-4D97-AF65-F5344CB8AC3E}">
        <p14:creationId xmlns:p14="http://schemas.microsoft.com/office/powerpoint/2010/main" val="112547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build="p"/>
      <p:bldP spid="349" grpId="0"/>
      <p:bldP spid="350" grpId="0"/>
      <p:bldP spid="352" grpId="0"/>
      <p:bldP spid="354" grpId="0"/>
      <p:bldP spid="3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Нежадное</a:t>
            </a:r>
            <a:r>
              <a:rPr lang="en-US" sz="7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latin typeface="Cabin"/>
                <a:ea typeface="Cabin"/>
                <a:cs typeface="Cabin"/>
                <a:sym typeface="Cabin"/>
              </a:rPr>
              <a:t>совпадение</a:t>
            </a:r>
            <a:endParaRPr lang="en-US" sz="76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871046" y="2503747"/>
            <a:ext cx="13931900" cy="1828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07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 smtClean="0">
                <a:latin typeface="Cabin"/>
                <a:ea typeface="Cabin"/>
                <a:cs typeface="Cabin"/>
                <a:sym typeface="Cabin"/>
              </a:rPr>
              <a:t>повторения</a:t>
            </a:r>
            <a:r>
              <a:rPr lang="en-US" sz="32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регулярных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выражениях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являются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жадными</a:t>
            </a:r>
            <a:r>
              <a:rPr lang="en-US" sz="3200" b="0" i="0" u="none" strike="noStrike" cap="none" dirty="0">
                <a:latin typeface="Cabin"/>
                <a:ea typeface="Cabin"/>
                <a:cs typeface="Cabin"/>
                <a:sym typeface="Cabin"/>
              </a:rPr>
              <a:t>! 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регулярному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выражению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добавить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знак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 smtClean="0">
                <a:latin typeface="Cabin"/>
                <a:ea typeface="Cabin"/>
                <a:cs typeface="Cabin"/>
                <a:sym typeface="Cabin"/>
              </a:rPr>
              <a:t>вопроса</a:t>
            </a:r>
            <a:r>
              <a:rPr lang="ru-RU" sz="3200" dirty="0" smtClean="0"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2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  <a:r>
              <a:rPr lang="en-US" sz="3200" dirty="0" smtClean="0">
                <a:latin typeface="Cabin"/>
                <a:ea typeface="Cabin"/>
                <a:cs typeface="Cabin"/>
                <a:sym typeface="Cabin"/>
              </a:rPr>
              <a:t>),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то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знаки</a:t>
            </a:r>
            <a:r>
              <a:rPr lang="en-US" sz="3200" b="0" i="0" u="none" strike="noStrike" cap="none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b="0" i="0" u="none" strike="noStrike" cap="none" dirty="0">
                <a:latin typeface="Cabin"/>
                <a:ea typeface="Cabin"/>
                <a:cs typeface="Cabin"/>
                <a:sym typeface="Cabin"/>
              </a:rPr>
              <a:t>+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200" b="0" i="0" u="none" strike="noStrike" cap="none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200" b="0" i="0" u="none" strike="noStrike" cap="none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b="0" i="0" u="none" strike="noStrike" cap="none" dirty="0">
                <a:latin typeface="Cabin"/>
                <a:ea typeface="Cabin"/>
                <a:cs typeface="Cabin"/>
                <a:sym typeface="Cabin"/>
              </a:rPr>
              <a:t>*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200" b="0" i="0" u="none" strike="noStrike" cap="none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немного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расслабляются</a:t>
            </a:r>
            <a:r>
              <a:rPr lang="en-US" sz="3200" b="0" i="0" u="none" strike="noStrike" cap="none" dirty="0"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Using the : character'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('^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F.+?: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10833100" y="5581650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.+?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2864099" y="37655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более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знаков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но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нежадное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совпадение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66" name="Shape 366"/>
          <p:cNvCxnSpPr/>
          <p:nvPr/>
        </p:nvCxnSpPr>
        <p:spPr>
          <a:xfrm flipV="1">
            <a:off x="12590199" y="4772250"/>
            <a:ext cx="273900" cy="1030034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7" name="Shape 367"/>
          <p:cNvCxnSpPr/>
          <p:nvPr/>
        </p:nvCxnSpPr>
        <p:spPr>
          <a:xfrm flipH="1">
            <a:off x="10644036" y="661193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8" name="Shape 368"/>
          <p:cNvCxnSpPr>
            <a:endCxn id="369" idx="0"/>
          </p:cNvCxnSpPr>
          <p:nvPr/>
        </p:nvCxnSpPr>
        <p:spPr>
          <a:xfrm>
            <a:off x="13483750" y="6517100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00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0" name="Shape 370"/>
          <p:cNvSpPr txBox="1"/>
          <p:nvPr/>
        </p:nvSpPr>
        <p:spPr>
          <a:xfrm>
            <a:off x="7289800" y="74803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“F” - первый символ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11785600" y="74930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“:” -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последний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символ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97883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" grpId="0" build="p"/>
      <p:bldP spid="364" grpId="0"/>
      <p:bldP spid="365" grpId="0"/>
      <p:bldP spid="370" grpId="0"/>
      <p:bldP spid="3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Настройка извлечения строк</a:t>
            </a:r>
          </a:p>
        </p:txBody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можете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настроить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</a:t>
            </a: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скобок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указав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какую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извлекать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1591599" y="4184648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959776" y="5405415"/>
            <a:ext cx="9751767" cy="17207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email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\S+@\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(email)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[‘shaptala@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12192000" y="5349975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57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kumimoji="0" lang="en-US" sz="57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57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\S+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2176125" y="71120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Один или более непробельных символов</a:t>
            </a:r>
          </a:p>
        </p:txBody>
      </p:sp>
      <p:cxnSp>
        <p:nvCxnSpPr>
          <p:cNvPr id="382" name="Shape 382"/>
          <p:cNvCxnSpPr/>
          <p:nvPr/>
        </p:nvCxnSpPr>
        <p:spPr>
          <a:xfrm>
            <a:off x="12979400" y="6353175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 flipH="1">
            <a:off x="14363562" y="6291261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9226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/>
      <p:bldP spid="38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189786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</a:t>
            </a:r>
            <a:r>
              <a:rPr lang="ru-RU" sz="2800" dirty="0" smtClean="0"/>
              <a:t>такое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Настройка извлечения строк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Сами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скобки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включаются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Они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только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указывают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начало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конец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извлечения</a:t>
            </a:r>
            <a:endParaRPr lang="en-US" sz="34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7F00"/>
              </a:buClr>
              <a:buSzPct val="25000"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^From</a:t>
            </a: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S+</a:t>
            </a: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392" name="Shape 392"/>
          <p:cNvCxnSpPr/>
          <p:nvPr/>
        </p:nvCxnSpPr>
        <p:spPr>
          <a:xfrm>
            <a:off x="12951229" y="6488350"/>
            <a:ext cx="764771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3" name="Shape 393"/>
          <p:cNvCxnSpPr/>
          <p:nvPr/>
        </p:nvCxnSpPr>
        <p:spPr>
          <a:xfrm flipH="1">
            <a:off x="14782801" y="6488350"/>
            <a:ext cx="737711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4" name="Shape 394"/>
          <p:cNvSpPr txBox="1"/>
          <p:nvPr/>
        </p:nvSpPr>
        <p:spPr>
          <a:xfrm>
            <a:off x="457200" y="5405414"/>
            <a:ext cx="1190352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email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\S+@\S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(email) 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shaptala</a:t>
            </a:r>
            <a:r>
              <a:rPr lang="en-US" sz="30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email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^From:.*?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(email)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shaptala</a:t>
            </a:r>
            <a:r>
              <a:rPr lang="en-US" sz="30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Shape 378"/>
          <p:cNvSpPr txBox="1"/>
          <p:nvPr/>
        </p:nvSpPr>
        <p:spPr>
          <a:xfrm>
            <a:off x="959776" y="4184649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" name="Shape 381"/>
          <p:cNvSpPr txBox="1"/>
          <p:nvPr/>
        </p:nvSpPr>
        <p:spPr>
          <a:xfrm>
            <a:off x="12641240" y="7323249"/>
            <a:ext cx="3238499" cy="83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Группа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82881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/>
        </p:nvSpPr>
        <p:spPr>
          <a:xfrm>
            <a:off x="725555" y="3725850"/>
            <a:ext cx="151827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lang="en-US" sz="28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r>
              <a:rPr lang="en-US" sz="28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</a:t>
            </a:r>
            <a:r>
              <a:rPr lang="en-US" sz="2800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2016'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8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kumimoji="0" lang="ru-RU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lang="ru-RU" sz="28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5747203" y="2172483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lang="en-US" sz="3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14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8316905" y="2205821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25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6032953" y="2828120"/>
            <a:ext cx="19049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8596304" y="2866220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5" name="Shape 405"/>
          <p:cNvCxnSpPr/>
          <p:nvPr/>
        </p:nvCxnSpPr>
        <p:spPr>
          <a:xfrm>
            <a:off x="6090774" y="3725850"/>
            <a:ext cx="2541587" cy="1904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6" name="Shape 406"/>
          <p:cNvSpPr txBox="1"/>
          <p:nvPr/>
        </p:nvSpPr>
        <p:spPr>
          <a:xfrm>
            <a:off x="1702924" y="491496"/>
            <a:ext cx="12753523" cy="13030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Извлечение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имени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хоста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поиска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среза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строки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" name="Shape 378"/>
          <p:cNvSpPr txBox="1"/>
          <p:nvPr/>
        </p:nvSpPr>
        <p:spPr>
          <a:xfrm>
            <a:off x="959775" y="3052751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973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" grpId="0"/>
      <p:bldP spid="40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Двойной срез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необходимо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срезать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а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взять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одну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полученных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частей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снова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срезать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7680503" y="6432723"/>
            <a:ext cx="8070796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1518964" y="559571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email.split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6" name="Shape 416"/>
          <p:cNvSpPr txBox="1"/>
          <p:nvPr/>
        </p:nvSpPr>
        <p:spPr>
          <a:xfrm>
            <a:off x="7698064" y="5865472"/>
            <a:ext cx="7599816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00FF"/>
              </a:buClr>
              <a:buSzPct val="25000"/>
              <a:defRPr/>
            </a:pPr>
            <a:r>
              <a:rPr lang="en-US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shaptala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Shape 417"/>
          <p:cNvSpPr txBox="1"/>
          <p:nvPr/>
        </p:nvSpPr>
        <p:spPr>
          <a:xfrm>
            <a:off x="7759928" y="6915122"/>
            <a:ext cx="3155000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Shape 378"/>
          <p:cNvSpPr txBox="1"/>
          <p:nvPr/>
        </p:nvSpPr>
        <p:spPr>
          <a:xfrm>
            <a:off x="1159736" y="4189975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804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" grpId="0"/>
      <p:bldP spid="416" grpId="0"/>
      <p:bldP spid="4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Версия с регулярным выражением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([^ ]*)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932450" y="7543800"/>
            <a:ext cx="13580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Выполнять поиск, пока не встретится символ “собачки”</a:t>
            </a:r>
          </a:p>
        </p:txBody>
      </p:sp>
      <p:cxnSp>
        <p:nvCxnSpPr>
          <p:cNvPr id="425" name="Shape 425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7" name="Shape 427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endParaRPr lang="en-US" sz="30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domain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([^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]*)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(domain[0])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378"/>
          <p:cNvSpPr txBox="1"/>
          <p:nvPr/>
        </p:nvSpPr>
        <p:spPr>
          <a:xfrm>
            <a:off x="1088872" y="2686099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4403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" grpId="0"/>
      <p:bldP spid="4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Версия с регулярным выражением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endParaRPr lang="en-US" sz="30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domain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([^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]*)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(domain[0])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378"/>
          <p:cNvSpPr txBox="1"/>
          <p:nvPr/>
        </p:nvSpPr>
        <p:spPr>
          <a:xfrm>
            <a:off x="1088872" y="2686099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Shape 434"/>
          <p:cNvSpPr txBox="1"/>
          <p:nvPr/>
        </p:nvSpPr>
        <p:spPr>
          <a:xfrm>
            <a:off x="3972950" y="7399375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Непробельные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символы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0" name="Shape 435"/>
          <p:cNvCxnSpPr/>
          <p:nvPr/>
        </p:nvCxnSpPr>
        <p:spPr>
          <a:xfrm>
            <a:off x="8336637" y="6513550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1" name="Shape 437"/>
          <p:cNvCxnSpPr/>
          <p:nvPr/>
        </p:nvCxnSpPr>
        <p:spPr>
          <a:xfrm flipH="1">
            <a:off x="8971712" y="6507200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2" name="Shape 436"/>
          <p:cNvCxnSpPr/>
          <p:nvPr/>
        </p:nvCxnSpPr>
        <p:spPr>
          <a:xfrm>
            <a:off x="9971931" y="6449875"/>
            <a:ext cx="981900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3" name="Shape 438"/>
          <p:cNvSpPr txBox="1"/>
          <p:nvPr/>
        </p:nvSpPr>
        <p:spPr>
          <a:xfrm>
            <a:off x="9813170" y="7372214"/>
            <a:ext cx="5458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Любое количество символов</a:t>
            </a:r>
          </a:p>
        </p:txBody>
      </p:sp>
    </p:spTree>
    <p:extLst>
      <p:ext uri="{BB962C8B-B14F-4D97-AF65-F5344CB8AC3E}">
        <p14:creationId xmlns:p14="http://schemas.microsoft.com/office/powerpoint/2010/main" val="29541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Версия с регулярным выражением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]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endParaRPr lang="en-US" sz="30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domain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([^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]*)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(domain[0])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378"/>
          <p:cNvSpPr txBox="1"/>
          <p:nvPr/>
        </p:nvSpPr>
        <p:spPr>
          <a:xfrm>
            <a:off x="1088872" y="2686099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" name="Shape 447"/>
          <p:cNvSpPr txBox="1"/>
          <p:nvPr/>
        </p:nvSpPr>
        <p:spPr>
          <a:xfrm>
            <a:off x="6570616" y="7470371"/>
            <a:ext cx="855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Извлечь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непробельные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символы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5" name="Shape 448"/>
          <p:cNvCxnSpPr/>
          <p:nvPr/>
        </p:nvCxnSpPr>
        <p:spPr>
          <a:xfrm>
            <a:off x="8008216" y="6543271"/>
            <a:ext cx="793749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6" name="Shape 449"/>
          <p:cNvCxnSpPr/>
          <p:nvPr/>
        </p:nvCxnSpPr>
        <p:spPr>
          <a:xfrm flipH="1">
            <a:off x="9289328" y="6584546"/>
            <a:ext cx="735821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0572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Вариант</a:t>
            </a:r>
            <a:r>
              <a:rPr lang="en-US" sz="6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покруче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1059559" y="3841748"/>
            <a:ext cx="11570104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endParaRPr lang="en-US" sz="30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domain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.findall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30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From.*</a:t>
            </a:r>
            <a:r>
              <a:rPr lang="en-US" sz="3000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0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([^ </a:t>
            </a:r>
            <a:r>
              <a:rPr lang="en-US" sz="30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]*)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(domain[0])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378"/>
          <p:cNvSpPr txBox="1"/>
          <p:nvPr/>
        </p:nvSpPr>
        <p:spPr>
          <a:xfrm>
            <a:off x="1088872" y="2686099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Shape 457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.*@([^ </a:t>
            </a: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]*)'</a:t>
            </a:r>
          </a:p>
        </p:txBody>
      </p:sp>
      <p:sp>
        <p:nvSpPr>
          <p:cNvPr id="10" name="Shape 458"/>
          <p:cNvSpPr txBox="1"/>
          <p:nvPr/>
        </p:nvSpPr>
        <p:spPr>
          <a:xfrm>
            <a:off x="3806825" y="8013700"/>
            <a:ext cx="11798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Поиск с начала строки 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выражения 'From ' </a:t>
            </a:r>
          </a:p>
        </p:txBody>
      </p:sp>
      <p:cxnSp>
        <p:nvCxnSpPr>
          <p:cNvPr id="11" name="Shape 459"/>
          <p:cNvCxnSpPr/>
          <p:nvPr/>
        </p:nvCxnSpPr>
        <p:spPr>
          <a:xfrm flipH="1">
            <a:off x="6852186" y="6591300"/>
            <a:ext cx="858300" cy="14393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2" name="Shape 460"/>
          <p:cNvCxnSpPr/>
          <p:nvPr/>
        </p:nvCxnSpPr>
        <p:spPr>
          <a:xfrm>
            <a:off x="9501186" y="6692900"/>
            <a:ext cx="2319337" cy="134302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6349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Вариант</a:t>
            </a:r>
            <a:r>
              <a:rPr lang="en-US" sz="6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покруче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1059559" y="3841748"/>
            <a:ext cx="11570104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endParaRPr lang="en-US" sz="30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domain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.findall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30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From.*</a:t>
            </a:r>
            <a:r>
              <a:rPr lang="en-US" sz="3000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0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([^ </a:t>
            </a:r>
            <a:r>
              <a:rPr lang="en-US" sz="30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]*)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(domain[0])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378"/>
          <p:cNvSpPr txBox="1"/>
          <p:nvPr/>
        </p:nvSpPr>
        <p:spPr>
          <a:xfrm>
            <a:off x="1088872" y="2686099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Shape 457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'^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([^ </a:t>
            </a: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]*)'</a:t>
            </a:r>
          </a:p>
        </p:txBody>
      </p:sp>
      <p:sp>
        <p:nvSpPr>
          <p:cNvPr id="13" name="Shape 469"/>
          <p:cNvSpPr txBox="1"/>
          <p:nvPr/>
        </p:nvSpPr>
        <p:spPr>
          <a:xfrm>
            <a:off x="5258211" y="8035925"/>
            <a:ext cx="10692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Пропустить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символы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пока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встретится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собачка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cxnSp>
        <p:nvCxnSpPr>
          <p:cNvPr id="14" name="Shape 470"/>
          <p:cNvCxnSpPr/>
          <p:nvPr/>
        </p:nvCxnSpPr>
        <p:spPr>
          <a:xfrm flipH="1">
            <a:off x="9578772" y="66294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" name="Shape 471"/>
          <p:cNvCxnSpPr/>
          <p:nvPr/>
        </p:nvCxnSpPr>
        <p:spPr>
          <a:xfrm>
            <a:off x="10820197" y="6651625"/>
            <a:ext cx="468311" cy="1384299"/>
          </a:xfrm>
          <a:prstGeom prst="straightConnector1">
            <a:avLst/>
          </a:prstGeom>
          <a:noFill/>
          <a:ln w="76200" cap="rnd" cmpd="sng">
            <a:solidFill>
              <a:srgbClr val="00B0F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3588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Вариант</a:t>
            </a:r>
            <a:r>
              <a:rPr lang="en-US" sz="6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покруче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1059559" y="3841748"/>
            <a:ext cx="11570104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endParaRPr lang="en-US" sz="30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domain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.findall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30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From.*</a:t>
            </a:r>
            <a:r>
              <a:rPr lang="en-US" sz="3000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0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([^ </a:t>
            </a:r>
            <a:r>
              <a:rPr lang="en-US" sz="30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]*)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(domain[0])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378"/>
          <p:cNvSpPr txBox="1"/>
          <p:nvPr/>
        </p:nvSpPr>
        <p:spPr>
          <a:xfrm>
            <a:off x="1088872" y="2686099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Shape 457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'^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From.*@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[^ </a:t>
            </a: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]*)'</a:t>
            </a:r>
          </a:p>
        </p:txBody>
      </p:sp>
      <p:sp>
        <p:nvSpPr>
          <p:cNvPr id="10" name="Shape 480"/>
          <p:cNvSpPr txBox="1"/>
          <p:nvPr/>
        </p:nvSpPr>
        <p:spPr>
          <a:xfrm>
            <a:off x="7009563" y="8050199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Начать извлечение</a:t>
            </a:r>
          </a:p>
        </p:txBody>
      </p:sp>
      <p:cxnSp>
        <p:nvCxnSpPr>
          <p:cNvPr id="11" name="Shape 481"/>
          <p:cNvCxnSpPr/>
          <p:nvPr/>
        </p:nvCxnSpPr>
        <p:spPr>
          <a:xfrm flipH="1">
            <a:off x="10976524" y="6693324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B05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2364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Вариант</a:t>
            </a:r>
            <a:r>
              <a:rPr lang="en-US" sz="6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покруче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1059559" y="3841748"/>
            <a:ext cx="11570104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endParaRPr lang="en-US" sz="30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domain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.findall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30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From.*</a:t>
            </a:r>
            <a:r>
              <a:rPr lang="en-US" sz="3000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0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([^ </a:t>
            </a:r>
            <a:r>
              <a:rPr lang="en-US" sz="30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]*)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(domain[0])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378"/>
          <p:cNvSpPr txBox="1"/>
          <p:nvPr/>
        </p:nvSpPr>
        <p:spPr>
          <a:xfrm>
            <a:off x="1088872" y="2686099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Shape 457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'^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From.*@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cxnSp>
        <p:nvCxnSpPr>
          <p:cNvPr id="12" name="Shape 490"/>
          <p:cNvCxnSpPr/>
          <p:nvPr/>
        </p:nvCxnSpPr>
        <p:spPr>
          <a:xfrm flipH="1">
            <a:off x="10769144" y="6623247"/>
            <a:ext cx="868362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3" name="Shape 491"/>
          <p:cNvCxnSpPr/>
          <p:nvPr/>
        </p:nvCxnSpPr>
        <p:spPr>
          <a:xfrm flipH="1">
            <a:off x="13275696" y="6540122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4" name="Shape 492"/>
          <p:cNvCxnSpPr/>
          <p:nvPr/>
        </p:nvCxnSpPr>
        <p:spPr>
          <a:xfrm flipH="1">
            <a:off x="10827881" y="6623247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5" name="Shape 495"/>
          <p:cNvSpPr txBox="1"/>
          <p:nvPr/>
        </p:nvSpPr>
        <p:spPr>
          <a:xfrm>
            <a:off x="11519445" y="7759797"/>
            <a:ext cx="3819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Любое количество символов</a:t>
            </a:r>
          </a:p>
        </p:txBody>
      </p:sp>
      <p:sp>
        <p:nvSpPr>
          <p:cNvPr id="16" name="Shape 496"/>
          <p:cNvSpPr txBox="1"/>
          <p:nvPr/>
        </p:nvSpPr>
        <p:spPr>
          <a:xfrm>
            <a:off x="6358245" y="7759797"/>
            <a:ext cx="5401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Непробельные символы</a:t>
            </a:r>
          </a:p>
        </p:txBody>
      </p:sp>
    </p:spTree>
    <p:extLst>
      <p:ext uri="{BB962C8B-B14F-4D97-AF65-F5344CB8AC3E}">
        <p14:creationId xmlns:p14="http://schemas.microsoft.com/office/powerpoint/2010/main" val="73444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Задача 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1536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Вариант</a:t>
            </a:r>
            <a:r>
              <a:rPr lang="en-US" sz="6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покруче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1059559" y="3841748"/>
            <a:ext cx="11570104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endParaRPr lang="en-US" sz="30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domain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.findall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30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From.*</a:t>
            </a:r>
            <a:r>
              <a:rPr lang="en-US" sz="3000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0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([^ </a:t>
            </a:r>
            <a:r>
              <a:rPr lang="en-US" sz="30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]*)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(domain[0])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378"/>
          <p:cNvSpPr txBox="1"/>
          <p:nvPr/>
        </p:nvSpPr>
        <p:spPr>
          <a:xfrm>
            <a:off x="1088872" y="2686099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Shape 457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'^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From.*@([^ </a:t>
            </a: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]*</a:t>
            </a: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11" name="Shape 503"/>
          <p:cNvSpPr txBox="1"/>
          <p:nvPr/>
        </p:nvSpPr>
        <p:spPr>
          <a:xfrm>
            <a:off x="10030113" y="7933127"/>
            <a:ext cx="55506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Остановить извлечение</a:t>
            </a:r>
          </a:p>
        </p:txBody>
      </p:sp>
      <p:cxnSp>
        <p:nvCxnSpPr>
          <p:cNvPr id="17" name="Shape 504"/>
          <p:cNvCxnSpPr/>
          <p:nvPr/>
        </p:nvCxnSpPr>
        <p:spPr>
          <a:xfrm flipH="1">
            <a:off x="13198000" y="6637727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6009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</a:t>
            </a:r>
            <a:r>
              <a:rPr lang="en-US" sz="7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выхода</a:t>
            </a:r>
            <a:endParaRPr lang="en-US" sz="7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1033512" y="2327564"/>
            <a:ext cx="14012524" cy="179693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779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Чтобы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использовать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знак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регулярного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качестве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dirty="0" err="1">
                <a:solidFill>
                  <a:srgbClr val="00B050"/>
                </a:solidFill>
                <a:latin typeface="Cabin"/>
                <a:ea typeface="Cabin"/>
                <a:cs typeface="Cabin"/>
                <a:sym typeface="Cabin"/>
              </a:rPr>
              <a:t>обычного</a:t>
            </a:r>
            <a:r>
              <a:rPr lang="en-US" sz="4000" dirty="0">
                <a:solidFill>
                  <a:srgbClr val="00B05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символа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поставьте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перед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ним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наклонную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черту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'\'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787400" y="4684700"/>
            <a:ext cx="11465560" cy="2924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'We just received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for cookies.'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money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\$[0-9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.]+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(money)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11062850" y="6667500"/>
            <a:ext cx="3422700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49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\$</a:t>
            </a:r>
            <a:r>
              <a:rPr kumimoji="0" lang="en-US" sz="4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[0-9.]</a:t>
            </a:r>
            <a:r>
              <a:rPr kumimoji="0" lang="en-US" sz="49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2003073" y="8102600"/>
            <a:ext cx="38483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Цифра или точка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7951786" y="8039100"/>
            <a:ext cx="34227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Знак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доллара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30" name="Shape 530"/>
          <p:cNvCxnSpPr/>
          <p:nvPr/>
        </p:nvCxnSpPr>
        <p:spPr>
          <a:xfrm flipH="1">
            <a:off x="11188836" y="7546975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7030A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31" name="Shape 531"/>
          <p:cNvCxnSpPr/>
          <p:nvPr/>
        </p:nvCxnSpPr>
        <p:spPr>
          <a:xfrm>
            <a:off x="12503325" y="7445400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32" name="Shape 532"/>
          <p:cNvCxnSpPr/>
          <p:nvPr/>
        </p:nvCxnSpPr>
        <p:spPr>
          <a:xfrm flipH="1">
            <a:off x="13474698" y="7453100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33" name="Shape 533"/>
          <p:cNvSpPr txBox="1"/>
          <p:nvPr/>
        </p:nvSpPr>
        <p:spPr>
          <a:xfrm>
            <a:off x="12825411" y="4660900"/>
            <a:ext cx="28830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1 или более</a:t>
            </a:r>
          </a:p>
        </p:txBody>
      </p:sp>
      <p:cxnSp>
        <p:nvCxnSpPr>
          <p:cNvPr id="534" name="Shape 534"/>
          <p:cNvCxnSpPr/>
          <p:nvPr/>
        </p:nvCxnSpPr>
        <p:spPr>
          <a:xfrm rot="10800000" flipH="1">
            <a:off x="14180460" y="5880099"/>
            <a:ext cx="86399" cy="919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4958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" grpId="0"/>
      <p:bldP spid="528" grpId="0"/>
      <p:bldP spid="529" grpId="0"/>
      <p:bldP spid="5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</a:t>
            </a:r>
            <a:r>
              <a:rPr lang="en-US" sz="7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выхода</a:t>
            </a:r>
            <a:endParaRPr lang="en-US" sz="7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1239090" y="2137272"/>
            <a:ext cx="14206557" cy="584995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www.ilnurgi1.ru/docs/python/modules/re.html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конспект по 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Python (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модуль 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re)</a:t>
            </a:r>
          </a:p>
          <a:p>
            <a:pPr lvl="0">
              <a:buClr>
                <a:srgbClr val="FFFFFF"/>
              </a:buClr>
              <a:buSzPct val="25000"/>
              <a:defRPr/>
            </a:pPr>
            <a:endParaRPr lang="en-US"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regex101.com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– 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онлайн тестер и отладчик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регулярных выражений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40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Shape 5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Shape 5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Shape 547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...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Данная презентация охраняется авторским правом “Copyright 2010-  Charles R. Severance (</a:t>
            </a:r>
            <a:r>
              <a:rPr kumimoji="0" lang="en-US" sz="1800" b="0" i="0" u="sng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5"/>
              </a:rPr>
              <a:t>www.dr-chuck.com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University of Michigan School of Information” </a:t>
            </a:r>
            <a:r>
              <a:rPr kumimoji="0" lang="en-US" sz="1800" b="0" i="0" u="sng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6"/>
              </a:rPr>
              <a:t>open.umich.edu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и доступна на условиях лицензии 4.0 “С указанием авторства”.  В соответствии с требованием лицензии “С указанием авторства" данный слайд должен присутствовать во всех копиях этого документа. При внесении каких-либо изменений в данный документ вы можете указать свое имя и организацию в список соавторов на этой странице для последующих публикаций.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Первоначальная разработка: Чарльз Северанс, Школа информации Мичиганского университета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Здесь впишите дополнительных авторов и переводчиков...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49" name="Shape 549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Благодарность / Содействие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423076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	Регулярные выражения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540075" y="8115300"/>
            <a:ext cx="1189082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800" u="sng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</a:t>
            </a:r>
            <a:r>
              <a:rPr lang="en-US" sz="3800" u="sng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://ru.wikipedia.org/wiki</a:t>
            </a:r>
            <a:r>
              <a:rPr lang="ru-RU" sz="3800" u="sng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/</a:t>
            </a:r>
            <a:r>
              <a:rPr lang="ru-RU" sz="3800" u="sng" dirty="0" err="1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Регулярное_выражение</a:t>
            </a:r>
            <a:endParaRPr kumimoji="0" lang="en-US" sz="3800" b="0" i="0" u="sng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  <a:hlinkClick r:id="rId3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1365162" y="2946400"/>
            <a:ext cx="14153880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вычислительной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технике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регулярное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выражение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(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также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"regex"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"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regexp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")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представляет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собой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краткий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гибкий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способ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поиска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строк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текста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таких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конкретные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символы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слова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набор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символов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.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Регулярное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выражение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записывается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формальном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языке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понятном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программе-интерпретатору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регулярных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выражений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71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511300" y="469900"/>
            <a:ext cx="132332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Понимание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регулярных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выражений</a:t>
            </a:r>
            <a:endParaRPr lang="en-US" sz="7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594428" y="3241964"/>
            <a:ext cx="13233299" cy="377869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779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Очень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мощный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инструмент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5779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Регулярные</a:t>
            </a:r>
            <a:r>
              <a:rPr lang="en-US" sz="32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отдельный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язык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1104900" marR="0" lvl="0" indent="-5779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Язык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"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шаблонных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"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символов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программирование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символами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5779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своего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рода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традиционный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компактный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язык</a:t>
            </a:r>
            <a:endParaRPr lang="en-US" sz="32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16647" y="7826330"/>
            <a:ext cx="11782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regex101.com</a:t>
            </a:r>
            <a:r>
              <a:rPr lang="en-US" sz="3200" dirty="0"/>
              <a:t> </a:t>
            </a:r>
            <a:r>
              <a:rPr lang="en-US" sz="3200" dirty="0" smtClean="0"/>
              <a:t> -  </a:t>
            </a:r>
            <a:r>
              <a:rPr lang="ru-RU" sz="3200" dirty="0" smtClean="0"/>
              <a:t>для проверки регулярных выражений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6802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1574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Краткое</a:t>
            </a:r>
            <a:r>
              <a:rPr lang="en-US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руководство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1863668" y="1679282"/>
            <a:ext cx="14719299" cy="683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Начало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строки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Конец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строки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Любой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kumimoji="0" lang="en-US" sz="2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ноль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или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более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раз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ноль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или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более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раз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нежадное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совпадение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один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или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более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раз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один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или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более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раз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нежадное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совпадение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kumimoji="0" lang="en-US" sz="29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aeiou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Любой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один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из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перечисленных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символов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Любой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один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кроме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перечисленных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Набор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символов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может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быть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указан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как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диапазон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Указывает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начало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ru-RU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группы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Указывает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конец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600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группы</a:t>
            </a:r>
            <a:endParaRPr lang="en-US" sz="2600" dirty="0" smtClean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lang="en-US" sz="29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{m, n}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kumimoji="0" lang="ru-RU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Повтор</a:t>
            </a:r>
            <a:r>
              <a:rPr kumimoji="0" lang="ru-RU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предыдущего фрагмента от </a:t>
            </a:r>
            <a:r>
              <a:rPr lang="en-US" sz="26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m </a:t>
            </a:r>
            <a:r>
              <a:rPr lang="ru-RU" sz="26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до </a:t>
            </a:r>
            <a:r>
              <a:rPr lang="en-US" sz="26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lang="ru-RU" sz="26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раз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1651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1574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Краткое</a:t>
            </a:r>
            <a:r>
              <a:rPr lang="en-US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руководство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1279774" y="1635215"/>
            <a:ext cx="14719299" cy="683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  <a:defRPr/>
            </a:pPr>
            <a:r>
              <a:rPr lang="en-US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26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Пробел</a:t>
            </a:r>
            <a:endParaRPr lang="en-US" sz="2600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  <a:defRPr/>
            </a:pPr>
            <a:r>
              <a:rPr lang="en-US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lang="en-US" sz="26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Любой</a:t>
            </a:r>
            <a:r>
              <a:rPr lang="en-US" sz="2600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НЕ</a:t>
            </a:r>
            <a:r>
              <a:rPr lang="en-US" sz="26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пробельный</a:t>
            </a:r>
            <a:r>
              <a:rPr lang="en-US" sz="26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endParaRPr lang="en-US" sz="26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  <a:defRPr/>
            </a:pPr>
            <a:endParaRPr lang="en-US" sz="2600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  <a:defRPr/>
            </a:pPr>
            <a:r>
              <a:rPr lang="en-US" sz="26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 </a:t>
            </a:r>
            <a:r>
              <a:rPr lang="en-US" sz="26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-RU" sz="26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Любой</a:t>
            </a:r>
            <a:r>
              <a:rPr lang="ru-RU" sz="2600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алфавитно-цифровой знак.</a:t>
            </a:r>
          </a:p>
          <a:p>
            <a:pPr lvl="0">
              <a:buClr>
                <a:srgbClr val="00FF00"/>
              </a:buClr>
              <a:buSzPct val="25000"/>
              <a:defRPr/>
            </a:pPr>
            <a:r>
              <a:rPr lang="en-US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\W </a:t>
            </a:r>
            <a:r>
              <a:rPr lang="ru-RU" sz="26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6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-RU" sz="26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6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Любой символ,</a:t>
            </a:r>
            <a:r>
              <a:rPr lang="ru-RU" sz="2600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6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НЕ</a:t>
            </a:r>
            <a:r>
              <a:rPr lang="ru-RU" sz="2600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6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являющимся алфавитно-цифровым </a:t>
            </a:r>
            <a:r>
              <a:rPr lang="ru-RU" sz="2600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знаком</a:t>
            </a:r>
            <a:endParaRPr lang="en-US" sz="2600" dirty="0" smtClean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  <a:defRPr/>
            </a:pPr>
            <a:r>
              <a:rPr lang="en-US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\d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6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6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Л</a:t>
            </a:r>
            <a:r>
              <a:rPr lang="ru-RU" sz="26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юбая</a:t>
            </a:r>
            <a:r>
              <a:rPr lang="ru-RU" sz="26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600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десятичная цифра.</a:t>
            </a:r>
            <a:endParaRPr lang="en-US" sz="2600" dirty="0" smtClean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  <a:defRPr/>
            </a:pPr>
            <a:r>
              <a:rPr lang="en-US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\D 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ru-RU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Л</a:t>
            </a:r>
            <a:r>
              <a:rPr lang="ru-RU" sz="26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юбой</a:t>
            </a:r>
            <a:r>
              <a:rPr lang="ru-RU" sz="26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символ, </a:t>
            </a:r>
            <a:r>
              <a:rPr lang="ru-RU" sz="26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НЕ</a:t>
            </a:r>
            <a:r>
              <a:rPr lang="ru-RU" sz="2600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6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являющемуся десятичной </a:t>
            </a:r>
            <a:r>
              <a:rPr lang="ru-RU" sz="2600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цифрой</a:t>
            </a:r>
            <a:endParaRPr lang="en-US" sz="26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  <a:defRPr/>
            </a:pP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  <a:defRPr/>
            </a:pPr>
            <a:r>
              <a:rPr lang="ru-RU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6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-RU" sz="2600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Граница</a:t>
            </a:r>
            <a:r>
              <a:rPr lang="ru-RU" sz="26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между символом \w (алфавитно-цифровым) </a:t>
            </a:r>
            <a:endParaRPr lang="en-US" sz="26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  <a:defRPr/>
            </a:pPr>
            <a:r>
              <a:rPr lang="en-US" sz="2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-RU" sz="26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и </a:t>
            </a:r>
            <a:r>
              <a:rPr lang="ru-RU" sz="2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символом \W (не алфавитно-цифровым</a:t>
            </a:r>
            <a:r>
              <a:rPr lang="ru-RU" sz="26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FF00"/>
              </a:buClr>
              <a:buSzPct val="25000"/>
              <a:defRPr/>
            </a:pPr>
            <a:r>
              <a:rPr lang="en-US" sz="26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\B</a:t>
            </a:r>
            <a:r>
              <a:rPr lang="en-US" sz="26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-RU" sz="26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Соответствие </a:t>
            </a:r>
            <a:r>
              <a:rPr lang="ru-RU" sz="26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НЕ</a:t>
            </a:r>
            <a:r>
              <a:rPr lang="ru-RU" sz="2600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должно </a:t>
            </a:r>
            <a:r>
              <a:rPr lang="ru-RU" sz="26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обнаруживаться на границе</a:t>
            </a:r>
            <a:r>
              <a:rPr lang="ru-RU" sz="2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\</a:t>
            </a:r>
            <a:r>
              <a:rPr lang="ru-RU" sz="26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lang="ru-RU" sz="26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  <a:defRPr/>
            </a:pPr>
            <a:r>
              <a:rPr lang="ru-RU" sz="2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83157" y="8467814"/>
            <a:ext cx="126496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regex101.com</a:t>
            </a:r>
            <a:r>
              <a:rPr lang="en-US" sz="2800" dirty="0" smtClean="0"/>
              <a:t> – </a:t>
            </a:r>
            <a:r>
              <a:rPr lang="ru-RU" sz="2800" dirty="0" smtClean="0"/>
              <a:t>сайт тестирования регулярных выражений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3130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Модуль регулярных выражений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40768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Перед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тем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начать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использовать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регулярные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ражения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необходимо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импортировать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соответствующую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библиотеку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команды</a:t>
            </a:r>
            <a:r>
              <a:rPr lang="ru-RU" sz="32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import </a:t>
            </a:r>
            <a:r>
              <a:rPr lang="en-US" sz="32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"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Чтобы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проверить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соответствует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регулярному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выражению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ввести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</a:t>
            </a:r>
            <a:r>
              <a:rPr lang="en-US" sz="32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команда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аналогична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Чтобы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извлечь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использовать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re.findall</a:t>
            </a:r>
            <a:r>
              <a:rPr lang="en-US" sz="32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подобен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срезом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2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var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[5:10] </a:t>
            </a:r>
          </a:p>
        </p:txBody>
      </p:sp>
    </p:spTree>
    <p:extLst>
      <p:ext uri="{BB962C8B-B14F-4D97-AF65-F5344CB8AC3E}">
        <p14:creationId xmlns:p14="http://schemas.microsoft.com/office/powerpoint/2010/main" val="377180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Использование</a:t>
            </a:r>
            <a:r>
              <a:rPr lang="en-US" sz="6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 b="0" i="0" u="none" strike="noStrike" cap="none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</a:t>
            </a:r>
            <a:r>
              <a:rPr lang="en-US" sz="60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057025" y="4147390"/>
            <a:ext cx="7906952" cy="2579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re.search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('From:', line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(line)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207516" y="4147390"/>
            <a:ext cx="7702551" cy="2579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line.find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('From:')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&gt;= 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(line)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2250" y="2590482"/>
            <a:ext cx="147495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Clr>
                <a:srgbClr val="FFFFFF"/>
              </a:buClr>
              <a:buSzPct val="25000"/>
              <a:defRPr/>
            </a:pPr>
            <a:r>
              <a:rPr lang="en-US" sz="32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 = ‘</a:t>
            </a:r>
            <a:r>
              <a:rPr lang="en-US" sz="32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lang="en-US" sz="32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r>
              <a:rPr lang="en-US" sz="32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2016</a:t>
            </a:r>
            <a:r>
              <a:rPr lang="en-US" sz="32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29285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animBg="1"/>
      <p:bldP spid="266" grpId="0" animBg="1"/>
    </p:bld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1628</Words>
  <Application>Microsoft Office PowerPoint</Application>
  <PresentationFormat>Произвольный</PresentationFormat>
  <Paragraphs>287</Paragraphs>
  <Slides>33</Slides>
  <Notes>30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6</vt:i4>
      </vt:variant>
      <vt:variant>
        <vt:lpstr>Заголовки слайдов</vt:lpstr>
      </vt:variant>
      <vt:variant>
        <vt:i4>33</vt:i4>
      </vt:variant>
    </vt:vector>
  </HeadingPairs>
  <TitlesOfParts>
    <vt:vector size="42" baseType="lpstr">
      <vt:lpstr>Arial</vt:lpstr>
      <vt:lpstr>Courier New</vt:lpstr>
      <vt:lpstr>Cabin</vt:lpstr>
      <vt:lpstr>1_Title &amp; Bullets</vt:lpstr>
      <vt:lpstr>1_Title &amp; Subtitle</vt:lpstr>
      <vt:lpstr>Title &amp; Bullets</vt:lpstr>
      <vt:lpstr>3_Title &amp; Bullets</vt:lpstr>
      <vt:lpstr>4_Title &amp; Bullets</vt:lpstr>
      <vt:lpstr>5_Title &amp; Bullets</vt:lpstr>
      <vt:lpstr>Программирование на Python </vt:lpstr>
      <vt:lpstr>Вопросы на повторение</vt:lpstr>
      <vt:lpstr>Задача на повторение</vt:lpstr>
      <vt:lpstr> Регулярные выражения</vt:lpstr>
      <vt:lpstr>Понимание регулярных выражений</vt:lpstr>
      <vt:lpstr>Краткое руководство</vt:lpstr>
      <vt:lpstr>Краткое руководство</vt:lpstr>
      <vt:lpstr>Модуль регулярных выражений</vt:lpstr>
      <vt:lpstr>Использование re.search() как find()</vt:lpstr>
      <vt:lpstr>Использование re.search() как startswith()</vt:lpstr>
      <vt:lpstr>Шаблонные символы</vt:lpstr>
      <vt:lpstr>Шаблонные символы</vt:lpstr>
      <vt:lpstr>Настройка совпадений</vt:lpstr>
      <vt:lpstr>Настройка совпадений</vt:lpstr>
      <vt:lpstr>Поиск и извлечение данных</vt:lpstr>
      <vt:lpstr>Поиск и извлечение данных</vt:lpstr>
      <vt:lpstr>Внимание! Жадное совпадение</vt:lpstr>
      <vt:lpstr>Нежадное совпадение</vt:lpstr>
      <vt:lpstr>Настройка извлечения строк</vt:lpstr>
      <vt:lpstr>Настройка извлечения строк</vt:lpstr>
      <vt:lpstr>Презентация PowerPoint</vt:lpstr>
      <vt:lpstr>Двойной срез</vt:lpstr>
      <vt:lpstr>Версия с регулярным выражением</vt:lpstr>
      <vt:lpstr>Версия с регулярным выражением</vt:lpstr>
      <vt:lpstr>Версия с регулярным выражением</vt:lpstr>
      <vt:lpstr>Вариант покруче</vt:lpstr>
      <vt:lpstr>Вариант покруче</vt:lpstr>
      <vt:lpstr>Вариант покруче</vt:lpstr>
      <vt:lpstr>Вариант покруче</vt:lpstr>
      <vt:lpstr>Вариант покруче</vt:lpstr>
      <vt:lpstr>Символ выхода</vt:lpstr>
      <vt:lpstr>Символ выхода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max</cp:lastModifiedBy>
  <cp:revision>624</cp:revision>
  <dcterms:modified xsi:type="dcterms:W3CDTF">2016-09-23T15:41:02Z</dcterms:modified>
</cp:coreProperties>
</file>