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19" r:id="rId3"/>
    <p:sldMasterId id="2147483731" r:id="rId4"/>
    <p:sldMasterId id="2147483743" r:id="rId5"/>
    <p:sldMasterId id="2147483755" r:id="rId6"/>
    <p:sldMasterId id="2147483767" r:id="rId7"/>
  </p:sldMasterIdLst>
  <p:notesMasterIdLst>
    <p:notesMasterId r:id="rId52"/>
  </p:notesMasterIdLst>
  <p:sldIdLst>
    <p:sldId id="285" r:id="rId8"/>
    <p:sldId id="283" r:id="rId9"/>
    <p:sldId id="354" r:id="rId10"/>
    <p:sldId id="355" r:id="rId11"/>
    <p:sldId id="395" r:id="rId12"/>
    <p:sldId id="360" r:id="rId13"/>
    <p:sldId id="396" r:id="rId14"/>
    <p:sldId id="397" r:id="rId15"/>
    <p:sldId id="357" r:id="rId16"/>
    <p:sldId id="398" r:id="rId17"/>
    <p:sldId id="359" r:id="rId18"/>
    <p:sldId id="399" r:id="rId19"/>
    <p:sldId id="401" r:id="rId20"/>
    <p:sldId id="400" r:id="rId21"/>
    <p:sldId id="362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</p:sldIdLst>
  <p:sldSz cx="16256000" cy="9144000"/>
  <p:notesSz cx="6858000" cy="9144000"/>
  <p:embeddedFontLst>
    <p:embeddedFont>
      <p:font typeface="Cabin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84803" autoAdjust="0"/>
  </p:normalViewPr>
  <p:slideViewPr>
    <p:cSldViewPr snapToGrid="0">
      <p:cViewPr varScale="1">
        <p:scale>
          <a:sx n="74" d="100"/>
          <a:sy n="74" d="100"/>
        </p:scale>
        <p:origin x="186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font" Target="fonts/font3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font" Target="fonts/font1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font" Target="fonts/font4.fntdata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commentAuthors" Target="commentAuthor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033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6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308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446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0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81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55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21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801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55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034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9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49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33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77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066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021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943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743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564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08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79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841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563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182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103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104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382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92605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470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53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51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1086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71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67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9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41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42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45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60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926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05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65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698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961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748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83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977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7976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5831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890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386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7980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8143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05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02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7929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8449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1673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6289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2636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4672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089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889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9232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80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17865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7898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1134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2324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6282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1299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8590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3029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7332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1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4577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4266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4754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9635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93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53110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7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336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854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215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4440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5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 smtClean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Строки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Регулярные выражения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53749"/>
              </p:ext>
            </p:extLst>
          </p:nvPr>
        </p:nvGraphicFramePr>
        <p:xfrm>
          <a:off x="811369" y="2382591"/>
          <a:ext cx="14392240" cy="5784332"/>
        </p:xfrm>
        <a:graphic>
          <a:graphicData uri="http://schemas.openxmlformats.org/drawingml/2006/table">
            <a:tbl>
              <a:tblPr/>
              <a:tblGrid>
                <a:gridCol w="5679583">
                  <a:extLst>
                    <a:ext uri="{9D8B030D-6E8A-4147-A177-3AD203B41FA5}">
                      <a16:colId xmlns:a16="http://schemas.microsoft.com/office/drawing/2014/main" val="2882558650"/>
                    </a:ext>
                  </a:extLst>
                </a:gridCol>
                <a:gridCol w="8712657">
                  <a:extLst>
                    <a:ext uri="{9D8B030D-6E8A-4147-A177-3AD203B41FA5}">
                      <a16:colId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.lstrip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начале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.rstrip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конце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.strip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начале и в конце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.expandtabs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</a:t>
                      </a:r>
                      <a:r>
                        <a:rPr lang="en-US" sz="2800" b="0" i="0" u="none" strike="noStrike" cap="none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tabsize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копию строки, в которой все символы табуляции заменяются одним или несколькими пробелами, в зависимости от текущего столбца. Если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TabSize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не указан, размер табуляции полагается равным 8 пробелам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47797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преобразования пробелов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31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Удаление пробелов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0025" y="2603500"/>
            <a:ext cx="76008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лишние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и(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удаляют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соответственно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удаляет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и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  Hello Bob  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5058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9260"/>
              </p:ext>
            </p:extLst>
          </p:nvPr>
        </p:nvGraphicFramePr>
        <p:xfrm>
          <a:off x="780741" y="1828799"/>
          <a:ext cx="14913735" cy="6238098"/>
        </p:xfrm>
        <a:graphic>
          <a:graphicData uri="http://schemas.openxmlformats.org/drawingml/2006/table">
            <a:tbl>
              <a:tblPr/>
              <a:tblGrid>
                <a:gridCol w="6516711">
                  <a:extLst>
                    <a:ext uri="{9D8B030D-6E8A-4147-A177-3AD203B41FA5}">
                      <a16:colId xmlns:a16="http://schemas.microsoft.com/office/drawing/2014/main" val="2882558650"/>
                    </a:ext>
                  </a:extLst>
                </a:gridCol>
                <a:gridCol w="8397024">
                  <a:extLst>
                    <a:ext uri="{9D8B030D-6E8A-4147-A177-3AD203B41FA5}">
                      <a16:colId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.split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символ)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Разбиение строки по разделителю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.join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список)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Сборка строки из списка с разделителем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.replace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шаблон, замена)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Замена шаблона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.count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количество непересекающихся вхождений подстроки в диапазоне [начало, конец] (0 и длина строки по умолчанию)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47797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.center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(width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[fill])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отцентрованную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строку, по краям которой стоит символ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fill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(пробел по умолчанию)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768307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.format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2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Форматирование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68900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Другие методы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0703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замена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3549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похожа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замены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текстовом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редакторе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заменяет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случаи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искомой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замены</a:t>
            </a:r>
            <a:endParaRPr lang="en-US" sz="32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79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Форматирование строк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8976" t="49609" r="16137" b="48390"/>
          <a:stretch/>
        </p:blipFill>
        <p:spPr>
          <a:xfrm>
            <a:off x="1626059" y="2796684"/>
            <a:ext cx="14061826" cy="3525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9250" t="37838" r="15863" b="60161"/>
          <a:stretch/>
        </p:blipFill>
        <p:spPr>
          <a:xfrm>
            <a:off x="1626059" y="3212767"/>
            <a:ext cx="14061826" cy="3525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9250" t="39783" r="15863" b="58055"/>
          <a:stretch/>
        </p:blipFill>
        <p:spPr>
          <a:xfrm>
            <a:off x="1626059" y="3628850"/>
            <a:ext cx="14061826" cy="3809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39054" t="55216" r="17205" b="42829"/>
          <a:stretch/>
        </p:blipFill>
        <p:spPr>
          <a:xfrm>
            <a:off x="1626059" y="4073311"/>
            <a:ext cx="13702748" cy="3445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39054" t="57308" r="17205" b="40661"/>
          <a:stretch/>
        </p:blipFill>
        <p:spPr>
          <a:xfrm>
            <a:off x="1626059" y="4481368"/>
            <a:ext cx="13702748" cy="3578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9054" t="59256" r="17205" b="38652"/>
          <a:stretch/>
        </p:blipFill>
        <p:spPr>
          <a:xfrm>
            <a:off x="1626059" y="4902677"/>
            <a:ext cx="13702748" cy="36844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l="39054" t="66879" r="17205" b="30939"/>
          <a:stretch/>
        </p:blipFill>
        <p:spPr>
          <a:xfrm>
            <a:off x="1626059" y="5334625"/>
            <a:ext cx="13702748" cy="3843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39054" t="69005" r="17205" b="28888"/>
          <a:stretch/>
        </p:blipFill>
        <p:spPr>
          <a:xfrm>
            <a:off x="1626059" y="5782439"/>
            <a:ext cx="13702748" cy="37106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39054" t="70954" r="17205" b="27014"/>
          <a:stretch/>
        </p:blipFill>
        <p:spPr>
          <a:xfrm>
            <a:off x="1626059" y="6217001"/>
            <a:ext cx="13702748" cy="35780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l="39054" t="76639" r="17205" b="21329"/>
          <a:stretch/>
        </p:blipFill>
        <p:spPr>
          <a:xfrm>
            <a:off x="1626059" y="6638310"/>
            <a:ext cx="13702748" cy="35780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39054" t="78497" r="17205" b="19308"/>
          <a:stretch/>
        </p:blipFill>
        <p:spPr>
          <a:xfrm>
            <a:off x="1626059" y="7070502"/>
            <a:ext cx="13702748" cy="38668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l="39054" t="70954" r="17205" b="27014"/>
          <a:stretch/>
        </p:blipFill>
        <p:spPr>
          <a:xfrm>
            <a:off x="1626059" y="7563015"/>
            <a:ext cx="13702748" cy="3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	Регулярные выражения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8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</a:t>
            </a:r>
            <a:r>
              <a:rPr lang="en-US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uk.wikipedia.org/wiki</a:t>
            </a:r>
            <a:r>
              <a:rPr lang="ru-RU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/</a:t>
            </a:r>
            <a:r>
              <a:rPr lang="ru-RU" sz="3800" u="sng" dirty="0" err="1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Регулярний_вираз</a:t>
            </a:r>
            <a:endParaRPr kumimoji="0" lang="en-US" sz="38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65162" y="2946400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вычислительной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технике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регулярное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"regex"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"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")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представляет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собой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краткий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гибкий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способ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текста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таких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конкретные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Регулярное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записывается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формальном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понятном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программе-интерпретатору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Понимание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выражений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мощный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инструмент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Интересный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понимает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отдельный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шаблонных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"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символами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своего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традиционный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компактный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6802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Краткое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руководство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2117055" y="2031822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Пробел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непробельный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ноль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ноль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нежадное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совпадение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нежадное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совпадение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символов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кроме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Набор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символов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может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быть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указан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как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диапазон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извлечения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извлечения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65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Модуль регулярных выражений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ражения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импортировать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re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ввести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аналогична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подобен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[5:10] </a:t>
            </a:r>
          </a:p>
        </p:txBody>
      </p:sp>
    </p:spTree>
    <p:extLst>
      <p:ext uri="{BB962C8B-B14F-4D97-AF65-F5344CB8AC3E}">
        <p14:creationId xmlns:p14="http://schemas.microsoft.com/office/powerpoint/2010/main" val="37718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384479" y="3032499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28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2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лямбда-выражение?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лямбда выражения?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отличие лямбда-выражений от функций?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функции </a:t>
            </a:r>
            <a:r>
              <a:rPr lang="en-US" sz="2800" dirty="0" smtClean="0"/>
              <a:t>filter?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функции </a:t>
            </a:r>
            <a:r>
              <a:rPr lang="en-US" sz="2800" dirty="0" smtClean="0"/>
              <a:t>map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Какое назначение функции </a:t>
            </a:r>
            <a:r>
              <a:rPr lang="en-US" sz="2800" dirty="0" smtClean="0"/>
              <a:t>reduce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Какое назначение функции </a:t>
            </a:r>
            <a:r>
              <a:rPr lang="en-US" sz="2800" dirty="0" smtClean="0"/>
              <a:t>zip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</a:t>
            </a:r>
            <a:r>
              <a:rPr lang="en-US" sz="6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From:', line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настроили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добавив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специальные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51383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/>
      <p:bldP spid="273" grpId="0"/>
      <p:bldP spid="2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 символы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любому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символу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X-Sieve: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X-DSPAM-Result: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  <p:extLst>
      <p:ext uri="{BB962C8B-B14F-4D97-AF65-F5344CB8AC3E}">
        <p14:creationId xmlns:p14="http://schemas.microsoft.com/office/powerpoint/2010/main" val="31692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 символы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соответствует любому символу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добавить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то символ может повторяться “любое количество раз”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5" name="Shape 295"/>
          <p:cNvCxnSpPr>
            <a:endCxn id="293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6" name="Shape 296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41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307" name="Shape 307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>
            <a:endCxn id="306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зависимости от формата данных и цели вашей программы, вам может потребоваться сузить поиск</a:t>
            </a:r>
          </a:p>
        </p:txBody>
      </p:sp>
    </p:spTree>
    <p:extLst>
      <p:ext uri="{BB962C8B-B14F-4D97-AF65-F5344CB8AC3E}">
        <p14:creationId xmlns:p14="http://schemas.microsoft.com/office/powerpoint/2010/main" val="40425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непробельный символ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 или более раз</a:t>
            </a:r>
          </a:p>
        </p:txBody>
      </p:sp>
      <p:cxnSp>
        <p:nvCxnSpPr>
          <p:cNvPr id="321" name="Shape 321"/>
          <p:cNvCxnSpPr>
            <a:stCxn id="317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2" name="Shape 322"/>
          <p:cNvCxnSpPr>
            <a:endCxn id="320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зависимости от формата данных и цели вашей программы, вам может потребоваться сузить поиск</a:t>
            </a:r>
          </a:p>
        </p:txBody>
      </p:sp>
    </p:spTree>
    <p:extLst>
      <p:ext uri="{BB962C8B-B14F-4D97-AF65-F5344CB8AC3E}">
        <p14:creationId xmlns:p14="http://schemas.microsoft.com/office/powerpoint/2010/main" val="38799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возвращает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True (истинно)/False (ложно) в зависимости от соответствия строки регулярному выражению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извлечения строки, соответствующей регулярному выражению, используется функция </a:t>
            </a: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375400" y="5645150"/>
            <a:ext cx="9648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Одна или несколько цифр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71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использовании функции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выдается список из нуля или более подстрок, соответствующих регулярному выражению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7817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Внимание! </a:t>
            </a:r>
            <a:r>
              <a:rPr lang="en-US" sz="6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Жадное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совпадение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650" y="2132350"/>
            <a:ext cx="139320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повторения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соответству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ю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максимально длинн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ой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(жадной) строк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из возможных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 или более знаков</a:t>
            </a:r>
          </a:p>
        </p:txBody>
      </p:sp>
      <p:cxnSp>
        <p:nvCxnSpPr>
          <p:cNvPr id="351" name="Shape 351"/>
          <p:cNvCxnSpPr/>
          <p:nvPr/>
        </p:nvCxnSpPr>
        <p:spPr>
          <a:xfrm rot="10800000" flipH="1">
            <a:off x="12652975" y="499744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2" name="Shape 352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cxnSp>
        <p:nvCxnSpPr>
          <p:cNvPr id="353" name="Shape 353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4" name="Shape 354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“:” - последний символ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6" name="Shape 356"/>
          <p:cNvSpPr txBox="1"/>
          <p:nvPr/>
        </p:nvSpPr>
        <p:spPr>
          <a:xfrm>
            <a:off x="1155700" y="7788350"/>
            <a:ext cx="5115899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Почему не 'From:' ?</a:t>
            </a:r>
          </a:p>
        </p:txBody>
      </p:sp>
    </p:spTree>
    <p:extLst>
      <p:ext uri="{BB962C8B-B14F-4D97-AF65-F5344CB8AC3E}">
        <p14:creationId xmlns:p14="http://schemas.microsoft.com/office/powerpoint/2010/main" val="112547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Нежадное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совпадение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07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 все коды повторения в регулярных выражениях являются жадными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!  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к регулярному выражению добавить знак вопроса, то знаки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немного расслабляются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2597225" y="38404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 или более знаков, но нежадное совпадение</a:t>
            </a:r>
          </a:p>
        </p:txBody>
      </p:sp>
      <p:cxnSp>
        <p:nvCxnSpPr>
          <p:cNvPr id="366" name="Shape 366"/>
          <p:cNvCxnSpPr>
            <a:stCxn id="364" idx="0"/>
          </p:cNvCxnSpPr>
          <p:nvPr/>
        </p:nvCxnSpPr>
        <p:spPr>
          <a:xfrm rot="10800000" flipH="1">
            <a:off x="12316299" y="4772250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8" name="Shape 368"/>
          <p:cNvCxnSpPr>
            <a:endCxn id="369" idx="0"/>
          </p:cNvCxnSpPr>
          <p:nvPr/>
        </p:nvCxnSpPr>
        <p:spPr>
          <a:xfrm>
            <a:off x="13483750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0" name="Shape 370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“:” - последний символ</a:t>
            </a:r>
          </a:p>
        </p:txBody>
      </p:sp>
    </p:spTree>
    <p:extLst>
      <p:ext uri="{BB962C8B-B14F-4D97-AF65-F5344CB8AC3E}">
        <p14:creationId xmlns:p14="http://schemas.microsoft.com/office/powerpoint/2010/main" val="2978837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 можете настроить поиск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при помощи скобок указав, какую часть строки извлекать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Cabin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Cabin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Tx/>
              <a:buFont typeface="Cabin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57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57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57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 или более непробельных символов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226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скобки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поиск не включаются. Они только указывают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начало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конец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части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строки для извлечения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^From </a:t>
            </a: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3" name="Shape 393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4" name="Shape 394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re.findall('^From:.*? (\S+@\S+)',x)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</p:txBody>
      </p:sp>
    </p:spTree>
    <p:extLst>
      <p:ext uri="{BB962C8B-B14F-4D97-AF65-F5344CB8AC3E}">
        <p14:creationId xmlns:p14="http://schemas.microsoft.com/office/powerpoint/2010/main" val="3828812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5" name="Shape 405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6" name="Shape 406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Извлечение имени хоста с помощью поиска и среза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699734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Двойной срез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нам необходимо срезать строку, а затем взять одну из полученных частей и снова ее срезать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  <p:extLst>
      <p:ext uri="{BB962C8B-B14F-4D97-AF65-F5344CB8AC3E}">
        <p14:creationId xmlns:p14="http://schemas.microsoft.com/office/powerpoint/2010/main" val="808040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932450" y="7543800"/>
            <a:ext cx="1358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Выполнять поиск, пока не встретится символ “собачки”</a:t>
            </a:r>
          </a:p>
        </p:txBody>
      </p:sp>
      <p:cxnSp>
        <p:nvCxnSpPr>
          <p:cNvPr id="425" name="Shape 425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6" name="Shape 426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3344039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 символы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6" name="Shape 436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8" name="Shape 438"/>
          <p:cNvSpPr txBox="1"/>
          <p:nvPr/>
        </p:nvSpPr>
        <p:spPr>
          <a:xfrm>
            <a:off x="10272700" y="7594600"/>
            <a:ext cx="545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1134664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6903125" y="7620000"/>
            <a:ext cx="855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непробельные символы</a:t>
            </a:r>
          </a:p>
        </p:txBody>
      </p:sp>
      <p:cxnSp>
        <p:nvCxnSpPr>
          <p:cNvPr id="448" name="Shape 448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9" name="Shape 449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0" name="Shape 450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80694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 с начала строки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выражения 'From ' </a:t>
            </a:r>
          </a:p>
        </p:txBody>
      </p:sp>
      <p:cxnSp>
        <p:nvCxnSpPr>
          <p:cNvPr id="459" name="Shape 459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0" name="Shape 460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1" name="Shape 461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4058484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5790225" y="8035925"/>
            <a:ext cx="1069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Пропустить все символы,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пока не встретится “собачка”</a:t>
            </a:r>
          </a:p>
        </p:txBody>
      </p:sp>
      <p:cxnSp>
        <p:nvCxnSpPr>
          <p:cNvPr id="470" name="Shape 470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2" name="Shape 47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439568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Начать извлечение</a:t>
            </a:r>
          </a:p>
        </p:txBody>
      </p:sp>
      <p:cxnSp>
        <p:nvCxnSpPr>
          <p:cNvPr id="481" name="Shape 481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26013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cxnSp>
        <p:nvCxnSpPr>
          <p:cNvPr id="490" name="Shape 490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1" name="Shape 491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2" name="Shape 492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3" name="Shape 49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926300" y="7788175"/>
            <a:ext cx="3819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765100" y="7788175"/>
            <a:ext cx="5401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 символы</a:t>
            </a:r>
          </a:p>
        </p:txBody>
      </p:sp>
    </p:spTree>
    <p:extLst>
      <p:ext uri="{BB962C8B-B14F-4D97-AF65-F5344CB8AC3E}">
        <p14:creationId xmlns:p14="http://schemas.microsoft.com/office/powerpoint/2010/main" val="39532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927279"/>
            <a:ext cx="14877900" cy="78135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5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57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0587800" y="8026400"/>
            <a:ext cx="5550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Остановить извлечение</a:t>
            </a:r>
          </a:p>
        </p:txBody>
      </p:sp>
      <p:cxnSp>
        <p:nvCxnSpPr>
          <p:cNvPr id="504" name="Shape 504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5" name="Shape 50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  <p:extLst>
      <p:ext uri="{BB962C8B-B14F-4D97-AF65-F5344CB8AC3E}">
        <p14:creationId xmlns:p14="http://schemas.microsoft.com/office/powerpoint/2010/main" val="19890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9969500" y="241300"/>
            <a:ext cx="51181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'Maximum:', max(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9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python ds.py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Maximum: 0.9907</a:t>
            </a:r>
          </a:p>
        </p:txBody>
      </p:sp>
    </p:spTree>
    <p:extLst>
      <p:ext uri="{BB962C8B-B14F-4D97-AF65-F5344CB8AC3E}">
        <p14:creationId xmlns:p14="http://schemas.microsoft.com/office/powerpoint/2010/main" val="1472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299" cy="1574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Краткое руководство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022350" y="2044700"/>
            <a:ext cx="14719200" cy="683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Пробел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непробельный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 ноль или более раз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 ноль или более раз (нежадное совпадение)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 один или более раз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 один или более раз (нежадное совпадение)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 один из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символов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 один символ,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кроме перечисленных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Набор символов может быть указан как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диапазон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 начало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извлечения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kumimoji="0" lang="en-US" sz="2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 конец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извлечения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7121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Символ выхода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Чтобы использовать знак регулярного выражения в качестве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обычного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символа, поставьте перед ним наклонную черту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9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kumimoji="0" lang="en-US" sz="49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kumimoji="0" lang="en-US" sz="49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2003073" y="8102600"/>
            <a:ext cx="38483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Цифра или точка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 доллара</a:t>
            </a:r>
          </a:p>
        </p:txBody>
      </p:sp>
      <p:cxnSp>
        <p:nvCxnSpPr>
          <p:cNvPr id="530" name="Shape 530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2" name="Shape 532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3" name="Shape 533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 или более</a:t>
            </a:r>
          </a:p>
        </p:txBody>
      </p:sp>
      <p:cxnSp>
        <p:nvCxnSpPr>
          <p:cNvPr id="534" name="Shape 534"/>
          <p:cNvCxnSpPr/>
          <p:nvPr/>
        </p:nvCxnSpPr>
        <p:spPr>
          <a:xfrm rot="10800000" flipH="1">
            <a:off x="14180460" y="5880099"/>
            <a:ext cx="86399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95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Данная презентация охраняется авторским правом “Copyright 2010-  Charles R. Severance (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</a:rPr>
              <a:t>www.dr-chuck.com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University of Michigan School of Information” 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</a:rPr>
              <a:t>open.umich.edu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Здесь впишите дополнительных авторов и переводчиков...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Благодарность / Содействие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42307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18612"/>
              </p:ext>
            </p:extLst>
          </p:nvPr>
        </p:nvGraphicFramePr>
        <p:xfrm>
          <a:off x="1271609" y="1352281"/>
          <a:ext cx="13931900" cy="6131142"/>
        </p:xfrm>
        <a:graphic>
          <a:graphicData uri="http://schemas.openxmlformats.org/drawingml/2006/table">
            <a:tbl>
              <a:tblPr/>
              <a:tblGrid>
                <a:gridCol w="4729945">
                  <a:extLst>
                    <a:ext uri="{9D8B030D-6E8A-4147-A177-3AD203B41FA5}">
                      <a16:colId xmlns:a16="http://schemas.microsoft.com/office/drawing/2014/main" val="2882558650"/>
                    </a:ext>
                  </a:extLst>
                </a:gridCol>
                <a:gridCol w="9201955">
                  <a:extLst>
                    <a:ext uri="{9D8B030D-6E8A-4147-A177-3AD203B41FA5}">
                      <a16:colId xmlns:a16="http://schemas.microsoft.com/office/drawing/2014/main" val="187221778"/>
                    </a:ext>
                  </a:extLst>
                </a:gridCol>
              </a:tblGrid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цифр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78309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букв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51074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alnum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цифр или букв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71800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lower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символов в нижнем регистре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639023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upper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символов в верхнем регистре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07596"/>
                  </a:ext>
                </a:extLst>
              </a:tr>
              <a:tr h="173312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неотображаемых символов (пробел, символ перевода страницы ('\f'), "новая строка" ('\n'), "перевод каретки" ('\r'), "горизонтальная табуляция" ('\t') и "вертикальная табуляция" ('\v'))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68157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Начинаются ли слова в строке с заглавной буквы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0405044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16125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проверки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20657"/>
              </p:ext>
            </p:extLst>
          </p:nvPr>
        </p:nvGraphicFramePr>
        <p:xfrm>
          <a:off x="1271609" y="7483423"/>
          <a:ext cx="13931900" cy="1444274"/>
        </p:xfrm>
        <a:graphic>
          <a:graphicData uri="http://schemas.openxmlformats.org/drawingml/2006/table">
            <a:tbl>
              <a:tblPr/>
              <a:tblGrid>
                <a:gridCol w="4729945">
                  <a:extLst>
                    <a:ext uri="{9D8B030D-6E8A-4147-A177-3AD203B41FA5}">
                      <a16:colId xmlns:a16="http://schemas.microsoft.com/office/drawing/2014/main" val="2364511192"/>
                    </a:ext>
                  </a:extLst>
                </a:gridCol>
                <a:gridCol w="9201955">
                  <a:extLst>
                    <a:ext uri="{9D8B030D-6E8A-4147-A177-3AD203B41FA5}">
                      <a16:colId xmlns:a16="http://schemas.microsoft.com/office/drawing/2014/main" val="1519953066"/>
                    </a:ext>
                  </a:extLst>
                </a:gridCol>
              </a:tblGrid>
              <a:tr h="72213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startswith</a:t>
                      </a:r>
                      <a:r>
                        <a:rPr lang="en-US" sz="2800" b="0" i="0" u="none" strike="noStrike" cap="none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Начинается ли </a:t>
                      </a:r>
                      <a:r>
                        <a:rPr lang="ru-RU" sz="2800" b="0" i="0" u="none" strike="noStrike" cap="none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 </a:t>
                      </a: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 шаблона </a:t>
                      </a:r>
                      <a:r>
                        <a:rPr lang="ru-RU" sz="2800" b="0" i="0" u="none" strike="noStrike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085228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endswith</a:t>
                      </a:r>
                      <a:r>
                        <a:rPr lang="en-US" sz="2800" b="0" i="0" u="none" strike="noStrike" cap="none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Заканчивается ли </a:t>
                      </a:r>
                      <a:r>
                        <a:rPr lang="ru-RU" sz="2800" b="0" i="0" u="none" strike="noStrike" cap="none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 </a:t>
                      </a: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шаблоном </a:t>
                      </a:r>
                      <a:r>
                        <a:rPr lang="ru-RU" sz="2800" b="0" i="0" u="none" strike="noStrike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97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3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925393" y="3821896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'Please have a nice day'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7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Префиксы</a:t>
            </a:r>
          </a:p>
        </p:txBody>
      </p:sp>
    </p:spTree>
    <p:extLst>
      <p:ext uri="{BB962C8B-B14F-4D97-AF65-F5344CB8AC3E}">
        <p14:creationId xmlns:p14="http://schemas.microsoft.com/office/powerpoint/2010/main" val="23155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59460"/>
              </p:ext>
            </p:extLst>
          </p:nvPr>
        </p:nvGraphicFramePr>
        <p:xfrm>
          <a:off x="811369" y="2266681"/>
          <a:ext cx="14392240" cy="5357612"/>
        </p:xfrm>
        <a:graphic>
          <a:graphicData uri="http://schemas.openxmlformats.org/drawingml/2006/table">
            <a:tbl>
              <a:tblPr/>
              <a:tblGrid>
                <a:gridCol w="6684135">
                  <a:extLst>
                    <a:ext uri="{9D8B030D-6E8A-4147-A177-3AD203B41FA5}">
                      <a16:colId xmlns:a16="http://schemas.microsoft.com/office/drawing/2014/main" val="2882558650"/>
                    </a:ext>
                  </a:extLst>
                </a:gridCol>
                <a:gridCol w="7708105">
                  <a:extLst>
                    <a:ext uri="{9D8B030D-6E8A-4147-A177-3AD203B41FA5}">
                      <a16:colId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51074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первого вхождения или вызывает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ValueError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71800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последнего вхождения или вызывает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ValueError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639023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2172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21929"/>
              </p:ext>
            </p:extLst>
          </p:nvPr>
        </p:nvGraphicFramePr>
        <p:xfrm>
          <a:off x="811369" y="2266681"/>
          <a:ext cx="14392240" cy="5520101"/>
        </p:xfrm>
        <a:graphic>
          <a:graphicData uri="http://schemas.openxmlformats.org/drawingml/2006/table">
            <a:tbl>
              <a:tblPr/>
              <a:tblGrid>
                <a:gridCol w="4700789">
                  <a:extLst>
                    <a:ext uri="{9D8B030D-6E8A-4147-A177-3AD203B41FA5}">
                      <a16:colId xmlns:a16="http://schemas.microsoft.com/office/drawing/2014/main" val="2882558650"/>
                    </a:ext>
                  </a:extLst>
                </a:gridCol>
                <a:gridCol w="9691451">
                  <a:extLst>
                    <a:ext uri="{9D8B030D-6E8A-4147-A177-3AD203B41FA5}">
                      <a16:colId xmlns:a16="http://schemas.microsoft.com/office/drawing/2014/main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.swapcase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Переводит символы нижнего регистра в верхний, а верхнего –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.title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Первую букву каждого слова переводит в верхний регистр, а все остальные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.capitalize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Переводит первый символ строки в верхний регистр, а все остальные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.upper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Преобразование строки к верхнему регистру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47797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.lower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Преобразование строки к нижнему регистру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639023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изменения регистра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561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А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преобразовать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верхний</a:t>
            </a: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().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сначала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преобразуем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образом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регистра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1133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2503</Words>
  <Application>Microsoft Office PowerPoint</Application>
  <PresentationFormat>Произвольный</PresentationFormat>
  <Paragraphs>408</Paragraphs>
  <Slides>44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44</vt:i4>
      </vt:variant>
    </vt:vector>
  </HeadingPairs>
  <TitlesOfParts>
    <vt:vector size="54" baseType="lpstr">
      <vt:lpstr>Cabin</vt:lpstr>
      <vt:lpstr>Arial</vt:lpstr>
      <vt:lpstr>Courier New</vt:lpstr>
      <vt:lpstr>1_Title &amp; Bullets</vt:lpstr>
      <vt:lpstr>1_Title &amp; Subtitle</vt:lpstr>
      <vt:lpstr>2_Title &amp; Bullets</vt:lpstr>
      <vt:lpstr>Title &amp; Bullets</vt:lpstr>
      <vt:lpstr>3_Title &amp; Bullets</vt:lpstr>
      <vt:lpstr>4_Title &amp; Bullets</vt:lpstr>
      <vt:lpstr>5_Title &amp; Bullets</vt:lpstr>
      <vt:lpstr>Программирование на Python </vt:lpstr>
      <vt:lpstr>Вопросы на повторение</vt:lpstr>
      <vt:lpstr>Задача на повторение</vt:lpstr>
      <vt:lpstr>Презентация PowerPoint</vt:lpstr>
      <vt:lpstr>Методы проверки</vt:lpstr>
      <vt:lpstr>Презентация PowerPoint</vt:lpstr>
      <vt:lpstr>Методы поиска</vt:lpstr>
      <vt:lpstr>Методы изменения регистра</vt:lpstr>
      <vt:lpstr>Преобразование РЕГИСТРА</vt:lpstr>
      <vt:lpstr>Методы преобразования пробелов</vt:lpstr>
      <vt:lpstr>Удаление пробелов</vt:lpstr>
      <vt:lpstr>Другие методы</vt:lpstr>
      <vt:lpstr>Поиск и замена</vt:lpstr>
      <vt:lpstr>Форматирование строк</vt:lpstr>
      <vt:lpstr> Регулярные выражения</vt:lpstr>
      <vt:lpstr>Понимание регулярных выражений</vt:lpstr>
      <vt:lpstr>Краткое руководство</vt:lpstr>
      <vt:lpstr>Модуль регулярных выражений</vt:lpstr>
      <vt:lpstr>Использование re.search() как find()</vt:lpstr>
      <vt:lpstr>Использование re.search() как startswith()</vt:lpstr>
      <vt:lpstr>Шаблонные символы</vt:lpstr>
      <vt:lpstr>Шаблонные символы</vt:lpstr>
      <vt:lpstr>Настройка совпадений</vt:lpstr>
      <vt:lpstr>Настройка совпадений</vt:lpstr>
      <vt:lpstr>Поиск и извлечение данных</vt:lpstr>
      <vt:lpstr>Поиск и извлечение данных</vt:lpstr>
      <vt:lpstr>Внимание! Жадное совпадение</vt:lpstr>
      <vt:lpstr>Нежадное совпадение</vt:lpstr>
      <vt:lpstr>Настройка извлечения строк</vt:lpstr>
      <vt:lpstr>Настройка извлечения строк</vt:lpstr>
      <vt:lpstr>Презентация PowerPoint</vt:lpstr>
      <vt:lpstr>Двойной срез</vt:lpstr>
      <vt:lpstr>Версия с регулярным выражением</vt:lpstr>
      <vt:lpstr>Версия с регулярным выражением</vt:lpstr>
      <vt:lpstr>Версия с регулярным выражением</vt:lpstr>
      <vt:lpstr>Вариант покруче</vt:lpstr>
      <vt:lpstr>Вариант покруче</vt:lpstr>
      <vt:lpstr>Вариант покруче</vt:lpstr>
      <vt:lpstr>Вариант покруче</vt:lpstr>
      <vt:lpstr>Вариант покруче</vt:lpstr>
      <vt:lpstr>Spam Confidence</vt:lpstr>
      <vt:lpstr>Краткое руководство</vt:lpstr>
      <vt:lpstr>Символ выхода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490</cp:revision>
  <dcterms:modified xsi:type="dcterms:W3CDTF">2016-09-16T23:25:41Z</dcterms:modified>
</cp:coreProperties>
</file>