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  <p:sldMasterId id="2147483708" r:id="rId2"/>
  </p:sldMasterIdLst>
  <p:notesMasterIdLst>
    <p:notesMasterId r:id="rId14"/>
  </p:notesMasterIdLst>
  <p:sldIdLst>
    <p:sldId id="285" r:id="rId3"/>
    <p:sldId id="283" r:id="rId4"/>
    <p:sldId id="323" r:id="rId5"/>
    <p:sldId id="324" r:id="rId6"/>
    <p:sldId id="330" r:id="rId7"/>
    <p:sldId id="331" r:id="rId8"/>
    <p:sldId id="327" r:id="rId9"/>
    <p:sldId id="332" r:id="rId10"/>
    <p:sldId id="325" r:id="rId11"/>
    <p:sldId id="326" r:id="rId12"/>
    <p:sldId id="328" r:id="rId13"/>
  </p:sldIdLst>
  <p:sldSz cx="16256000" cy="9144000"/>
  <p:notesSz cx="6858000" cy="9144000"/>
  <p:embeddedFontLst>
    <p:embeddedFont>
      <p:font typeface="Cabin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x" initials="m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4" autoAdjust="0"/>
    <p:restoredTop sz="94660"/>
  </p:normalViewPr>
  <p:slideViewPr>
    <p:cSldViewPr snapToGrid="0">
      <p:cViewPr varScale="1">
        <p:scale>
          <a:sx n="82" d="100"/>
          <a:sy n="82" d="100"/>
        </p:scale>
        <p:origin x="618" y="10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36032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511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70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03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275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81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9951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7399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784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738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 rot="5400000">
            <a:off x="9313862" y="2532062"/>
            <a:ext cx="8064499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 rot="5400000">
            <a:off x="2271712" y="-874712"/>
            <a:ext cx="8064499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 rot="5400000">
            <a:off x="11231562" y="1909762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 rot="5400000">
            <a:off x="4189412" y="-1497012"/>
            <a:ext cx="4229100" cy="102965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7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 rot="5400000">
            <a:off x="7594599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086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882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4922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40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0703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527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18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299" cy="1393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solidFill>
          <a:schemeClr val="bg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1464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bg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502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599" cy="755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pic" idx="2"/>
          </p:nvPr>
        </p:nvSpPr>
        <p:spPr>
          <a:xfrm>
            <a:off x="3186113" y="817562"/>
            <a:ext cx="9753599" cy="5486399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599" cy="1073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812800" y="363537"/>
            <a:ext cx="5348287" cy="154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356350" y="363537"/>
            <a:ext cx="9086849" cy="78041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7" cy="62547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812800" y="366712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49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49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4" cy="8540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4" cy="52673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284287" y="5875337"/>
            <a:ext cx="13817599" cy="181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1284287" y="3875087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Cabin"/>
              <a:buNone/>
              <a:defRPr/>
            </a:lvl1pPr>
            <a:lvl2pPr marL="457200" lvl="1" indent="0" rtl="0">
              <a:spcBef>
                <a:spcPts val="0"/>
              </a:spcBef>
              <a:buFont typeface="Cabin"/>
              <a:buNone/>
              <a:defRPr/>
            </a:lvl2pPr>
            <a:lvl3pPr marL="914400" lvl="2" indent="0" rtl="0">
              <a:spcBef>
                <a:spcPts val="0"/>
              </a:spcBef>
              <a:buFont typeface="Cabin"/>
              <a:buNone/>
              <a:defRPr/>
            </a:lvl3pPr>
            <a:lvl4pPr marL="1371600" lvl="3" indent="0" rtl="0">
              <a:spcBef>
                <a:spcPts val="0"/>
              </a:spcBef>
              <a:buFont typeface="Cabin"/>
              <a:buNone/>
              <a:defRPr/>
            </a:lvl4pPr>
            <a:lvl5pPr marL="1828800" lvl="4" indent="0" rtl="0">
              <a:spcBef>
                <a:spcPts val="0"/>
              </a:spcBef>
              <a:buFont typeface="Cabin"/>
              <a:buNone/>
              <a:defRPr/>
            </a:lvl5pPr>
            <a:lvl6pPr marL="2286000" lvl="5" indent="0" rtl="0">
              <a:spcBef>
                <a:spcPts val="0"/>
              </a:spcBef>
              <a:buFont typeface="Cabin"/>
              <a:buNone/>
              <a:defRPr/>
            </a:lvl6pPr>
            <a:lvl7pPr marL="2743200" lvl="6" indent="0" rtl="0">
              <a:spcBef>
                <a:spcPts val="0"/>
              </a:spcBef>
              <a:buFont typeface="Cabin"/>
              <a:buNone/>
              <a:defRPr/>
            </a:lvl7pPr>
            <a:lvl8pPr marL="3200400" lvl="7" indent="0" rtl="0">
              <a:spcBef>
                <a:spcPts val="0"/>
              </a:spcBef>
              <a:buFont typeface="Cabin"/>
              <a:buNone/>
              <a:defRPr/>
            </a:lvl8pPr>
            <a:lvl9pPr marL="3657600" lvl="8" indent="0" rtl="0">
              <a:spcBef>
                <a:spcPts val="0"/>
              </a:spcBef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711200" marR="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marR="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marR="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marR="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marR="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marR="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marR="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marR="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marR="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spcBef>
                <a:spcPts val="0"/>
              </a:spcBef>
              <a:spcAft>
                <a:spcPts val="0"/>
              </a:spcAft>
              <a:defRPr/>
            </a:lvl1pPr>
            <a:lvl2pPr marL="742950" marR="0" lvl="1" indent="-285750" algn="ctr" rtl="0">
              <a:spcBef>
                <a:spcPts val="0"/>
              </a:spcBef>
              <a:spcAft>
                <a:spcPts val="0"/>
              </a:spcAft>
              <a:defRPr/>
            </a:lvl2pPr>
            <a:lvl3pPr marL="1143000" marR="0" lvl="2" indent="-228600" algn="ctr" rtl="0">
              <a:spcBef>
                <a:spcPts val="0"/>
              </a:spcBef>
              <a:spcAft>
                <a:spcPts val="0"/>
              </a:spcAft>
              <a:defRPr/>
            </a:lvl3pPr>
            <a:lvl4pPr marL="1600200" marR="0" lvl="3" indent="-228600" algn="ctr" rtl="0">
              <a:spcBef>
                <a:spcPts val="0"/>
              </a:spcBef>
              <a:spcAft>
                <a:spcPts val="0"/>
              </a:spcAft>
              <a:defRPr/>
            </a:lvl4pPr>
            <a:lvl5pPr marL="2057400" marR="0" lvl="4" indent="-22860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06395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Программирование на </a:t>
            </a:r>
            <a:r>
              <a:rPr lang="ru-RU" sz="4800" dirty="0" err="1" smtClean="0"/>
              <a:t>Python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1"/>
                </a:solidFill>
              </a:rPr>
              <a:t>Лекция </a:t>
            </a:r>
            <a:r>
              <a:rPr lang="ru-RU" sz="3200" dirty="0" smtClean="0">
                <a:solidFill>
                  <a:schemeClr val="tx1"/>
                </a:solidFill>
              </a:rPr>
              <a:t>9</a:t>
            </a:r>
            <a:endParaRPr lang="ru-RU" sz="3200" dirty="0">
              <a:solidFill>
                <a:schemeClr val="tx1"/>
              </a:solidFill>
            </a:endParaRPr>
          </a:p>
          <a:p>
            <a:pPr lvl="0"/>
            <a:r>
              <a:rPr lang="ru-RU" sz="3200" dirty="0" smtClean="0">
                <a:solidFill>
                  <a:schemeClr val="tx1"/>
                </a:solidFill>
              </a:rPr>
              <a:t>Лямбда выражения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159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Функция как объект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4657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 smtClean="0"/>
              <a:t>Вложенные функции. Замыкания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136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55700" y="241301"/>
            <a:ext cx="13931900" cy="698500"/>
          </a:xfrm>
        </p:spPr>
        <p:txBody>
          <a:bodyPr/>
          <a:lstStyle/>
          <a:p>
            <a:r>
              <a:rPr lang="ru-RU" sz="4400" dirty="0" smtClean="0"/>
              <a:t>Вопросы</a:t>
            </a:r>
            <a:r>
              <a:rPr lang="ru-RU" sz="3600" dirty="0" smtClean="0"/>
              <a:t> </a:t>
            </a:r>
            <a:r>
              <a:rPr lang="ru-RU" sz="4400" dirty="0" smtClean="0"/>
              <a:t>на повторение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707923" y="1250147"/>
            <a:ext cx="14379677" cy="7294274"/>
          </a:xfrm>
        </p:spPr>
        <p:txBody>
          <a:bodyPr>
            <a:normAutofit/>
          </a:bodyPr>
          <a:lstStyle/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получить несколько значений возвращаемых функцией? 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глобальная область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локальная?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изменить внутри функции значение глобальной переменной?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Возможно ли отказаться от практики изменения глобальных переменных в функциях?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Как получить все переменные в глобальной области видимости?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в локальной?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Можно ли переменное количество позиционных аргументов в функцию?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А как на счет переменного количества именованных аргументов?</a:t>
            </a:r>
          </a:p>
          <a:p>
            <a:pPr marL="1083056" indent="-514350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ru-RU" sz="2800" dirty="0" smtClean="0"/>
              <a:t>Что такое рекурсия?</a:t>
            </a:r>
          </a:p>
        </p:txBody>
      </p:sp>
    </p:spTree>
    <p:extLst>
      <p:ext uri="{BB962C8B-B14F-4D97-AF65-F5344CB8AC3E}">
        <p14:creationId xmlns:p14="http://schemas.microsoft.com/office/powerpoint/2010/main" val="236650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155700" y="2547049"/>
            <a:ext cx="14046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Лямбда-выражение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 программировании — специальный синтаксис для определения функциональных объектов, заимствованный из 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-исчисления.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5700" y="5415662"/>
            <a:ext cx="13830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Ля́мбда-исчисле́ние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λ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-исчисление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 — формальная система, разработанная американским математиком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Алонзо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Чёрчем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для формализации и анализа понятия вычислимости.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026327" y="8177312"/>
            <a:ext cx="65790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Материал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из Википедии — свободной энциклопедии</a:t>
            </a:r>
          </a:p>
        </p:txBody>
      </p:sp>
    </p:spTree>
    <p:extLst>
      <p:ext uri="{BB962C8B-B14F-4D97-AF65-F5344CB8AC3E}">
        <p14:creationId xmlns:p14="http://schemas.microsoft.com/office/powerpoint/2010/main" val="148864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Лямбда выражения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создает функцию, которая будет вызываться позднее, но в отличие от инструкции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выражение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возвращает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функцию, а не связывает ее с именем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 -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возвращают анонимные функции,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то есть без имени. На практике они часто используются, как способ получить встроенную функцию  или отложить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выполнение определенного фрагмента</a:t>
            </a:r>
            <a:r>
              <a:rPr lang="ru-RU" sz="3600" dirty="0"/>
              <a:t> 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программного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кода.</a:t>
            </a:r>
          </a:p>
        </p:txBody>
      </p:sp>
    </p:spTree>
    <p:extLst>
      <p:ext uri="{BB962C8B-B14F-4D97-AF65-F5344CB8AC3E}">
        <p14:creationId xmlns:p14="http://schemas.microsoft.com/office/powerpoint/2010/main" val="190276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Пример лямбда выражений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76" y="3131526"/>
            <a:ext cx="6710733" cy="1890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343276" y="2456356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Именованная функция: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14260" y="2451998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Лямбда выражение:</a:t>
            </a:r>
            <a:endParaRPr lang="ru-RU" sz="28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>
          <a:xfrm>
            <a:off x="1343276" y="5338019"/>
            <a:ext cx="2883409" cy="453182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2"/>
          <a:stretch/>
        </p:blipFill>
        <p:spPr>
          <a:xfrm>
            <a:off x="8726409" y="3846704"/>
            <a:ext cx="7038654" cy="1205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b="16168"/>
          <a:stretch/>
        </p:blipFill>
        <p:spPr>
          <a:xfrm>
            <a:off x="8726409" y="5307775"/>
            <a:ext cx="2883658" cy="4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1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276" y="3131526"/>
            <a:ext cx="6710733" cy="1890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/>
          <p:cNvSpPr txBox="1"/>
          <p:nvPr/>
        </p:nvSpPr>
        <p:spPr>
          <a:xfrm>
            <a:off x="1343276" y="2456356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Именованная функция: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9514260" y="2451998"/>
            <a:ext cx="546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#</a:t>
            </a:r>
            <a:r>
              <a:rPr lang="ru-RU" sz="2800" dirty="0" smtClean="0"/>
              <a:t>Лямбда выражение:</a:t>
            </a:r>
            <a:endParaRPr lang="ru-RU" sz="2800" dirty="0"/>
          </a:p>
        </p:txBody>
      </p:sp>
      <p:pic>
        <p:nvPicPr>
          <p:cNvPr id="6" name="Рисунок 5" descr="Вырезка экрана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717"/>
          <a:stretch/>
        </p:blipFill>
        <p:spPr>
          <a:xfrm>
            <a:off x="1343276" y="5338019"/>
            <a:ext cx="2883409" cy="453182"/>
          </a:xfrm>
          <a:prstGeom prst="rect">
            <a:avLst/>
          </a:prstGeom>
        </p:spPr>
      </p:pic>
      <p:pic>
        <p:nvPicPr>
          <p:cNvPr id="8" name="Рисунок 7" descr="Вырезка экрана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52"/>
          <a:stretch/>
        </p:blipFill>
        <p:spPr>
          <a:xfrm>
            <a:off x="8726409" y="3846704"/>
            <a:ext cx="7038654" cy="12059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6"/>
          <a:srcRect b="16168"/>
          <a:stretch/>
        </p:blipFill>
        <p:spPr>
          <a:xfrm>
            <a:off x="8726409" y="5307775"/>
            <a:ext cx="2883658" cy="45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функции в другую функцию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327137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Передача </a:t>
            </a:r>
            <a:r>
              <a:rPr lang="ru-RU" sz="6600" dirty="0" smtClean="0">
                <a:solidFill>
                  <a:schemeClr val="bg2"/>
                </a:solidFill>
                <a:latin typeface="Cabin"/>
                <a:ea typeface="Cabin"/>
                <a:cs typeface="Cabin"/>
                <a:sym typeface="Cabin"/>
              </a:rPr>
              <a:t>в функцию лямбд</a:t>
            </a:r>
            <a:endParaRPr lang="en-US" sz="6600" dirty="0">
              <a:solidFill>
                <a:schemeClr val="bg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</p:spTree>
    <p:extLst>
      <p:ext uri="{BB962C8B-B14F-4D97-AF65-F5344CB8AC3E}">
        <p14:creationId xmlns:p14="http://schemas.microsoft.com/office/powerpoint/2010/main" val="27217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6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r>
              <a:rPr lang="ru-RU" sz="6600" dirty="0"/>
              <a:t>Различия </a:t>
            </a:r>
            <a:r>
              <a:rPr lang="ru-RU" sz="6600" dirty="0" err="1"/>
              <a:t>lambda</a:t>
            </a:r>
            <a:r>
              <a:rPr lang="ru-RU" sz="6600" dirty="0"/>
              <a:t> от </a:t>
            </a:r>
            <a:r>
              <a:rPr lang="ru-RU" sz="6600" dirty="0" err="1" smtClean="0"/>
              <a:t>def</a:t>
            </a:r>
            <a:endParaRPr lang="ru-RU" sz="6600" dirty="0"/>
          </a:p>
        </p:txBody>
      </p:sp>
      <p:sp>
        <p:nvSpPr>
          <p:cNvPr id="229" name="Shape 229"/>
          <p:cNvSpPr txBox="1"/>
          <p:nvPr/>
        </p:nvSpPr>
        <p:spPr>
          <a:xfrm>
            <a:off x="5038725" y="2997200"/>
            <a:ext cx="14097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bin"/>
                <a:ea typeface="Cabin"/>
                <a:cs typeface="Cabin"/>
                <a:sym typeface="Cabin"/>
              </a:rPr>
              <a:t>hello():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965200" y="2539999"/>
            <a:ext cx="14782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– это выражение, а не инструкция. По этой причине ключевое слово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может  появляться там, где синтаксис  языка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Python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не позволяет использовать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внутри литералов или в вызовах функций, например.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</a:t>
            </a:r>
            <a:r>
              <a:rPr kumimoji="0" lang="ru-RU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ело 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– это не блок инструкций, а единственное выражение.  Тело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lambda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-выражения сродни тому, что вы помещаете в инструкцию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return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внутри определения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– вы просто вводите результат в виде выражения вместо  его явного 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27506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FF0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FF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294</Words>
  <Application>Microsoft Office PowerPoint</Application>
  <PresentationFormat>Произвольный</PresentationFormat>
  <Paragraphs>47</Paragraphs>
  <Slides>11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Cabin</vt:lpstr>
      <vt:lpstr>Arial</vt:lpstr>
      <vt:lpstr>Courier New</vt:lpstr>
      <vt:lpstr>1_Title &amp; Bullets</vt:lpstr>
      <vt:lpstr>1_Title &amp; Subtitle</vt:lpstr>
      <vt:lpstr>Программирование на Python </vt:lpstr>
      <vt:lpstr>Вопросы на повторение</vt:lpstr>
      <vt:lpstr>Лямбда выражения</vt:lpstr>
      <vt:lpstr>Лямбда выражения</vt:lpstr>
      <vt:lpstr>Пример лямбда выражений</vt:lpstr>
      <vt:lpstr>Презентация PowerPoint</vt:lpstr>
      <vt:lpstr>Передача функции в другую функцию</vt:lpstr>
      <vt:lpstr>Передача в функцию лямбд</vt:lpstr>
      <vt:lpstr>Различия lambda от def</vt:lpstr>
      <vt:lpstr>Функция как объект</vt:lpstr>
      <vt:lpstr>Вложенные функции. Замыкания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</dc:creator>
  <cp:lastModifiedBy>max</cp:lastModifiedBy>
  <cp:revision>306</cp:revision>
  <dcterms:modified xsi:type="dcterms:W3CDTF">2016-09-09T15:01:15Z</dcterms:modified>
</cp:coreProperties>
</file>