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91" r:id="rId4"/>
    <p:sldId id="296" r:id="rId5"/>
    <p:sldId id="297" r:id="rId6"/>
    <p:sldId id="294" r:id="rId7"/>
    <p:sldId id="299" r:id="rId8"/>
    <p:sldId id="303" r:id="rId9"/>
    <p:sldId id="301" r:id="rId10"/>
    <p:sldId id="302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04" r:id="rId19"/>
    <p:sldId id="312" r:id="rId20"/>
    <p:sldId id="313" r:id="rId21"/>
    <p:sldId id="314" r:id="rId22"/>
    <p:sldId id="315" r:id="rId23"/>
    <p:sldId id="316" r:id="rId24"/>
    <p:sldId id="326" r:id="rId25"/>
    <p:sldId id="317" r:id="rId26"/>
    <p:sldId id="327" r:id="rId27"/>
    <p:sldId id="318" r:id="rId28"/>
    <p:sldId id="319" r:id="rId29"/>
    <p:sldId id="320" r:id="rId30"/>
    <p:sldId id="321" r:id="rId31"/>
    <p:sldId id="32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97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2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14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4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416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89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084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2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3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54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86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37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79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149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575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24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9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4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78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Like a dog .... food ... food ...</a:t>
            </a:r>
          </a:p>
        </p:txBody>
      </p:sp>
    </p:spTree>
    <p:extLst>
      <p:ext uri="{BB962C8B-B14F-4D97-AF65-F5344CB8AC3E}">
        <p14:creationId xmlns:p14="http://schemas.microsoft.com/office/powerpoint/2010/main" val="201174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3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6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</a:p>
          <a:p>
            <a:r>
              <a:rPr lang="ru-RU" dirty="0" smtClean="0"/>
              <a:t>Начинаем программировать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87624" y="3717032"/>
            <a:ext cx="7200800" cy="181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and   del   for   is   raise   assert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from   lambda   return   break   else   global   not   try   class   except   if   or   while   continue   exec   import   pass   yield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ﬁnally   in   print   as   with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27584" y="620688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algn="ctr"/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50080" y="1906193"/>
            <a:ext cx="7836750" cy="11930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marL="421481" indent="-201597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зарезервированных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допускается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названии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идентификаторов</a:t>
            </a:r>
            <a:endParaRPr lang="en-US" sz="1913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833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76567" y="578644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присваивания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66422" y="2276872"/>
            <a:ext cx="8856984" cy="209054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Перед тем как использовать переменную, ее следует объявить. </a:t>
            </a: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Если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мы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попытаемся обратиться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к еще не объявленной переменной, то получим сообщение об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ошибке</a:t>
            </a: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(=)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24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состоит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результата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441104" y="5776118"/>
            <a:ext cx="4974728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 3.9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( 1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987824" y="5733256"/>
            <a:ext cx="3121706" cy="600074"/>
          </a:xfrm>
          <a:prstGeom prst="rect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</p:spTree>
    <p:extLst>
      <p:ext uri="{BB962C8B-B14F-4D97-AF65-F5344CB8AC3E}">
        <p14:creationId xmlns:p14="http://schemas.microsoft.com/office/powerpoint/2010/main" val="3399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26827" y="4500563"/>
            <a:ext cx="3700462" cy="93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456039" y="2457450"/>
            <a:ext cx="682228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877770" y="2543175"/>
            <a:ext cx="675977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5806975" y="1940421"/>
            <a:ext cx="341114" cy="47773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6304360" y="1968995"/>
            <a:ext cx="1688603" cy="58578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7371457" y="3706713"/>
            <a:ext cx="506314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4547889" y="3511153"/>
            <a:ext cx="1346597" cy="104477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5689997" y="3433465"/>
            <a:ext cx="448270" cy="105370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 rot="10800000" flipH="1">
            <a:off x="6499919" y="4029075"/>
            <a:ext cx="917078" cy="47773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5914132" y="4555927"/>
            <a:ext cx="721106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7749183" y="3433465"/>
            <a:ext cx="273248" cy="27324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7124104" y="3364706"/>
            <a:ext cx="292894" cy="3714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326827" y="1468040"/>
            <a:ext cx="3700462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используемое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(0.6)</a:t>
            </a:r>
          </a:p>
        </p:txBody>
      </p:sp>
    </p:spTree>
    <p:extLst>
      <p:ext uri="{BB962C8B-B14F-4D97-AF65-F5344CB8AC3E}">
        <p14:creationId xmlns:p14="http://schemas.microsoft.com/office/powerpoint/2010/main" val="35445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0.6    0.93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3747789" y="3384352"/>
            <a:ext cx="2176165" cy="134749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4" name="Shape 344"/>
          <p:cNvSpPr txBox="1"/>
          <p:nvPr/>
        </p:nvSpPr>
        <p:spPr>
          <a:xfrm>
            <a:off x="5991820" y="4572000"/>
            <a:ext cx="758025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26827" y="1028700"/>
            <a:ext cx="4108556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1575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 - это место в памяти, используемое для хранения значения.</a:t>
            </a:r>
            <a:r>
              <a:rPr lang="en-US" sz="157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Содержимое в переменной значение можно обновить, заменив исходное значение (0.6) на новое (0.93).</a:t>
            </a:r>
          </a:p>
        </p:txBody>
      </p:sp>
      <p:cxnSp>
        <p:nvCxnSpPr>
          <p:cNvPr id="346" name="Shape 346"/>
          <p:cNvCxnSpPr/>
          <p:nvPr/>
        </p:nvCxnSpPr>
        <p:spPr>
          <a:xfrm flipH="1">
            <a:off x="3766542" y="1901130"/>
            <a:ext cx="3270051" cy="109299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6070401" y="1442144"/>
            <a:ext cx="429517" cy="49827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6070402" y="1432322"/>
            <a:ext cx="322361" cy="44916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326827" y="4500562"/>
            <a:ext cx="3700518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</p:spTree>
    <p:extLst>
      <p:ext uri="{BB962C8B-B14F-4D97-AF65-F5344CB8AC3E}">
        <p14:creationId xmlns:p14="http://schemas.microsoft.com/office/powerpoint/2010/main" val="42686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78631" y="476672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" y="2321719"/>
            <a:ext cx="5550412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Из-за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отсутствия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клавиатуре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Звездочкой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по-другому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3355077498"/>
              </p:ext>
            </p:extLst>
          </p:nvPr>
        </p:nvGraphicFramePr>
        <p:xfrm>
          <a:off x="5550413" y="1769690"/>
          <a:ext cx="3342068" cy="37840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Оператор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Операция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+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Сложение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-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Вычитание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*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Умножение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/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Деление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 smtClean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//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Целочисленное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 деление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3755493976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**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Степень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%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Остаток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54754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приоритетов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50081" y="2321719"/>
            <a:ext cx="7836694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наивысшего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приоритета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наименьшему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всегда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первыми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деление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остаток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вычитание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направо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6535280" y="3529013"/>
            <a:ext cx="1688961" cy="1307306"/>
            <a:chOff x="-461011" y="0"/>
            <a:chExt cx="3002598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575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5798044" y="1414463"/>
            <a:ext cx="2734395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 ** 3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/ 4 * 5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126658" y="2286000"/>
            <a:ext cx="2117750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 / 4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* 5</a:t>
            </a:r>
          </a:p>
        </p:txBody>
      </p:sp>
      <p:cxnSp>
        <p:nvCxnSpPr>
          <p:cNvPr id="395" name="Shape 395"/>
          <p:cNvCxnSpPr/>
          <p:nvPr/>
        </p:nvCxnSpPr>
        <p:spPr>
          <a:xfrm flipH="1" flipV="1">
            <a:off x="6703861" y="1805752"/>
            <a:ext cx="388419" cy="327104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6" name="Shape 396"/>
          <p:cNvSpPr txBox="1"/>
          <p:nvPr/>
        </p:nvSpPr>
        <p:spPr>
          <a:xfrm>
            <a:off x="6126658" y="3107531"/>
            <a:ext cx="197373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 * 5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 flipH="1">
            <a:off x="6814308" y="2740514"/>
            <a:ext cx="158963" cy="36365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8" name="Shape 398"/>
          <p:cNvSpPr txBox="1"/>
          <p:nvPr/>
        </p:nvSpPr>
        <p:spPr>
          <a:xfrm>
            <a:off x="6519564" y="4029075"/>
            <a:ext cx="968871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7162495" y="3576332"/>
            <a:ext cx="29363" cy="4671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0" name="Shape 400"/>
          <p:cNvSpPr txBox="1"/>
          <p:nvPr/>
        </p:nvSpPr>
        <p:spPr>
          <a:xfrm>
            <a:off x="6798170" y="4757738"/>
            <a:ext cx="40719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6919615" y="4405908"/>
            <a:ext cx="54470" cy="39826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2" name="Shape 402"/>
          <p:cNvSpPr txBox="1"/>
          <p:nvPr/>
        </p:nvSpPr>
        <p:spPr>
          <a:xfrm>
            <a:off x="864150" y="1290147"/>
            <a:ext cx="4135387" cy="1662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x = 1 + 2 ** 3 / 4 *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print( x )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1403648" y="3808104"/>
            <a:ext cx="1688961" cy="1307306"/>
            <a:chOff x="-461011" y="0"/>
            <a:chExt cx="3002598" cy="2324099"/>
          </a:xfrm>
        </p:grpSpPr>
        <p:sp>
          <p:nvSpPr>
            <p:cNvPr id="404" name="Shape 40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05" name="Shape 40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tx2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254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464046" y="576451"/>
            <a:ext cx="6208819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50080" y="2044901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сверху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вниз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простые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легкости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понимания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Разбивайте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длинные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короткие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четкости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восприятия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2338685" y="5379244"/>
            <a:ext cx="389863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Тест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:  x = 1 + 2 * 3 - 4 / 5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6987235" y="1742892"/>
            <a:ext cx="1688961" cy="1307306"/>
            <a:chOff x="-461011" y="0"/>
            <a:chExt cx="3002598" cy="2324099"/>
          </a:xfrm>
        </p:grpSpPr>
        <p:sp>
          <p:nvSpPr>
            <p:cNvPr id="414" name="Shape 41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15" name="Shape 41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233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также предоставляет нам возможность удалить не нужную более переменную.</a:t>
            </a:r>
          </a:p>
          <a:p>
            <a:r>
              <a:rPr lang="ru-RU" dirty="0"/>
              <a:t>Это делает оператор </a:t>
            </a:r>
            <a:r>
              <a:rPr lang="ru-RU" dirty="0" err="1"/>
              <a:t>del</a:t>
            </a:r>
            <a:r>
              <a:rPr lang="ru-RU" dirty="0"/>
              <a:t>. Имена удаляемых переменных перечисляются за </a:t>
            </a:r>
            <a:r>
              <a:rPr lang="ru-RU" dirty="0" smtClean="0"/>
              <a:t>ним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разделяются запятыми.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226" t="66800" r="47637" b="15701"/>
          <a:stretch/>
        </p:blipFill>
        <p:spPr>
          <a:xfrm>
            <a:off x="2339752" y="4725144"/>
            <a:ext cx="53285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545274" y="992981"/>
            <a:ext cx="8065237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indent="-39291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целых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87708" y="2311220"/>
            <a:ext cx="4314758" cy="394794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операнд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результатом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Также результатом будет число с плавающей точкой при делении целых чисел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выполнением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преобразуется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725" t="68599" r="77781" b="15301"/>
          <a:stretch/>
        </p:blipFill>
        <p:spPr>
          <a:xfrm>
            <a:off x="4803428" y="2492896"/>
            <a:ext cx="43204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интерпретатора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020" t="3813" r="22777" b="14833"/>
          <a:stretch/>
        </p:blipFill>
        <p:spPr>
          <a:xfrm>
            <a:off x="1259632" y="1268760"/>
            <a:ext cx="6768752" cy="5415002"/>
          </a:xfrm>
          <a:prstGeom prst="rect">
            <a:avLst/>
          </a:prstGeom>
        </p:spPr>
      </p:pic>
      <p:sp>
        <p:nvSpPr>
          <p:cNvPr id="5" name="Shape 464"/>
          <p:cNvSpPr txBox="1"/>
          <p:nvPr/>
        </p:nvSpPr>
        <p:spPr>
          <a:xfrm>
            <a:off x="2339752" y="2204864"/>
            <a:ext cx="3153300" cy="623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1614500" y="1916832"/>
            <a:ext cx="869268" cy="49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789384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такое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2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4275" dirty="0" smtClean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ru-RU" sz="4275" dirty="0" smtClean="0"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4275" dirty="0" smtClean="0">
                <a:latin typeface="Cabin"/>
                <a:ea typeface="Cabin"/>
                <a:cs typeface="Cabin"/>
                <a:sym typeface="Cabin"/>
              </a:rPr>
              <a:t>?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50081" y="2321719"/>
            <a:ext cx="4057650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В 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литералы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целым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“+”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сложение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числами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“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” -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5614988" y="2853928"/>
            <a:ext cx="2870001" cy="1814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print(99//100)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print(99.0//100)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0.0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print(1 + 2 * 3 / 4.0 - 5)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866793" y="5236369"/>
            <a:ext cx="3770718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конкатенировать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соединить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445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1547664" y="548680"/>
            <a:ext cx="5892243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938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9708" y="1221817"/>
            <a:ext cx="7952655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используемых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запрещены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нельзя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прибавить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  <a:r>
              <a:rPr lang="en-US" sz="2000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Воспользуйтесь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узнать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5" t="60199" r="63956" b="16001"/>
          <a:stretch/>
        </p:blipFill>
        <p:spPr>
          <a:xfrm>
            <a:off x="1835696" y="4293096"/>
            <a:ext cx="612068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656556" y="476672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sz="393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938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ип</a:t>
            </a:r>
            <a:r>
              <a:rPr lang="ru-RU" sz="393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ы</a:t>
            </a:r>
            <a:r>
              <a:rPr lang="en-US" sz="3938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07504" y="1556792"/>
            <a:ext cx="5256584" cy="43924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основных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</a:t>
            </a:r>
            <a:br>
              <a:rPr lang="en-US" sz="2000" dirty="0">
                <a:latin typeface="Cabin"/>
                <a:ea typeface="Cabin"/>
                <a:cs typeface="Cabin"/>
                <a:sym typeface="Cabin"/>
              </a:rPr>
            </a:b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		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14, -2, 0, 1, 100, 401233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дробную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endParaRPr lang="ru-RU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  		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2.5 , 0.0, 98.6, 14.0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Остальные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комбинацией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62" t="64399" r="87920" b="16001"/>
          <a:stretch/>
        </p:blipFill>
        <p:spPr>
          <a:xfrm>
            <a:off x="6012160" y="1916832"/>
            <a:ext cx="279271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630844" y="528750"/>
            <a:ext cx="7825274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одного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50082" y="2150269"/>
            <a:ext cx="3893399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b="1" dirty="0" smtClean="0">
                <a:latin typeface="Cabin"/>
                <a:ea typeface="Cabin"/>
                <a:cs typeface="Cabin"/>
                <a:sym typeface="Cabin"/>
              </a:rPr>
              <a:t>неявно</a:t>
            </a:r>
            <a:r>
              <a:rPr lang="en-US" sz="2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преобразуется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b="1" dirty="0" smtClean="0">
                <a:latin typeface="Cabin"/>
                <a:ea typeface="Cabin"/>
                <a:cs typeface="Cabin"/>
                <a:sym typeface="Cabin"/>
              </a:rPr>
              <a:t>Явное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 и float()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57" t="67952" r="85831" b="16400"/>
          <a:stretch/>
        </p:blipFill>
        <p:spPr>
          <a:xfrm>
            <a:off x="5796136" y="2150269"/>
            <a:ext cx="3347864" cy="24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Строки заключаются либо в одинарные, либо в двойные </a:t>
            </a:r>
            <a:r>
              <a:rPr lang="ru-RU" dirty="0" smtClean="0"/>
              <a:t>кавычки</a:t>
            </a:r>
            <a:endParaRPr lang="en-US" dirty="0" smtClean="0"/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'Python'</a:t>
            </a:r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“Django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ru-RU" dirty="0"/>
              <a:t>Если строка заключена в одинарные кавычки, в ней не допускаются символы </a:t>
            </a:r>
            <a:r>
              <a:rPr lang="ru-RU" dirty="0" smtClean="0"/>
              <a:t>одинарных</a:t>
            </a:r>
            <a:r>
              <a:rPr lang="en-US" dirty="0" smtClean="0"/>
              <a:t> </a:t>
            </a:r>
            <a:r>
              <a:rPr lang="ru-RU" dirty="0" smtClean="0"/>
              <a:t>кавычек</a:t>
            </a:r>
            <a:r>
              <a:rPr lang="en-US" dirty="0" smtClean="0"/>
              <a:t> </a:t>
            </a:r>
            <a:r>
              <a:rPr lang="ru-RU" dirty="0" smtClean="0"/>
              <a:t>и наоборот.</a:t>
            </a:r>
          </a:p>
          <a:p>
            <a:r>
              <a:rPr lang="ru-RU" dirty="0" smtClean="0"/>
              <a:t>Фрагмент текста задается при помощи тройных кавычек. </a:t>
            </a:r>
            <a:endParaRPr lang="en-US" dirty="0" smtClean="0"/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9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1115616" y="116632"/>
            <a:ext cx="7486827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07644" y="332656"/>
            <a:ext cx="8356843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 и float()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наоборот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состоит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числовых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выдаст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ошибку</a:t>
            </a:r>
            <a:endParaRPr lang="en-US" sz="20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756" t="46199" r="59051" b="16701"/>
          <a:stretch/>
        </p:blipFill>
        <p:spPr>
          <a:xfrm>
            <a:off x="1115616" y="2852936"/>
            <a:ext cx="698477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9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/>
              <a:t>выражениях активно используются функции, которые </a:t>
            </a:r>
            <a:r>
              <a:rPr lang="ru-RU" dirty="0" smtClean="0"/>
              <a:t>выполняют уже </a:t>
            </a:r>
            <a:r>
              <a:rPr lang="ru-RU" dirty="0"/>
              <a:t>более сложные действия над значениями, чем простое сложение </a:t>
            </a:r>
            <a:r>
              <a:rPr lang="ru-RU" dirty="0" smtClean="0"/>
              <a:t>или умножение.</a:t>
            </a:r>
          </a:p>
          <a:p>
            <a:r>
              <a:rPr lang="ru-RU" dirty="0" smtClean="0"/>
              <a:t>Значения</a:t>
            </a:r>
            <a:r>
              <a:rPr lang="ru-RU" dirty="0"/>
              <a:t>, которые функция будет обрабатывать, или ее </a:t>
            </a:r>
            <a:r>
              <a:rPr lang="ru-RU" i="1" dirty="0"/>
              <a:t>параметры</a:t>
            </a:r>
            <a:r>
              <a:rPr lang="ru-RU" i="1" dirty="0" smtClean="0"/>
              <a:t>, </a:t>
            </a:r>
            <a:r>
              <a:rPr lang="ru-RU" dirty="0" smtClean="0"/>
              <a:t>записываются </a:t>
            </a:r>
            <a:r>
              <a:rPr lang="ru-RU" dirty="0"/>
              <a:t>за ее именем и заключаются в круглые скобки. Если таких </a:t>
            </a:r>
            <a:r>
              <a:rPr lang="ru-RU" dirty="0" smtClean="0"/>
              <a:t>параметров несколько</a:t>
            </a:r>
            <a:r>
              <a:rPr lang="ru-RU" dirty="0"/>
              <a:t>, они разделяются запятыми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90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99592" y="476672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Ввод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539552" y="1412776"/>
            <a:ext cx="8352928" cy="194421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читать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введенные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63" t="75900" r="78147" b="16400"/>
          <a:stretch/>
        </p:blipFill>
        <p:spPr>
          <a:xfrm>
            <a:off x="2411761" y="4077072"/>
            <a:ext cx="51845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09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1547664" y="188640"/>
            <a:ext cx="6372675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введенных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33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10029" y="831577"/>
            <a:ext cx="6694219" cy="349932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17968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Часто необходимо преобразовать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введенные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621506" indent="-317968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проблеме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обработки ошибок ввода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вернемся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позднее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248" y="1709646"/>
            <a:ext cx="1785881" cy="119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557" t="73899" r="72243" b="16301"/>
          <a:stretch/>
        </p:blipFill>
        <p:spPr>
          <a:xfrm>
            <a:off x="1691680" y="4237424"/>
            <a:ext cx="6732951" cy="14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650081" y="260648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в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34504" y="1988840"/>
            <a:ext cx="7836694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игнорирует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решетки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# 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нужны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?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пояснить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последующую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Задокументировать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информацию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авторе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вспомогательную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информацию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Отключить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возможно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временно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5609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650081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сравнению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скриптом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67544" y="2060848"/>
            <a:ext cx="7836694" cy="43924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20666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построчно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оболочке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42148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Скрипт</a:t>
            </a:r>
            <a:endParaRPr lang="en-US" sz="2400" b="1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вводится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файле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текстового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редактора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интерпретатором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3720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1619672" y="404664"/>
            <a:ext cx="6696744" cy="5832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Получить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название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файла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и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его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Посчитать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частоту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использования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слов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Найти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наиболее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часто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используемое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слово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word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, count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37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Shape 6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932991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033228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4896225" y="1707863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78431" y="1634471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 dirty="0" err="1"/>
              <a:t>Данная</a:t>
            </a:r>
            <a:r>
              <a:rPr lang="en-US" sz="1013" dirty="0"/>
              <a:t> </a:t>
            </a:r>
            <a:r>
              <a:rPr lang="en-US" sz="1013" dirty="0" err="1"/>
              <a:t>презентация</a:t>
            </a:r>
            <a:r>
              <a:rPr lang="en-US" sz="1013" dirty="0"/>
              <a:t> </a:t>
            </a:r>
            <a:r>
              <a:rPr lang="en-US" sz="1013" dirty="0" err="1"/>
              <a:t>охраняется</a:t>
            </a:r>
            <a:r>
              <a:rPr lang="en-US" sz="1013" dirty="0"/>
              <a:t> </a:t>
            </a:r>
            <a:r>
              <a:rPr lang="en-US" sz="1013" dirty="0" err="1"/>
              <a:t>авторским</a:t>
            </a:r>
            <a:r>
              <a:rPr lang="en-US" sz="1013" dirty="0"/>
              <a:t> </a:t>
            </a:r>
            <a:r>
              <a:rPr lang="en-US" sz="1013" dirty="0" err="1"/>
              <a:t>правом</a:t>
            </a:r>
            <a:r>
              <a:rPr lang="en-US" sz="1013" dirty="0"/>
              <a:t> “Copyright 2010-  Charles R. Severance (</a:t>
            </a:r>
            <a:r>
              <a:rPr lang="en-US" sz="1013" u="sng" dirty="0">
                <a:hlinkClick r:id="rId5"/>
              </a:rPr>
              <a:t>www.dr-chuck.com</a:t>
            </a:r>
            <a:r>
              <a:rPr lang="en-US" sz="1013" dirty="0"/>
              <a:t>) University of Michigan School of Information” </a:t>
            </a:r>
            <a:r>
              <a:rPr lang="en-US" sz="1013" u="sng" dirty="0">
                <a:hlinkClick r:id="rId6"/>
              </a:rPr>
              <a:t>open.umich.edu</a:t>
            </a:r>
            <a:r>
              <a:rPr lang="en-US" sz="1013" dirty="0"/>
              <a:t> и </a:t>
            </a:r>
            <a:r>
              <a:rPr lang="en-US" sz="1013" dirty="0" err="1"/>
              <a:t>доступна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условиях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4.0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”.  В </a:t>
            </a:r>
            <a:r>
              <a:rPr lang="en-US" sz="1013" dirty="0" err="1"/>
              <a:t>соответствии</a:t>
            </a:r>
            <a:r>
              <a:rPr lang="en-US" sz="1013" dirty="0"/>
              <a:t> с </a:t>
            </a:r>
            <a:r>
              <a:rPr lang="en-US" sz="1013" dirty="0" err="1"/>
              <a:t>требованием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"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слайд</a:t>
            </a:r>
            <a:r>
              <a:rPr lang="en-US" sz="1013" dirty="0"/>
              <a:t> </a:t>
            </a:r>
            <a:r>
              <a:rPr lang="en-US" sz="1013" dirty="0" err="1"/>
              <a:t>должен</a:t>
            </a:r>
            <a:r>
              <a:rPr lang="en-US" sz="1013" dirty="0"/>
              <a:t> </a:t>
            </a:r>
            <a:r>
              <a:rPr lang="en-US" sz="1013" dirty="0" err="1"/>
              <a:t>присутствовать</a:t>
            </a:r>
            <a:r>
              <a:rPr lang="en-US" sz="1013" dirty="0"/>
              <a:t> </a:t>
            </a:r>
            <a:r>
              <a:rPr lang="en-US" sz="1013" dirty="0" err="1"/>
              <a:t>во</a:t>
            </a:r>
            <a:r>
              <a:rPr lang="en-US" sz="1013" dirty="0"/>
              <a:t> </a:t>
            </a:r>
            <a:r>
              <a:rPr lang="en-US" sz="1013" dirty="0" err="1"/>
              <a:t>всех</a:t>
            </a:r>
            <a:r>
              <a:rPr lang="en-US" sz="1013" dirty="0"/>
              <a:t> </a:t>
            </a:r>
            <a:r>
              <a:rPr lang="en-US" sz="1013" dirty="0" err="1"/>
              <a:t>копиях</a:t>
            </a:r>
            <a:r>
              <a:rPr lang="en-US" sz="1013" dirty="0"/>
              <a:t> </a:t>
            </a:r>
            <a:r>
              <a:rPr lang="en-US" sz="1013" dirty="0" err="1"/>
              <a:t>этого</a:t>
            </a:r>
            <a:r>
              <a:rPr lang="en-US" sz="1013" dirty="0"/>
              <a:t> </a:t>
            </a:r>
            <a:r>
              <a:rPr lang="en-US" sz="1013" dirty="0" err="1"/>
              <a:t>документа</a:t>
            </a:r>
            <a:r>
              <a:rPr lang="en-US" sz="1013" dirty="0"/>
              <a:t>. </a:t>
            </a:r>
            <a:r>
              <a:rPr lang="en-US" sz="1013" dirty="0" err="1"/>
              <a:t>При</a:t>
            </a:r>
            <a:r>
              <a:rPr lang="en-US" sz="1013" dirty="0"/>
              <a:t> </a:t>
            </a:r>
            <a:r>
              <a:rPr lang="en-US" sz="1013" dirty="0" err="1"/>
              <a:t>внесении</a:t>
            </a:r>
            <a:r>
              <a:rPr lang="en-US" sz="1013" dirty="0"/>
              <a:t> </a:t>
            </a:r>
            <a:r>
              <a:rPr lang="en-US" sz="1013" dirty="0" err="1"/>
              <a:t>каких-либо</a:t>
            </a:r>
            <a:r>
              <a:rPr lang="en-US" sz="1013" dirty="0"/>
              <a:t> </a:t>
            </a:r>
            <a:r>
              <a:rPr lang="en-US" sz="1013" dirty="0" err="1"/>
              <a:t>изменений</a:t>
            </a:r>
            <a:r>
              <a:rPr lang="en-US" sz="1013" dirty="0"/>
              <a:t> в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документ</a:t>
            </a:r>
            <a:r>
              <a:rPr lang="en-US" sz="1013" dirty="0"/>
              <a:t> </a:t>
            </a:r>
            <a:r>
              <a:rPr lang="en-US" sz="1013" dirty="0" err="1"/>
              <a:t>вы</a:t>
            </a:r>
            <a:r>
              <a:rPr lang="en-US" sz="1013" dirty="0"/>
              <a:t> </a:t>
            </a:r>
            <a:r>
              <a:rPr lang="en-US" sz="1013" dirty="0" err="1"/>
              <a:t>можете</a:t>
            </a:r>
            <a:r>
              <a:rPr lang="en-US" sz="1013" dirty="0"/>
              <a:t> </a:t>
            </a:r>
            <a:r>
              <a:rPr lang="en-US" sz="1013" dirty="0" err="1"/>
              <a:t>указать</a:t>
            </a:r>
            <a:r>
              <a:rPr lang="en-US" sz="1013" dirty="0"/>
              <a:t> </a:t>
            </a:r>
            <a:r>
              <a:rPr lang="en-US" sz="1013" dirty="0" err="1"/>
              <a:t>свое</a:t>
            </a:r>
            <a:r>
              <a:rPr lang="en-US" sz="1013" dirty="0"/>
              <a:t> </a:t>
            </a:r>
            <a:r>
              <a:rPr lang="en-US" sz="1013" dirty="0" err="1"/>
              <a:t>имя</a:t>
            </a:r>
            <a:r>
              <a:rPr lang="en-US" sz="1013" dirty="0"/>
              <a:t> и </a:t>
            </a:r>
            <a:r>
              <a:rPr lang="en-US" sz="1013" dirty="0" err="1"/>
              <a:t>организацию</a:t>
            </a:r>
            <a:r>
              <a:rPr lang="en-US" sz="1013" dirty="0"/>
              <a:t> в </a:t>
            </a:r>
            <a:r>
              <a:rPr lang="en-US" sz="1013" dirty="0" err="1"/>
              <a:t>список</a:t>
            </a:r>
            <a:r>
              <a:rPr lang="en-US" sz="1013" dirty="0"/>
              <a:t> </a:t>
            </a:r>
            <a:r>
              <a:rPr lang="en-US" sz="1013" dirty="0" err="1"/>
              <a:t>соавторов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этой</a:t>
            </a:r>
            <a:r>
              <a:rPr lang="en-US" sz="1013" dirty="0"/>
              <a:t> </a:t>
            </a:r>
            <a:r>
              <a:rPr lang="en-US" sz="1013" dirty="0" err="1"/>
              <a:t>странице</a:t>
            </a:r>
            <a:r>
              <a:rPr lang="en-US" sz="1013" dirty="0"/>
              <a:t> </a:t>
            </a:r>
            <a:r>
              <a:rPr lang="en-US" sz="1013" dirty="0" err="1"/>
              <a:t>для</a:t>
            </a:r>
            <a:r>
              <a:rPr lang="en-US" sz="1013" dirty="0"/>
              <a:t> </a:t>
            </a:r>
            <a:r>
              <a:rPr lang="en-US" sz="1013" dirty="0" err="1"/>
              <a:t>последующих</a:t>
            </a:r>
            <a:r>
              <a:rPr lang="en-US" sz="1013" dirty="0"/>
              <a:t> </a:t>
            </a:r>
            <a:r>
              <a:rPr lang="en-US" sz="1013" dirty="0" err="1"/>
              <a:t>публикаций</a:t>
            </a:r>
            <a:r>
              <a:rPr lang="en-US" sz="1013" dirty="0"/>
              <a:t>.</a:t>
            </a:r>
          </a:p>
          <a:p>
            <a:endParaRPr sz="1013" dirty="0"/>
          </a:p>
          <a:p>
            <a:r>
              <a:rPr lang="en-US" sz="1013" dirty="0" err="1"/>
              <a:t>Первоначальная</a:t>
            </a:r>
            <a:r>
              <a:rPr lang="en-US" sz="1013" dirty="0"/>
              <a:t> </a:t>
            </a:r>
            <a:r>
              <a:rPr lang="en-US" sz="1013" dirty="0" err="1"/>
              <a:t>разработка</a:t>
            </a:r>
            <a:r>
              <a:rPr lang="en-US" sz="1013" dirty="0"/>
              <a:t>: </a:t>
            </a:r>
            <a:r>
              <a:rPr lang="en-US" sz="1013" dirty="0" err="1"/>
              <a:t>Чарльз</a:t>
            </a:r>
            <a:r>
              <a:rPr lang="en-US" sz="1013" dirty="0"/>
              <a:t> </a:t>
            </a:r>
            <a:r>
              <a:rPr lang="en-US" sz="1013" dirty="0" err="1"/>
              <a:t>Северанс</a:t>
            </a:r>
            <a:r>
              <a:rPr lang="en-US" sz="1013" dirty="0"/>
              <a:t>, </a:t>
            </a:r>
            <a:r>
              <a:rPr lang="en-US" sz="1013" dirty="0" err="1"/>
              <a:t>Школа</a:t>
            </a:r>
            <a:r>
              <a:rPr lang="en-US" sz="1013" dirty="0"/>
              <a:t> </a:t>
            </a:r>
            <a:r>
              <a:rPr lang="en-US" sz="1013" dirty="0" err="1"/>
              <a:t>информации</a:t>
            </a:r>
            <a:r>
              <a:rPr lang="en-US" sz="1013" dirty="0"/>
              <a:t> </a:t>
            </a:r>
            <a:r>
              <a:rPr lang="en-US" sz="1013" dirty="0" err="1"/>
              <a:t>Мичиганского</a:t>
            </a:r>
            <a:r>
              <a:rPr lang="en-US" sz="1013" dirty="0"/>
              <a:t> </a:t>
            </a:r>
            <a:r>
              <a:rPr lang="en-US" sz="1013" dirty="0" err="1"/>
              <a:t>университета</a:t>
            </a:r>
            <a:r>
              <a:rPr lang="en-US" sz="1013" dirty="0"/>
              <a:t> </a:t>
            </a:r>
          </a:p>
          <a:p>
            <a:endParaRPr sz="1013" dirty="0"/>
          </a:p>
          <a:p>
            <a:r>
              <a:rPr lang="en-US" sz="1013" dirty="0" err="1"/>
              <a:t>Здесь</a:t>
            </a:r>
            <a:r>
              <a:rPr lang="en-US" sz="1013" dirty="0"/>
              <a:t> </a:t>
            </a:r>
            <a:r>
              <a:rPr lang="en-US" sz="1013" dirty="0" err="1"/>
              <a:t>впишите</a:t>
            </a:r>
            <a:r>
              <a:rPr lang="en-US" sz="1013" dirty="0"/>
              <a:t> </a:t>
            </a:r>
            <a:r>
              <a:rPr lang="en-US" sz="1013" dirty="0" err="1"/>
              <a:t>дополнительных</a:t>
            </a:r>
            <a:r>
              <a:rPr lang="en-US" sz="1013" dirty="0"/>
              <a:t> </a:t>
            </a:r>
            <a:r>
              <a:rPr lang="en-US" sz="1013" dirty="0" err="1"/>
              <a:t>авторов</a:t>
            </a:r>
            <a:r>
              <a:rPr lang="en-US" sz="1013" dirty="0"/>
              <a:t> и </a:t>
            </a:r>
            <a:r>
              <a:rPr lang="en-US" sz="1013" dirty="0" err="1"/>
              <a:t>переводчиков</a:t>
            </a:r>
            <a:r>
              <a:rPr lang="en-US" sz="1013" dirty="0"/>
              <a:t>...</a:t>
            </a:r>
          </a:p>
          <a:p>
            <a:endParaRPr sz="1013" dirty="0"/>
          </a:p>
          <a:p>
            <a:pPr>
              <a:buClr>
                <a:srgbClr val="000000"/>
              </a:buClr>
            </a:pPr>
            <a:endParaRPr sz="1013" dirty="0"/>
          </a:p>
          <a:p>
            <a:endParaRPr sz="1013" dirty="0"/>
          </a:p>
        </p:txBody>
      </p:sp>
      <p:sp>
        <p:nvSpPr>
          <p:cNvPr id="664" name="Shape 664"/>
          <p:cNvSpPr txBox="1"/>
          <p:nvPr/>
        </p:nvSpPr>
        <p:spPr>
          <a:xfrm>
            <a:off x="650081" y="992981"/>
            <a:ext cx="7836750" cy="456469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ctr" anchorCtr="0">
            <a:noAutofit/>
          </a:bodyPr>
          <a:lstStyle/>
          <a:p>
            <a:pPr algn="ctr"/>
            <a:r>
              <a:rPr lang="en-US" sz="2025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3259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Выражение</a:t>
            </a:r>
            <a:r>
              <a:rPr lang="ru-RU" dirty="0"/>
              <a:t> в терминологии программирования - это команда, выполняющая </a:t>
            </a:r>
            <a:r>
              <a:rPr lang="ru-RU" dirty="0" smtClean="0"/>
              <a:t>законченное действие</a:t>
            </a:r>
            <a:r>
              <a:rPr lang="ru-RU" dirty="0"/>
              <a:t>. Таким действием может быть вычисление некоего </a:t>
            </a:r>
            <a:r>
              <a:rPr lang="ru-RU" dirty="0" smtClean="0"/>
              <a:t>значения, создание </a:t>
            </a:r>
            <a:r>
              <a:rPr lang="ru-RU" dirty="0"/>
              <a:t>какой-либо структуры данных, команда, </a:t>
            </a:r>
            <a:r>
              <a:rPr lang="ru-RU" dirty="0" smtClean="0"/>
              <a:t>управляющая выполнением </a:t>
            </a:r>
            <a:r>
              <a:rPr lang="ru-RU" dirty="0"/>
              <a:t>программного кода, вызов функции или </a:t>
            </a:r>
            <a:r>
              <a:rPr lang="ru-RU" dirty="0" smtClean="0"/>
              <a:t>метода </a:t>
            </a:r>
            <a:r>
              <a:rPr lang="ru-RU" dirty="0"/>
              <a:t>или что-то иное.</a:t>
            </a:r>
          </a:p>
          <a:p>
            <a:r>
              <a:rPr lang="ru-RU" dirty="0"/>
              <a:t>Любое выражение в </a:t>
            </a:r>
            <a:r>
              <a:rPr lang="ru-RU" dirty="0" err="1"/>
              <a:t>Python</a:t>
            </a:r>
            <a:r>
              <a:rPr lang="ru-RU" dirty="0"/>
              <a:t> должно завершаться символами возврата каретки и </a:t>
            </a:r>
            <a:r>
              <a:rPr lang="ru-RU" dirty="0" smtClean="0"/>
              <a:t>перевода строки</a:t>
            </a:r>
            <a:r>
              <a:rPr lang="ru-RU" dirty="0"/>
              <a:t>, которые вставляются в программный код нажатием </a:t>
            </a:r>
            <a:r>
              <a:rPr lang="ru-RU" dirty="0" smtClean="0"/>
              <a:t>клавиши</a:t>
            </a:r>
            <a:endParaRPr lang="ru-RU" dirty="0"/>
          </a:p>
        </p:txBody>
      </p:sp>
      <p:pic>
        <p:nvPicPr>
          <p:cNvPr id="2052" name="Picture 4" descr="http://www.ispsd.com/wp-content/uploads/2012/05/enter-k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73216"/>
            <a:ext cx="720080" cy="63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43731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67544" y="1663046"/>
            <a:ext cx="8496944" cy="262047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154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Фиксированные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называются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константами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обычные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b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одинарных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(')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двойных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(")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кавычках</a:t>
            </a:r>
            <a:r>
              <a:rPr lang="en-US" sz="1744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1744" dirty="0">
                <a:latin typeface="Cabin"/>
                <a:ea typeface="Cabin"/>
                <a:cs typeface="Cabin"/>
                <a:sym typeface="Cabin"/>
              </a:rPr>
            </a:br>
            <a:endParaRPr lang="en-US" sz="1744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7093" t="12448" r="77945" b="75652"/>
          <a:stretch/>
        </p:blipFill>
        <p:spPr>
          <a:xfrm>
            <a:off x="2987824" y="4672124"/>
            <a:ext cx="3888432" cy="1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65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278"/>
          <p:cNvSpPr txBox="1"/>
          <p:nvPr/>
        </p:nvSpPr>
        <p:spPr>
          <a:xfrm>
            <a:off x="1281322" y="5775629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grpSp>
        <p:nvGrpSpPr>
          <p:cNvPr id="12" name="Shape 274"/>
          <p:cNvGrpSpPr/>
          <p:nvPr/>
        </p:nvGrpSpPr>
        <p:grpSpPr>
          <a:xfrm>
            <a:off x="5954079" y="4797152"/>
            <a:ext cx="429525" cy="508161"/>
            <a:chOff x="0" y="0"/>
            <a:chExt cx="762000" cy="901775"/>
          </a:xfrm>
        </p:grpSpPr>
        <p:cxnSp>
          <p:nvCxnSpPr>
            <p:cNvPr id="13" name="Shape 275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276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5" name="Shape 277"/>
          <p:cNvSpPr txBox="1"/>
          <p:nvPr/>
        </p:nvSpPr>
        <p:spPr>
          <a:xfrm>
            <a:off x="6607733" y="4761433"/>
            <a:ext cx="939262" cy="528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263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779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9017" y="620688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9017" y="2132856"/>
            <a:ext cx="7836694" cy="371472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Название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начинаться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_ </a:t>
            </a: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состоять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включать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Хорошие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 eggs   spam23    _speed</a:t>
            </a:r>
          </a:p>
          <a:p>
            <a:pPr marL="421481" indent="-190881">
              <a:spcBef>
                <a:spcPts val="1969"/>
              </a:spcBef>
              <a:buClr>
                <a:srgbClr val="FF00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Плохие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   23spam     #sign  var.12</a:t>
            </a:r>
          </a:p>
          <a:p>
            <a:pPr marL="421481" indent="-190881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Отличающиеся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012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1316</Words>
  <Application>Microsoft Office PowerPoint</Application>
  <PresentationFormat>Экран (4:3)</PresentationFormat>
  <Paragraphs>220</Paragraphs>
  <Slides>31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Cabin</vt:lpstr>
      <vt:lpstr>Calibri</vt:lpstr>
      <vt:lpstr>Courier New</vt:lpstr>
      <vt:lpstr>Merriweather Sans</vt:lpstr>
      <vt:lpstr>Тема Office</vt:lpstr>
      <vt:lpstr> Программирование на Python </vt:lpstr>
      <vt:lpstr>Запуск интерпретатора</vt:lpstr>
      <vt:lpstr>Интерактивный режим по сравнению со скриптом</vt:lpstr>
      <vt:lpstr>Основные понятия Python</vt:lpstr>
      <vt:lpstr>Выражение</vt:lpstr>
      <vt:lpstr>Константы</vt:lpstr>
      <vt:lpstr>Переменные</vt:lpstr>
      <vt:lpstr>Переменные</vt:lpstr>
      <vt:lpstr>Правила Python для названия переменных</vt:lpstr>
      <vt:lpstr>Презентация PowerPoint</vt:lpstr>
      <vt:lpstr>Операторы присваивания</vt:lpstr>
      <vt:lpstr>Презентация PowerPoint</vt:lpstr>
      <vt:lpstr>Презентация PowerPoint</vt:lpstr>
      <vt:lpstr>Числовые выражения</vt:lpstr>
      <vt:lpstr>Правила приоритетов операторов</vt:lpstr>
      <vt:lpstr>Презентация PowerPoint</vt:lpstr>
      <vt:lpstr>Приоритет операторов</vt:lpstr>
      <vt:lpstr>Удаление переменных</vt:lpstr>
      <vt:lpstr>Использование целых чисел и значений с плавающей точкой</vt:lpstr>
      <vt:lpstr>Что такое “тип” данных?</vt:lpstr>
      <vt:lpstr>Тип имеет значение</vt:lpstr>
      <vt:lpstr>Типы чисел</vt:lpstr>
      <vt:lpstr>Преобразование из одного типа в другой</vt:lpstr>
      <vt:lpstr>Строки</vt:lpstr>
      <vt:lpstr>Преобразование строк</vt:lpstr>
      <vt:lpstr>Функции</vt:lpstr>
      <vt:lpstr>Ввод данных пользователем</vt:lpstr>
      <vt:lpstr>Преобразование введенных пользователем данных</vt:lpstr>
      <vt:lpstr>Комментарии в Python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135</cp:revision>
  <dcterms:created xsi:type="dcterms:W3CDTF">2015-10-21T08:43:03Z</dcterms:created>
  <dcterms:modified xsi:type="dcterms:W3CDTF">2016-08-13T21:53:44Z</dcterms:modified>
</cp:coreProperties>
</file>