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28" r:id="rId3"/>
    <p:sldId id="325" r:id="rId4"/>
    <p:sldId id="323" r:id="rId5"/>
    <p:sldId id="324" r:id="rId6"/>
    <p:sldId id="331" r:id="rId7"/>
    <p:sldId id="332" r:id="rId8"/>
    <p:sldId id="333" r:id="rId9"/>
    <p:sldId id="391" r:id="rId10"/>
    <p:sldId id="392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93" r:id="rId29"/>
    <p:sldId id="352" r:id="rId30"/>
    <p:sldId id="353" r:id="rId31"/>
    <p:sldId id="354" r:id="rId32"/>
    <p:sldId id="355" r:id="rId33"/>
    <p:sldId id="356" r:id="rId34"/>
    <p:sldId id="389" r:id="rId35"/>
    <p:sldId id="358" r:id="rId36"/>
    <p:sldId id="359" r:id="rId37"/>
    <p:sldId id="390" r:id="rId38"/>
    <p:sldId id="361" r:id="rId39"/>
    <p:sldId id="371" r:id="rId40"/>
    <p:sldId id="377" r:id="rId41"/>
    <p:sldId id="378" r:id="rId42"/>
    <p:sldId id="379" r:id="rId43"/>
    <p:sldId id="380" r:id="rId44"/>
    <p:sldId id="322" r:id="rId45"/>
    <p:sldId id="329" r:id="rId46"/>
    <p:sldId id="351" r:id="rId4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00FF00"/>
    <a:srgbClr val="42FF42"/>
    <a:srgbClr val="D6FFD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4BB6-ADF9-477E-BA61-F60537F49E1A}" type="datetimeFigureOut">
              <a:rPr lang="ru-RU" smtClean="0"/>
              <a:t>13.08.2016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24FED-4CA1-4743-990A-A60408BE7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8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2242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4588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0529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8501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8259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576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6987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2830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1650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2938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0675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3639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0" name="Shape 5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6313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7" name="Shape 5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46066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79774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91709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12706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48658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60651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89396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36681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2955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96907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07788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491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62916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4888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1" name="Shape 5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60249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33158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33301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Shape 6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306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490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1162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0734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4014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6977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1197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13.08.2016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41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13.08.2016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87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13.08.2016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0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13.08.2016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64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13.08.2016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25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13.08.2016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18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13.08.2016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7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13.08.2016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09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13.08.2016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83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13.08.2016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05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13.08.2016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33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96A7-B107-4A76-9BCA-351E6EBF71DD}" type="datetimeFigureOut">
              <a:rPr lang="ru-RU" smtClean="0"/>
              <a:t>13.08.2016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82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2;&#1085;&#1077;&#1084;&#1086;&#1085;&#1080;&#1082;&#1072;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Программирование на </a:t>
            </a:r>
            <a:r>
              <a:rPr lang="ru-RU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Лекция </a:t>
            </a:r>
            <a:r>
              <a:rPr lang="en-US" dirty="0" smtClean="0"/>
              <a:t>3</a:t>
            </a:r>
            <a:endParaRPr lang="ru-RU" dirty="0"/>
          </a:p>
          <a:p>
            <a:pPr lvl="0"/>
            <a:r>
              <a:rPr lang="ru-RU" dirty="0" smtClean="0"/>
              <a:t>Структура </a:t>
            </a:r>
            <a:r>
              <a:rPr lang="ru-RU" dirty="0"/>
              <a:t>программы. Блок</a:t>
            </a:r>
          </a:p>
          <a:p>
            <a:pPr lvl="0"/>
            <a:r>
              <a:rPr lang="ru-RU" dirty="0"/>
              <a:t>Ветвления</a:t>
            </a:r>
          </a:p>
          <a:p>
            <a:pPr lvl="0"/>
            <a:r>
              <a:rPr lang="ru-RU" dirty="0"/>
              <a:t>Базовая форма </a:t>
            </a:r>
            <a:r>
              <a:rPr lang="ru-RU" dirty="0" smtClean="0"/>
              <a:t>цикла</a:t>
            </a:r>
          </a:p>
          <a:p>
            <a:r>
              <a:rPr lang="ru-RU" dirty="0"/>
              <a:t>Работа со строками</a:t>
            </a:r>
            <a:endParaRPr lang="en-US" dirty="0"/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363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</a:t>
            </a:r>
            <a:r>
              <a:rPr lang="ru-RU" dirty="0" smtClean="0"/>
              <a:t>операторы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</a:t>
            </a:r>
            <a:r>
              <a:rPr lang="en-US" dirty="0">
                <a:solidFill>
                  <a:srgbClr val="FF3399"/>
                </a:solidFill>
              </a:rPr>
              <a:t>and</a:t>
            </a:r>
            <a:r>
              <a:rPr lang="en-US" dirty="0"/>
              <a:t> </a:t>
            </a:r>
            <a:r>
              <a:rPr lang="en-US" dirty="0" smtClean="0"/>
              <a:t>Y - </a:t>
            </a:r>
            <a:r>
              <a:rPr lang="ru-RU" dirty="0"/>
              <a:t>и</a:t>
            </a:r>
            <a:r>
              <a:rPr lang="ru-RU" dirty="0" smtClean="0"/>
              <a:t>стина</a:t>
            </a:r>
            <a:r>
              <a:rPr lang="ru-RU" dirty="0"/>
              <a:t>, если оба значения X </a:t>
            </a:r>
            <a:r>
              <a:rPr lang="ru-RU" dirty="0">
                <a:solidFill>
                  <a:srgbClr val="FF3399"/>
                </a:solidFill>
              </a:rPr>
              <a:t>и</a:t>
            </a:r>
            <a:r>
              <a:rPr lang="ru-RU" dirty="0"/>
              <a:t> Y </a:t>
            </a:r>
            <a:r>
              <a:rPr lang="ru-RU" dirty="0" smtClean="0"/>
              <a:t>истинны</a:t>
            </a:r>
          </a:p>
          <a:p>
            <a:r>
              <a:rPr lang="en-US" dirty="0"/>
              <a:t>X </a:t>
            </a:r>
            <a:r>
              <a:rPr lang="en-US" dirty="0">
                <a:solidFill>
                  <a:srgbClr val="FF3399"/>
                </a:solidFill>
              </a:rPr>
              <a:t>or</a:t>
            </a:r>
            <a:r>
              <a:rPr lang="en-US" dirty="0"/>
              <a:t> </a:t>
            </a:r>
            <a:r>
              <a:rPr lang="en-US" dirty="0" smtClean="0"/>
              <a:t>Y</a:t>
            </a:r>
            <a:r>
              <a:rPr lang="ru-RU" dirty="0"/>
              <a:t> </a:t>
            </a:r>
            <a:r>
              <a:rPr lang="ru-RU" dirty="0" smtClean="0"/>
              <a:t>– истина</a:t>
            </a:r>
            <a:r>
              <a:rPr lang="ru-RU" dirty="0"/>
              <a:t>, если хотя бы одно из значений </a:t>
            </a:r>
            <a:r>
              <a:rPr lang="ru-RU" dirty="0" smtClean="0"/>
              <a:t>X </a:t>
            </a:r>
            <a:r>
              <a:rPr lang="ru-RU" dirty="0">
                <a:solidFill>
                  <a:srgbClr val="FF3399"/>
                </a:solidFill>
              </a:rPr>
              <a:t>или</a:t>
            </a:r>
            <a:r>
              <a:rPr lang="ru-RU" dirty="0"/>
              <a:t> Y </a:t>
            </a:r>
            <a:r>
              <a:rPr lang="ru-RU" dirty="0" smtClean="0"/>
              <a:t>истинно</a:t>
            </a:r>
          </a:p>
          <a:p>
            <a:r>
              <a:rPr lang="en-US" dirty="0">
                <a:solidFill>
                  <a:srgbClr val="FF3399"/>
                </a:solidFill>
              </a:rPr>
              <a:t>not</a:t>
            </a:r>
            <a:r>
              <a:rPr lang="en-US" dirty="0"/>
              <a:t> </a:t>
            </a:r>
            <a:r>
              <a:rPr lang="en-US" dirty="0" smtClean="0"/>
              <a:t>X</a:t>
            </a:r>
            <a:r>
              <a:rPr lang="ru-RU" dirty="0"/>
              <a:t> - </a:t>
            </a:r>
            <a:r>
              <a:rPr lang="ru-RU" dirty="0" smtClean="0"/>
              <a:t>истина</a:t>
            </a:r>
            <a:r>
              <a:rPr lang="ru-RU" dirty="0"/>
              <a:t>, если </a:t>
            </a:r>
            <a:r>
              <a:rPr lang="en-US" dirty="0"/>
              <a:t>X </a:t>
            </a:r>
            <a:r>
              <a:rPr lang="ru-RU" dirty="0" smtClean="0"/>
              <a:t>ложно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687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649811" y="753335"/>
            <a:ext cx="6177094" cy="985669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SzPct val="25000"/>
            </a:pPr>
            <a:r>
              <a:rPr lang="en-US" sz="4050" dirty="0" err="1">
                <a:latin typeface="Cabin"/>
                <a:ea typeface="Cabin"/>
                <a:cs typeface="Cabin"/>
                <a:sym typeface="Cabin"/>
              </a:rPr>
              <a:t>Операторы</a:t>
            </a:r>
            <a:r>
              <a:rPr lang="en-US" sz="405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050" dirty="0" err="1">
                <a:latin typeface="Cabin"/>
                <a:ea typeface="Cabin"/>
                <a:cs typeface="Cabin"/>
                <a:sym typeface="Cabin"/>
              </a:rPr>
              <a:t>сравнения</a:t>
            </a:r>
            <a:endParaRPr lang="en-US" sz="405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323528" y="1628800"/>
            <a:ext cx="5145235" cy="37396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5 : 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ru-RU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'Equals 5‘</a:t>
            </a:r>
            <a:r>
              <a:rPr lang="ru-RU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sz="1688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 x &gt; 4 : 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1688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-RU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'Greater </a:t>
            </a:r>
            <a:r>
              <a:rPr lang="en-US" sz="1688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than 4</a:t>
            </a:r>
            <a:r>
              <a:rPr lang="en-US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ru-RU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 x &gt;= 5 :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ru-RU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'Greater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than or Equals 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5‘</a:t>
            </a:r>
            <a:r>
              <a:rPr lang="ru-RU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0000"/>
              </a:buClr>
              <a:buSzPct val="25000"/>
            </a:pPr>
            <a:r>
              <a:rPr lang="en-US" sz="1688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6 : </a:t>
            </a:r>
            <a:endParaRPr lang="ru-RU" sz="1688" dirty="0" smtClean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0000"/>
              </a:buClr>
              <a:buSzPct val="25000"/>
            </a:pPr>
            <a:r>
              <a:rPr lang="ru-RU" sz="1688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1688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'Less </a:t>
            </a:r>
            <a:r>
              <a:rPr lang="en-US" sz="1688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1688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6‘</a:t>
            </a:r>
            <a:r>
              <a:rPr lang="ru-RU" sz="1688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if x &lt;= 5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ru-RU" sz="1688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'Less </a:t>
            </a:r>
            <a:r>
              <a:rPr lang="en-US" sz="1688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than or Equals 5</a:t>
            </a:r>
            <a:r>
              <a:rPr lang="en-US" sz="1688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ru-RU" sz="1688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FFFF"/>
              </a:buClr>
              <a:buSzPct val="25000"/>
            </a:pP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x != 6 :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ru-RU" sz="1688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'Not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equal </a:t>
            </a:r>
            <a:r>
              <a:rPr lang="en-US" sz="1688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6‘</a:t>
            </a:r>
            <a:r>
              <a:rPr lang="ru-RU" sz="1688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5914068" y="2883389"/>
            <a:ext cx="2978411" cy="18699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02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Equals 5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2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Greater than 4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025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Greater than or Equals 5</a:t>
            </a:r>
          </a:p>
          <a:p>
            <a:pPr>
              <a:buClr>
                <a:srgbClr val="FF0000"/>
              </a:buClr>
              <a:buSzPct val="25000"/>
            </a:pPr>
            <a:r>
              <a:rPr lang="en-US" sz="2025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Less than 6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025" dirty="0">
                <a:solidFill>
                  <a:srgbClr val="7030A0"/>
                </a:solidFill>
                <a:latin typeface="Cabin"/>
                <a:ea typeface="Cabin"/>
                <a:cs typeface="Cabin"/>
                <a:sym typeface="Cabin"/>
              </a:rPr>
              <a:t>Less than or Equals 5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2025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Not equal 6</a:t>
            </a:r>
          </a:p>
        </p:txBody>
      </p:sp>
      <p:cxnSp>
        <p:nvCxnSpPr>
          <p:cNvPr id="291" name="Shape 291"/>
          <p:cNvCxnSpPr/>
          <p:nvPr/>
        </p:nvCxnSpPr>
        <p:spPr>
          <a:xfrm flipH="1">
            <a:off x="4644008" y="3974709"/>
            <a:ext cx="1101113" cy="30355"/>
          </a:xfrm>
          <a:prstGeom prst="straightConnector1">
            <a:avLst/>
          </a:prstGeom>
          <a:noFill/>
          <a:ln w="762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2955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1115616" y="584775"/>
            <a:ext cx="7051402" cy="1006425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3994" dirty="0" err="1">
                <a:latin typeface="Cabin"/>
                <a:ea typeface="Cabin"/>
                <a:cs typeface="Cabin"/>
                <a:sym typeface="Cabin"/>
              </a:rPr>
              <a:t>Односторонние</a:t>
            </a:r>
            <a:r>
              <a:rPr lang="en-US" sz="3994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94" dirty="0" err="1">
                <a:latin typeface="Cabin"/>
                <a:ea typeface="Cabin"/>
                <a:cs typeface="Cabin"/>
                <a:sym typeface="Cabin"/>
              </a:rPr>
              <a:t>решения</a:t>
            </a:r>
            <a:endParaRPr lang="en-US" sz="3994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312511" y="1714501"/>
            <a:ext cx="3421526" cy="40513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 </a:t>
            </a:r>
            <a:r>
              <a:rPr lang="en-US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ru-RU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  x == 5 :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ru-RU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'Is </a:t>
            </a:r>
            <a:r>
              <a:rPr lang="en-US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ru-RU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ru-RU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'Is </a:t>
            </a:r>
            <a:r>
              <a:rPr lang="en-US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Still 5</a:t>
            </a:r>
            <a:r>
              <a:rPr lang="en-US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ru-RU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ru-RU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'Third </a:t>
            </a:r>
            <a:r>
              <a:rPr lang="en-US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ru-RU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'Afterwards </a:t>
            </a:r>
            <a:r>
              <a:rPr lang="en-US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ru-RU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 </a:t>
            </a:r>
            <a:r>
              <a:rPr lang="en-US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ru-RU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FF00"/>
              </a:buClr>
              <a:buSzPct val="25000"/>
            </a:pPr>
            <a:r>
              <a:rPr lang="en-US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6 :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ru-RU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'Is </a:t>
            </a:r>
            <a:r>
              <a:rPr lang="en-US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ru-RU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FF00"/>
              </a:buClr>
              <a:buSzPct val="25000"/>
            </a:pPr>
            <a:r>
              <a:rPr lang="en-US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ru-RU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'Is </a:t>
            </a:r>
            <a:r>
              <a:rPr lang="en-US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Still 6</a:t>
            </a:r>
            <a:r>
              <a:rPr lang="en-US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ru-RU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FF00"/>
              </a:buClr>
              <a:buSzPct val="25000"/>
            </a:pPr>
            <a:r>
              <a:rPr lang="en-US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ru-RU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'Third </a:t>
            </a:r>
            <a:r>
              <a:rPr lang="en-US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ru-RU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'Afterwards 6'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4043363" y="2477988"/>
            <a:ext cx="1654363" cy="218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025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5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2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Is 5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2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Is Still 5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2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Third 5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025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Afterwards 5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025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6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025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Afterwards 6</a:t>
            </a:r>
          </a:p>
        </p:txBody>
      </p:sp>
      <p:cxnSp>
        <p:nvCxnSpPr>
          <p:cNvPr id="299" name="Shape 299"/>
          <p:cNvCxnSpPr/>
          <p:nvPr/>
        </p:nvCxnSpPr>
        <p:spPr>
          <a:xfrm rot="10800000">
            <a:off x="3547350" y="2952731"/>
            <a:ext cx="360281" cy="1906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0" name="Shape 300"/>
          <p:cNvCxnSpPr/>
          <p:nvPr/>
        </p:nvCxnSpPr>
        <p:spPr>
          <a:xfrm flipH="1">
            <a:off x="3347864" y="4341614"/>
            <a:ext cx="655315" cy="239514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1" name="Shape 301"/>
          <p:cNvCxnSpPr/>
          <p:nvPr/>
        </p:nvCxnSpPr>
        <p:spPr>
          <a:xfrm rot="10800000">
            <a:off x="6740064" y="1563609"/>
            <a:ext cx="8100" cy="318768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2" name="Shape 302"/>
          <p:cNvSpPr/>
          <p:nvPr/>
        </p:nvSpPr>
        <p:spPr>
          <a:xfrm>
            <a:off x="5943600" y="1878807"/>
            <a:ext cx="1614431" cy="714318"/>
          </a:xfrm>
          <a:prstGeom prst="diamond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463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== 5 ?</a:t>
            </a:r>
          </a:p>
        </p:txBody>
      </p:sp>
      <p:cxnSp>
        <p:nvCxnSpPr>
          <p:cNvPr id="303" name="Shape 303"/>
          <p:cNvCxnSpPr/>
          <p:nvPr/>
        </p:nvCxnSpPr>
        <p:spPr>
          <a:xfrm rot="10800000">
            <a:off x="6740134" y="2563727"/>
            <a:ext cx="27675" cy="2284200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 txBox="1"/>
          <p:nvPr/>
        </p:nvSpPr>
        <p:spPr>
          <a:xfrm>
            <a:off x="7150894" y="2571750"/>
            <a:ext cx="1643118" cy="421537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'Is 5'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7551014" y="2232421"/>
            <a:ext cx="407531" cy="320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 flipH="1">
            <a:off x="7969746" y="2232492"/>
            <a:ext cx="8943" cy="362475"/>
          </a:xfrm>
          <a:prstGeom prst="straightConnector1">
            <a:avLst/>
          </a:prstGeom>
          <a:noFill/>
          <a:ln w="508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>
            <a:off x="7966174" y="2219921"/>
            <a:ext cx="39318" cy="2170799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6805314" y="4400550"/>
            <a:ext cx="1209093" cy="0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7459320" y="1761385"/>
            <a:ext cx="408037" cy="349987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Да</a:t>
            </a:r>
            <a:endParaRPr lang="en-US" sz="202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7150894" y="3193257"/>
            <a:ext cx="1643118" cy="421537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'Still 5'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7150894" y="3814763"/>
            <a:ext cx="1643118" cy="421537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'Third 5'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5908514" y="2607469"/>
            <a:ext cx="620831" cy="349987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Нет</a:t>
            </a:r>
            <a:endParaRPr lang="en-US" sz="2025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00328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651217" y="191766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Отступ</a:t>
            </a:r>
            <a:endParaRPr lang="en-US" sz="42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429104" y="1340768"/>
            <a:ext cx="8391368" cy="4320480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87309">
              <a:spcBef>
                <a:spcPts val="0"/>
              </a:spcBef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2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Увеличение</a:t>
            </a:r>
            <a:r>
              <a:rPr lang="en-US" sz="20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отступа</a:t>
            </a:r>
            <a:r>
              <a:rPr lang="en-US" sz="20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после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инструкции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while</a:t>
            </a:r>
            <a:r>
              <a:rPr lang="en-US" sz="2000" dirty="0" smtClean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после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знака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“:” )</a:t>
            </a:r>
          </a:p>
          <a:p>
            <a:pPr marL="421481" indent="-187309">
              <a:spcBef>
                <a:spcPts val="1969"/>
              </a:spcBef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2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Сохранение</a:t>
            </a:r>
            <a:r>
              <a:rPr lang="en-US" sz="20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отступа</a:t>
            </a:r>
            <a:r>
              <a:rPr lang="en-US" sz="2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указания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области</a:t>
            </a:r>
            <a:r>
              <a:rPr lang="en-US" sz="2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действия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блока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относящиеся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инструкциям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if/while</a:t>
            </a:r>
            <a:r>
              <a:rPr lang="en-US" sz="2000" dirty="0" smtClean="0"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421481" indent="-187309">
              <a:spcBef>
                <a:spcPts val="1969"/>
              </a:spcBef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2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Уменьшение</a:t>
            </a:r>
            <a:r>
              <a:rPr lang="en-US" sz="20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отступа</a:t>
            </a:r>
            <a:r>
              <a:rPr lang="en-US" sz="20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i="1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возврата</a:t>
            </a:r>
            <a:r>
              <a:rPr lang="en-US" sz="2000" i="1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к</a:t>
            </a:r>
            <a:r>
              <a:rPr lang="en-US" sz="2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уровню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инструкции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указания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окончания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действия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блока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421481" indent="-187309">
              <a:spcBef>
                <a:spcPts val="1969"/>
              </a:spcBef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2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Пустые</a:t>
            </a:r>
            <a:r>
              <a:rPr lang="en-US" sz="20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20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игнорируются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оказывая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влияния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отступ</a:t>
            </a:r>
            <a:endParaRPr lang="en-US" sz="20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21481" indent="-187309">
              <a:spcBef>
                <a:spcPts val="1969"/>
              </a:spcBef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000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Комментарии</a:t>
            </a:r>
            <a:r>
              <a:rPr lang="en-US" sz="2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отдельной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строке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2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отступу</a:t>
            </a:r>
            <a:r>
              <a:rPr lang="en-US" sz="20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относятся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38907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323528" y="620688"/>
            <a:ext cx="8628525" cy="129296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ct val="25000"/>
            </a:pPr>
            <a:r>
              <a:rPr lang="en-US" sz="4500" dirty="0" err="1" smtClean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Внимание</a:t>
            </a:r>
            <a:r>
              <a:rPr lang="en-US" sz="4500" dirty="0" smtClean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!</a:t>
            </a:r>
            <a:r>
              <a:rPr lang="en-US" sz="4275" dirty="0" smtClean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375" dirty="0" err="1" smtClean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Отключите</a:t>
            </a:r>
            <a:r>
              <a:rPr lang="en-US" sz="3375" dirty="0" smtClean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375" dirty="0" err="1" smtClean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табуляцию</a:t>
            </a:r>
            <a:r>
              <a:rPr lang="en-US" sz="3375" dirty="0" smtClean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!</a:t>
            </a:r>
            <a:endParaRPr lang="en-US" sz="3375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539552" y="1988840"/>
            <a:ext cx="8208912" cy="3600400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87309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Большинство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текстовых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редакторов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могут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преобразовать</a:t>
            </a:r>
            <a:r>
              <a:rPr lang="en-US" sz="2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табуляцию</a:t>
            </a:r>
            <a:r>
              <a:rPr lang="en-US" sz="2000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20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пробелы</a:t>
            </a:r>
            <a:r>
              <a:rPr lang="en-US" sz="20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r>
              <a:rPr lang="en-US" sz="2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Проверьте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выбрана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ли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у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вас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эта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опция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marL="585788" lvl="1" indent="-187309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en-US" sz="20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Defaults</a:t>
            </a:r>
            <a:endParaRPr lang="en-US" sz="2000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21481" indent="-187309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В Python </a:t>
            </a:r>
            <a:r>
              <a:rPr lang="en-US" sz="20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отступ</a:t>
            </a:r>
            <a:r>
              <a:rPr lang="en-US" sz="2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строк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имеет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*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большое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*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. 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одновременном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использовании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табуляции</a:t>
            </a:r>
            <a:r>
              <a:rPr lang="en-US" sz="2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0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пробелов</a:t>
            </a:r>
            <a:r>
              <a:rPr lang="en-US" sz="2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вы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можете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получить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сообщение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об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ошибке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отступа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-</a:t>
            </a:r>
            <a:r>
              <a:rPr lang="en-US" sz="2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indentation errors</a:t>
            </a: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”,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даже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ес</a:t>
            </a:r>
            <a:r>
              <a:rPr lang="en-US" sz="2000" dirty="0" err="1"/>
              <a:t>ли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вид</a:t>
            </a:r>
            <a:r>
              <a:rPr lang="en-US" sz="2000" dirty="0"/>
              <a:t> </a:t>
            </a:r>
            <a:r>
              <a:rPr lang="en-US" sz="2000" dirty="0" err="1"/>
              <a:t>все</a:t>
            </a:r>
            <a:r>
              <a:rPr lang="en-US" sz="2000" dirty="0"/>
              <a:t> </a:t>
            </a:r>
            <a:r>
              <a:rPr lang="en-US" sz="2000" dirty="0" err="1"/>
              <a:t>отступы</a:t>
            </a:r>
            <a:r>
              <a:rPr lang="en-US" sz="2000" dirty="0"/>
              <a:t> </a:t>
            </a:r>
            <a:r>
              <a:rPr lang="en-US" sz="2000" dirty="0" err="1"/>
              <a:t>кажутся</a:t>
            </a:r>
            <a:r>
              <a:rPr lang="en-US" sz="2000" dirty="0"/>
              <a:t> </a:t>
            </a:r>
            <a:r>
              <a:rPr lang="en-US" sz="2000" dirty="0" err="1"/>
              <a:t>правильными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101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/>
        </p:nvSpPr>
        <p:spPr>
          <a:xfrm>
            <a:off x="2586628" y="2228851"/>
            <a:ext cx="4865692" cy="3293324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('Bigger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2‘)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'Still bigger‘)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('Done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2‘)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algn="ctr"/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in range(5) 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&gt; 2 :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    print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('Bigger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2‘)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('Done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('All Done‘)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2331541" y="332657"/>
            <a:ext cx="4040719" cy="14845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1688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увеличение</a:t>
            </a:r>
            <a:r>
              <a:rPr lang="en-US" sz="1688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/ </a:t>
            </a:r>
            <a:r>
              <a:rPr lang="en-US" sz="1688" dirty="0" err="1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сохранение</a:t>
            </a:r>
            <a:r>
              <a:rPr lang="en-US" sz="1688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отступа</a:t>
            </a:r>
            <a:r>
              <a:rPr lang="en-US" sz="1688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после</a:t>
            </a:r>
            <a:r>
              <a:rPr lang="en-US" sz="1688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if </a:t>
            </a:r>
            <a:r>
              <a:rPr lang="en-US" sz="1688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1688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while</a:t>
            </a:r>
            <a:endParaRPr lang="en-US" sz="1688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  <a:p>
            <a:pPr algn="ctr">
              <a:buClr>
                <a:srgbClr val="FF00FF"/>
              </a:buClr>
              <a:buSzPct val="25000"/>
            </a:pPr>
            <a:r>
              <a:rPr lang="en-US" sz="1688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уменьшение</a:t>
            </a:r>
            <a:r>
              <a:rPr lang="en-US" sz="1688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отступа</a:t>
            </a:r>
            <a:r>
              <a:rPr lang="en-US" sz="1688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1688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указания</a:t>
            </a:r>
            <a:r>
              <a:rPr lang="en-US" sz="1688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окончания</a:t>
            </a:r>
            <a:r>
              <a:rPr lang="en-US" sz="1688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блока</a:t>
            </a:r>
            <a:endParaRPr lang="en-US" sz="1688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rgbClr val="FF7F00"/>
              </a:buClr>
            </a:pPr>
            <a:endParaRPr sz="1688" dirty="0"/>
          </a:p>
        </p:txBody>
      </p:sp>
      <p:cxnSp>
        <p:nvCxnSpPr>
          <p:cNvPr id="341" name="Shape 341"/>
          <p:cNvCxnSpPr/>
          <p:nvPr/>
        </p:nvCxnSpPr>
        <p:spPr>
          <a:xfrm>
            <a:off x="2184792" y="3550444"/>
            <a:ext cx="319613" cy="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2" name="Shape 342"/>
          <p:cNvCxnSpPr/>
          <p:nvPr/>
        </p:nvCxnSpPr>
        <p:spPr>
          <a:xfrm rot="10800000">
            <a:off x="2154376" y="2950348"/>
            <a:ext cx="378674" cy="2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3" name="Shape 343"/>
          <p:cNvCxnSpPr/>
          <p:nvPr/>
        </p:nvCxnSpPr>
        <p:spPr>
          <a:xfrm rot="10800000">
            <a:off x="2154376" y="4900591"/>
            <a:ext cx="378674" cy="2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4" name="Shape 344"/>
          <p:cNvCxnSpPr/>
          <p:nvPr/>
        </p:nvCxnSpPr>
        <p:spPr>
          <a:xfrm>
            <a:off x="2184792" y="5143500"/>
            <a:ext cx="319613" cy="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5" name="Shape 345"/>
          <p:cNvCxnSpPr/>
          <p:nvPr/>
        </p:nvCxnSpPr>
        <p:spPr>
          <a:xfrm rot="10800000">
            <a:off x="2154376" y="4386242"/>
            <a:ext cx="378674" cy="2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2154376" y="3243242"/>
            <a:ext cx="378674" cy="2699"/>
          </a:xfrm>
          <a:prstGeom prst="straightConnector1">
            <a:avLst/>
          </a:prstGeom>
          <a:noFill/>
          <a:ln w="76200" cap="rnd" cmpd="sng">
            <a:solidFill>
              <a:srgbClr val="00B0F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2154376" y="4679135"/>
            <a:ext cx="378674" cy="2699"/>
          </a:xfrm>
          <a:prstGeom prst="straightConnector1">
            <a:avLst/>
          </a:prstGeom>
          <a:noFill/>
          <a:ln w="76200" cap="rnd" cmpd="sng">
            <a:solidFill>
              <a:srgbClr val="00B0F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 rot="10800000">
            <a:off x="2154376" y="4079060"/>
            <a:ext cx="378674" cy="2699"/>
          </a:xfrm>
          <a:prstGeom prst="straightConnector1">
            <a:avLst/>
          </a:prstGeom>
          <a:noFill/>
          <a:ln w="76200" cap="rnd" cmpd="sng">
            <a:solidFill>
              <a:srgbClr val="00B0F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2154376" y="2378847"/>
            <a:ext cx="378674" cy="2699"/>
          </a:xfrm>
          <a:prstGeom prst="straightConnector1">
            <a:avLst/>
          </a:prstGeom>
          <a:noFill/>
          <a:ln w="76200" cap="rnd" cmpd="sng">
            <a:solidFill>
              <a:srgbClr val="00B0F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2154376" y="2650310"/>
            <a:ext cx="378674" cy="2699"/>
          </a:xfrm>
          <a:prstGeom prst="straightConnector1">
            <a:avLst/>
          </a:prstGeom>
          <a:noFill/>
          <a:ln w="76200" cap="rnd" cmpd="sng">
            <a:solidFill>
              <a:srgbClr val="00B0F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>
            <a:off x="2184792" y="5400675"/>
            <a:ext cx="319613" cy="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136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/>
        </p:nvSpPr>
        <p:spPr>
          <a:xfrm>
            <a:off x="2452978" y="800695"/>
            <a:ext cx="4576331" cy="935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Помните</a:t>
            </a: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 о </a:t>
            </a: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начале</a:t>
            </a: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/</a:t>
            </a: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окончании</a:t>
            </a: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блоков</a:t>
            </a:r>
            <a:endParaRPr lang="en-US" sz="2025" dirty="0"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rgbClr val="FF7F00"/>
              </a:buClr>
            </a:pPr>
            <a:endParaRPr sz="1013" dirty="0"/>
          </a:p>
        </p:txBody>
      </p:sp>
      <p:sp>
        <p:nvSpPr>
          <p:cNvPr id="358" name="Shape 358"/>
          <p:cNvSpPr txBox="1"/>
          <p:nvPr/>
        </p:nvSpPr>
        <p:spPr>
          <a:xfrm>
            <a:off x="3112425" y="4408580"/>
            <a:ext cx="3587118" cy="572062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algn="ctr"/>
            <a:endParaRPr sz="1013"/>
          </a:p>
        </p:txBody>
      </p:sp>
      <p:sp>
        <p:nvSpPr>
          <p:cNvPr id="359" name="Shape 359"/>
          <p:cNvSpPr txBox="1"/>
          <p:nvPr/>
        </p:nvSpPr>
        <p:spPr>
          <a:xfrm>
            <a:off x="2586628" y="3846670"/>
            <a:ext cx="4333500" cy="1361981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algn="ctr"/>
            <a:endParaRPr sz="1013"/>
          </a:p>
        </p:txBody>
      </p:sp>
      <p:sp>
        <p:nvSpPr>
          <p:cNvPr id="360" name="Shape 360"/>
          <p:cNvSpPr txBox="1"/>
          <p:nvPr/>
        </p:nvSpPr>
        <p:spPr>
          <a:xfrm>
            <a:off x="2574394" y="2468130"/>
            <a:ext cx="4333500" cy="848981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algn="ctr"/>
            <a:endParaRPr sz="1013"/>
          </a:p>
        </p:txBody>
      </p:sp>
      <p:sp>
        <p:nvSpPr>
          <p:cNvPr id="7" name="Shape 339"/>
          <p:cNvSpPr txBox="1"/>
          <p:nvPr/>
        </p:nvSpPr>
        <p:spPr>
          <a:xfrm>
            <a:off x="2574394" y="2200008"/>
            <a:ext cx="4865692" cy="3293324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('Bigger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2‘)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'Still bigger‘)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('Done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2‘)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algn="ctr"/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in range(5) 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&gt; 2 :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    print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('Bigger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2‘)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('Done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('All Done‘)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6006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/>
        </p:nvSpPr>
        <p:spPr>
          <a:xfrm>
            <a:off x="3800475" y="1150144"/>
            <a:ext cx="2000250" cy="828674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x &gt; 1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5522119" y="1993106"/>
            <a:ext cx="1950243" cy="7143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1463" dirty="0" smtClean="0">
                <a:latin typeface="Cabin"/>
                <a:ea typeface="Cabin"/>
                <a:cs typeface="Cabin"/>
                <a:sym typeface="Cabin"/>
              </a:rPr>
              <a:t>('More </a:t>
            </a: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than </a:t>
            </a:r>
            <a:r>
              <a:rPr lang="en-US" sz="1463" dirty="0" smtClean="0">
                <a:latin typeface="Cabin"/>
                <a:ea typeface="Cabin"/>
                <a:cs typeface="Cabin"/>
                <a:sym typeface="Cabin"/>
              </a:rPr>
              <a:t>one‘)</a:t>
            </a:r>
            <a:endParaRPr lang="en-US" sz="1463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5329238" y="2957513"/>
            <a:ext cx="2336006" cy="828674"/>
          </a:xfrm>
          <a:prstGeom prst="diamond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x &lt; 100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6986588" y="3757613"/>
            <a:ext cx="1950243" cy="714375"/>
          </a:xfrm>
          <a:prstGeom prst="rect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1463" dirty="0" smtClean="0">
                <a:latin typeface="Cabin"/>
                <a:ea typeface="Cabin"/>
                <a:cs typeface="Cabin"/>
                <a:sym typeface="Cabin"/>
              </a:rPr>
              <a:t>('Less </a:t>
            </a: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than </a:t>
            </a:r>
            <a:r>
              <a:rPr lang="en-US" sz="1463" dirty="0" smtClean="0">
                <a:latin typeface="Cabin"/>
                <a:ea typeface="Cabin"/>
                <a:cs typeface="Cabin"/>
                <a:sym typeface="Cabin"/>
              </a:rPr>
              <a:t>100‘)</a:t>
            </a:r>
            <a:endParaRPr lang="en-US" sz="1463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3821907" y="5093494"/>
            <a:ext cx="1950243" cy="714375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1463" dirty="0" smtClean="0">
                <a:latin typeface="Cabin"/>
                <a:ea typeface="Cabin"/>
                <a:cs typeface="Cabin"/>
                <a:sym typeface="Cabin"/>
              </a:rPr>
              <a:t>('All Done‘)</a:t>
            </a:r>
            <a:endParaRPr lang="en-US" sz="1463" dirty="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5786438" y="1550194"/>
            <a:ext cx="784919" cy="625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1" name="Shape 371"/>
          <p:cNvCxnSpPr/>
          <p:nvPr/>
        </p:nvCxnSpPr>
        <p:spPr>
          <a:xfrm rot="10800000" flipH="1">
            <a:off x="6540103" y="1560909"/>
            <a:ext cx="10715" cy="41969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2" name="Shape 372"/>
          <p:cNvCxnSpPr/>
          <p:nvPr/>
        </p:nvCxnSpPr>
        <p:spPr>
          <a:xfrm rot="10800000" flipH="1">
            <a:off x="4776489" y="1970782"/>
            <a:ext cx="20538" cy="315843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7650957" y="3357563"/>
            <a:ext cx="411658" cy="8036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4" name="Shape 374"/>
          <p:cNvCxnSpPr/>
          <p:nvPr/>
        </p:nvCxnSpPr>
        <p:spPr>
          <a:xfrm rot="10800000" flipH="1">
            <a:off x="8040291" y="3339703"/>
            <a:ext cx="10715" cy="419695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6497241" y="2694086"/>
            <a:ext cx="11608" cy="25806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>
            <a:off x="7999214" y="4488954"/>
            <a:ext cx="0" cy="315218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4818460" y="4814888"/>
            <a:ext cx="3202186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>
            <a:off x="4788085" y="912417"/>
            <a:ext cx="8943" cy="27523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9" name="Shape 379"/>
          <p:cNvSpPr txBox="1"/>
          <p:nvPr/>
        </p:nvSpPr>
        <p:spPr>
          <a:xfrm>
            <a:off x="6073973" y="1182291"/>
            <a:ext cx="357188" cy="3143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7681317" y="2996804"/>
            <a:ext cx="357188" cy="3143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6508848" y="3806725"/>
            <a:ext cx="0" cy="1008161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4251179" y="2068116"/>
            <a:ext cx="467268" cy="3143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330666" y="2841722"/>
            <a:ext cx="4169326" cy="18746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42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1 :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('More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one‘)</a:t>
            </a:r>
            <a:endParaRPr lang="en-US" sz="1688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88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if x &lt; 100 : 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1688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</a:t>
            </a:r>
            <a:r>
              <a:rPr lang="en-US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('Less </a:t>
            </a:r>
            <a:r>
              <a:rPr lang="en-US" sz="1688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100‘)</a:t>
            </a:r>
            <a:endParaRPr lang="en-US" sz="1688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('All done‘)</a:t>
            </a:r>
            <a:endParaRPr lang="en-US"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4" name="Shape 384"/>
          <p:cNvSpPr txBox="1"/>
          <p:nvPr/>
        </p:nvSpPr>
        <p:spPr>
          <a:xfrm>
            <a:off x="657225" y="1171575"/>
            <a:ext cx="2707481" cy="1293018"/>
          </a:xfrm>
          <a:prstGeom prst="rect">
            <a:avLst/>
          </a:prstGeom>
          <a:noFill/>
          <a:ln>
            <a:noFill/>
          </a:ln>
        </p:spPr>
        <p:txBody>
          <a:bodyPr lIns="21431" tIns="21431" rIns="21431" bIns="21431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3375" b="1" dirty="0" err="1">
                <a:latin typeface="Cabin"/>
                <a:ea typeface="Cabin"/>
                <a:cs typeface="Cabin"/>
                <a:sym typeface="Cabin"/>
              </a:rPr>
              <a:t>Вложенные</a:t>
            </a:r>
            <a:r>
              <a:rPr lang="en-US" sz="3375" b="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375" b="1" dirty="0" err="1">
                <a:latin typeface="Cabin"/>
                <a:ea typeface="Cabin"/>
                <a:cs typeface="Cabin"/>
                <a:sym typeface="Cabin"/>
              </a:rPr>
              <a:t>решения</a:t>
            </a:r>
            <a:endParaRPr lang="en-US" sz="3375" b="1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5868999" y="3854306"/>
            <a:ext cx="467268" cy="3143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361026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92869" y="992982"/>
            <a:ext cx="3693319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3375" dirty="0" err="1">
                <a:latin typeface="Cabin"/>
                <a:ea typeface="Cabin"/>
                <a:cs typeface="Cabin"/>
                <a:sym typeface="Cabin"/>
              </a:rPr>
              <a:t>Двусторонние</a:t>
            </a:r>
            <a:r>
              <a:rPr lang="en-US" sz="33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375" dirty="0" err="1">
                <a:latin typeface="Cabin"/>
                <a:ea typeface="Cabin"/>
                <a:cs typeface="Cabin"/>
                <a:sym typeface="Cabin"/>
              </a:rPr>
              <a:t>решения</a:t>
            </a:r>
            <a:endParaRPr lang="en-US" sz="33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400051" y="2321719"/>
            <a:ext cx="3086099" cy="320754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87309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Иногда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необходимо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выполнить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одну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операцию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логическое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выражение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истинно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, и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другую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оно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ложно</a:t>
            </a:r>
            <a:endParaRPr lang="en-US" sz="1688" dirty="0">
              <a:latin typeface="Cabin"/>
              <a:ea typeface="Cabin"/>
              <a:cs typeface="Cabin"/>
              <a:sym typeface="Cabin"/>
            </a:endParaRPr>
          </a:p>
          <a:p>
            <a:pPr marL="421481" indent="-187309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подобно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развилке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дороге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когда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нужно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выбрать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solidFill>
                  <a:srgbClr val="FFC000"/>
                </a:solidFill>
                <a:latin typeface="Cabin"/>
                <a:ea typeface="Cabin"/>
                <a:cs typeface="Cabin"/>
                <a:sym typeface="Cabin"/>
              </a:rPr>
              <a:t>один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из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двух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путей</a:t>
            </a:r>
            <a:endParaRPr lang="en-US" sz="168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5272088" y="2478882"/>
            <a:ext cx="2000250" cy="828674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81" dirty="0"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6993732" y="3321844"/>
            <a:ext cx="1950243" cy="7143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dirty="0"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dirty="0" smtClean="0">
                <a:latin typeface="Cabin"/>
                <a:ea typeface="Cabin"/>
                <a:cs typeface="Cabin"/>
                <a:sym typeface="Cabin"/>
              </a:rPr>
              <a:t>'Bigger‘)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94" name="Shape 394"/>
          <p:cNvCxnSpPr/>
          <p:nvPr/>
        </p:nvCxnSpPr>
        <p:spPr>
          <a:xfrm rot="10800000" flipH="1">
            <a:off x="7258050" y="2878932"/>
            <a:ext cx="784919" cy="714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5" name="Shape 395"/>
          <p:cNvCxnSpPr/>
          <p:nvPr/>
        </p:nvCxnSpPr>
        <p:spPr>
          <a:xfrm rot="10800000" flipH="1">
            <a:off x="8011716" y="2889647"/>
            <a:ext cx="10715" cy="41969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6" name="Shape 396"/>
          <p:cNvCxnSpPr/>
          <p:nvPr/>
        </p:nvCxnSpPr>
        <p:spPr>
          <a:xfrm rot="10800000" flipH="1">
            <a:off x="6290072" y="4304109"/>
            <a:ext cx="1733252" cy="1785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7" name="Shape 397"/>
          <p:cNvSpPr txBox="1"/>
          <p:nvPr/>
        </p:nvSpPr>
        <p:spPr>
          <a:xfrm>
            <a:off x="7545586" y="2511029"/>
            <a:ext cx="357188" cy="3143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4890952" y="2511028"/>
            <a:ext cx="427612" cy="3143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</a:p>
        </p:txBody>
      </p:sp>
      <p:cxnSp>
        <p:nvCxnSpPr>
          <p:cNvPr id="399" name="Shape 399"/>
          <p:cNvCxnSpPr/>
          <p:nvPr/>
        </p:nvCxnSpPr>
        <p:spPr>
          <a:xfrm rot="10800000">
            <a:off x="8007251" y="4029075"/>
            <a:ext cx="5357" cy="25985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>
            <a:off x="6280249" y="2115443"/>
            <a:ext cx="2679" cy="38665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5322094" y="1564482"/>
            <a:ext cx="1950243" cy="542924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X = 4</a:t>
            </a:r>
          </a:p>
        </p:txBody>
      </p:sp>
      <p:cxnSp>
        <p:nvCxnSpPr>
          <p:cNvPr id="402" name="Shape 402"/>
          <p:cNvCxnSpPr/>
          <p:nvPr/>
        </p:nvCxnSpPr>
        <p:spPr>
          <a:xfrm rot="10800000" flipH="1">
            <a:off x="4550569" y="2893219"/>
            <a:ext cx="784919" cy="7143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3" name="Shape 403"/>
          <p:cNvCxnSpPr/>
          <p:nvPr/>
        </p:nvCxnSpPr>
        <p:spPr>
          <a:xfrm rot="10800000" flipH="1">
            <a:off x="4539853" y="2889647"/>
            <a:ext cx="10715" cy="419695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4" name="Shape 404"/>
          <p:cNvSpPr txBox="1"/>
          <p:nvPr/>
        </p:nvSpPr>
        <p:spPr>
          <a:xfrm>
            <a:off x="3600450" y="3307556"/>
            <a:ext cx="1950243" cy="714375"/>
          </a:xfrm>
          <a:prstGeom prst="rect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dirty="0" smtClean="0">
                <a:latin typeface="Cabin"/>
                <a:ea typeface="Cabin"/>
                <a:cs typeface="Cabin"/>
                <a:sym typeface="Cabin"/>
              </a:rPr>
              <a:t>('Not bigger‘)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05" name="Shape 405"/>
          <p:cNvCxnSpPr/>
          <p:nvPr/>
        </p:nvCxnSpPr>
        <p:spPr>
          <a:xfrm flipH="1">
            <a:off x="4537174" y="4309467"/>
            <a:ext cx="1753790" cy="1785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6" name="Shape 406"/>
          <p:cNvCxnSpPr/>
          <p:nvPr/>
        </p:nvCxnSpPr>
        <p:spPr>
          <a:xfrm rot="10800000">
            <a:off x="4521100" y="4036219"/>
            <a:ext cx="5357" cy="259853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6297216" y="4346972"/>
            <a:ext cx="10715" cy="41969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5293519" y="4750594"/>
            <a:ext cx="1950243" cy="542924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856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1856" dirty="0" smtClean="0">
                <a:latin typeface="Cabin"/>
                <a:ea typeface="Cabin"/>
                <a:cs typeface="Cabin"/>
                <a:sym typeface="Cabin"/>
              </a:rPr>
              <a:t>('All Done‘)</a:t>
            </a:r>
            <a:endParaRPr lang="en-US" sz="1856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16138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title"/>
          </p:nvPr>
        </p:nvSpPr>
        <p:spPr>
          <a:xfrm>
            <a:off x="314325" y="1114425"/>
            <a:ext cx="3667444" cy="129296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2250" dirty="0" err="1">
                <a:latin typeface="Cabin"/>
                <a:ea typeface="Cabin"/>
                <a:cs typeface="Cabin"/>
                <a:sym typeface="Cabin"/>
              </a:rPr>
              <a:t>Двустороннее</a:t>
            </a:r>
            <a:r>
              <a:rPr lang="en-US" sz="225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250" dirty="0" err="1">
                <a:latin typeface="Cabin"/>
                <a:ea typeface="Cabin"/>
                <a:cs typeface="Cabin"/>
                <a:sym typeface="Cabin"/>
              </a:rPr>
              <a:t>решение</a:t>
            </a:r>
            <a:r>
              <a:rPr lang="en-US" sz="225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250" dirty="0" err="1">
                <a:latin typeface="Cabin"/>
                <a:ea typeface="Cabin"/>
                <a:cs typeface="Cabin"/>
                <a:sym typeface="Cabin"/>
              </a:rPr>
              <a:t>использованием</a:t>
            </a:r>
            <a:endParaRPr lang="en-US" sz="2250" dirty="0"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2250" dirty="0">
                <a:latin typeface="Cabin"/>
                <a:ea typeface="Cabin"/>
                <a:cs typeface="Cabin"/>
                <a:sym typeface="Cabin"/>
              </a:rPr>
              <a:t> else :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297349" y="2582466"/>
            <a:ext cx="2707931" cy="28574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algn="ctr"/>
            <a:endParaRPr sz="1688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('Bigger‘)</a:t>
            </a:r>
            <a:endParaRPr lang="en-US" sz="1688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sz="1688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1688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('Smaller‘)</a:t>
            </a:r>
            <a:endParaRPr lang="en-US" sz="1688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ctr"/>
            <a:endParaRPr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('All done‘)</a:t>
            </a:r>
            <a:endParaRPr lang="en-US"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5114925" y="2478882"/>
            <a:ext cx="2000250" cy="828674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81" dirty="0"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6836569" y="3321844"/>
            <a:ext cx="1950243" cy="7143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dirty="0" smtClean="0">
                <a:latin typeface="Cabin"/>
                <a:ea typeface="Cabin"/>
                <a:cs typeface="Cabin"/>
                <a:sym typeface="Cabin"/>
              </a:rPr>
              <a:t>('Bigger‘)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17" name="Shape 417"/>
          <p:cNvCxnSpPr/>
          <p:nvPr/>
        </p:nvCxnSpPr>
        <p:spPr>
          <a:xfrm rot="10800000" flipH="1">
            <a:off x="7100888" y="2878932"/>
            <a:ext cx="784919" cy="714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8" name="Shape 418"/>
          <p:cNvCxnSpPr/>
          <p:nvPr/>
        </p:nvCxnSpPr>
        <p:spPr>
          <a:xfrm rot="10800000" flipH="1">
            <a:off x="7854553" y="2889647"/>
            <a:ext cx="10715" cy="41969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9" name="Shape 419"/>
          <p:cNvCxnSpPr/>
          <p:nvPr/>
        </p:nvCxnSpPr>
        <p:spPr>
          <a:xfrm rot="10800000" flipH="1">
            <a:off x="6132910" y="4304109"/>
            <a:ext cx="1733252" cy="1785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 txBox="1"/>
          <p:nvPr/>
        </p:nvSpPr>
        <p:spPr>
          <a:xfrm>
            <a:off x="7388423" y="2511029"/>
            <a:ext cx="357188" cy="3143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4722596" y="2511028"/>
            <a:ext cx="438749" cy="3143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</a:p>
        </p:txBody>
      </p:sp>
      <p:cxnSp>
        <p:nvCxnSpPr>
          <p:cNvPr id="422" name="Shape 422"/>
          <p:cNvCxnSpPr/>
          <p:nvPr/>
        </p:nvCxnSpPr>
        <p:spPr>
          <a:xfrm rot="10800000">
            <a:off x="7850088" y="4029075"/>
            <a:ext cx="5357" cy="25985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3" name="Shape 423"/>
          <p:cNvCxnSpPr/>
          <p:nvPr/>
        </p:nvCxnSpPr>
        <p:spPr>
          <a:xfrm rot="10800000">
            <a:off x="6123086" y="2115443"/>
            <a:ext cx="2679" cy="38665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4" name="Shape 424"/>
          <p:cNvSpPr txBox="1"/>
          <p:nvPr/>
        </p:nvSpPr>
        <p:spPr>
          <a:xfrm>
            <a:off x="5164932" y="1564482"/>
            <a:ext cx="1950243" cy="542924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X = 4</a:t>
            </a:r>
          </a:p>
        </p:txBody>
      </p:sp>
      <p:cxnSp>
        <p:nvCxnSpPr>
          <p:cNvPr id="425" name="Shape 425"/>
          <p:cNvCxnSpPr/>
          <p:nvPr/>
        </p:nvCxnSpPr>
        <p:spPr>
          <a:xfrm rot="10800000" flipH="1">
            <a:off x="4393406" y="2893219"/>
            <a:ext cx="784919" cy="7143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rot="10800000" flipH="1">
            <a:off x="4382691" y="2889647"/>
            <a:ext cx="10715" cy="419695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7" name="Shape 427"/>
          <p:cNvSpPr txBox="1"/>
          <p:nvPr/>
        </p:nvSpPr>
        <p:spPr>
          <a:xfrm>
            <a:off x="3443288" y="3307556"/>
            <a:ext cx="1950243" cy="714375"/>
          </a:xfrm>
          <a:prstGeom prst="rect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dirty="0" smtClean="0">
                <a:latin typeface="Cabin"/>
                <a:ea typeface="Cabin"/>
                <a:cs typeface="Cabin"/>
                <a:sym typeface="Cabin"/>
              </a:rPr>
              <a:t>('Smaller‘)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28" name="Shape 428"/>
          <p:cNvCxnSpPr/>
          <p:nvPr/>
        </p:nvCxnSpPr>
        <p:spPr>
          <a:xfrm flipH="1">
            <a:off x="4380011" y="4309467"/>
            <a:ext cx="1753790" cy="1785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 rot="10800000">
            <a:off x="4363938" y="4036219"/>
            <a:ext cx="5357" cy="259853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30" name="Shape 430"/>
          <p:cNvCxnSpPr/>
          <p:nvPr/>
        </p:nvCxnSpPr>
        <p:spPr>
          <a:xfrm rot="10800000" flipH="1">
            <a:off x="6140053" y="4346972"/>
            <a:ext cx="10715" cy="41969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31" name="Shape 431"/>
          <p:cNvSpPr txBox="1"/>
          <p:nvPr/>
        </p:nvSpPr>
        <p:spPr>
          <a:xfrm>
            <a:off x="5136357" y="4750594"/>
            <a:ext cx="1950243" cy="542924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856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1856" dirty="0" smtClean="0">
                <a:latin typeface="Cabin"/>
                <a:ea typeface="Cabin"/>
                <a:cs typeface="Cabin"/>
                <a:sym typeface="Cabin"/>
              </a:rPr>
              <a:t>('All Done‘)</a:t>
            </a:r>
            <a:endParaRPr lang="en-US" sz="1856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82126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Повторение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76064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Почему </a:t>
            </a:r>
            <a:r>
              <a:rPr lang="en-US" dirty="0" smtClean="0"/>
              <a:t>Python</a:t>
            </a:r>
            <a:r>
              <a:rPr lang="ru-RU" dirty="0" smtClean="0"/>
              <a:t>?</a:t>
            </a:r>
          </a:p>
          <a:p>
            <a:r>
              <a:rPr lang="ru-RU" dirty="0" smtClean="0"/>
              <a:t>Кто является </a:t>
            </a:r>
            <a:r>
              <a:rPr lang="ru-RU" dirty="0" smtClean="0"/>
              <a:t>создателем</a:t>
            </a:r>
            <a:r>
              <a:rPr lang="ru-RU" dirty="0" smtClean="0"/>
              <a:t> языка </a:t>
            </a:r>
            <a:r>
              <a:rPr lang="en-US" dirty="0" smtClean="0"/>
              <a:t>Python?</a:t>
            </a:r>
          </a:p>
          <a:p>
            <a:r>
              <a:rPr lang="ru-RU" dirty="0" smtClean="0"/>
              <a:t>Почему автор решил выбрать именно это название для языка программирования?</a:t>
            </a:r>
          </a:p>
          <a:p>
            <a:r>
              <a:rPr lang="ru-RU" dirty="0" smtClean="0"/>
              <a:t>В чем отличие ветки  </a:t>
            </a:r>
            <a:r>
              <a:rPr lang="en-US" dirty="0" smtClean="0"/>
              <a:t>3.x </a:t>
            </a:r>
            <a:r>
              <a:rPr lang="ru-RU" dirty="0" smtClean="0"/>
              <a:t>от 2.</a:t>
            </a:r>
            <a:r>
              <a:rPr lang="en-US" dirty="0" smtClean="0"/>
              <a:t>x</a:t>
            </a:r>
            <a:r>
              <a:rPr lang="ru-RU" dirty="0" smtClean="0"/>
              <a:t>?</a:t>
            </a:r>
          </a:p>
          <a:p>
            <a:r>
              <a:rPr lang="ru-RU" dirty="0" smtClean="0"/>
              <a:t>Где используют </a:t>
            </a:r>
            <a:r>
              <a:rPr lang="en-US" dirty="0" smtClean="0"/>
              <a:t>Python</a:t>
            </a:r>
            <a:r>
              <a:rPr lang="ru-RU" dirty="0" smtClean="0"/>
              <a:t>?</a:t>
            </a:r>
          </a:p>
          <a:p>
            <a:r>
              <a:rPr lang="ru-RU" dirty="0" smtClean="0"/>
              <a:t>Назовите основные компоненты ПК?</a:t>
            </a:r>
          </a:p>
          <a:p>
            <a:r>
              <a:rPr lang="ru-RU" dirty="0" smtClean="0"/>
              <a:t>В чем отличие компилируемых языков программирования от </a:t>
            </a:r>
            <a:r>
              <a:rPr lang="ru-RU" dirty="0" err="1" smtClean="0"/>
              <a:t>интерпертируемых</a:t>
            </a:r>
            <a:r>
              <a:rPr lang="ru-RU" dirty="0" smtClean="0"/>
              <a:t>?</a:t>
            </a:r>
          </a:p>
          <a:p>
            <a:r>
              <a:rPr lang="ru-RU" dirty="0" smtClean="0"/>
              <a:t>Чем отличается интерактивный режим от скриптового?</a:t>
            </a:r>
          </a:p>
          <a:p>
            <a:r>
              <a:rPr lang="ru-RU" dirty="0" smtClean="0"/>
              <a:t>Какие правила именования переменных?</a:t>
            </a:r>
          </a:p>
          <a:p>
            <a:r>
              <a:rPr lang="ru-RU" dirty="0" smtClean="0"/>
              <a:t>Что такое тип данных?</a:t>
            </a:r>
          </a:p>
          <a:p>
            <a:r>
              <a:rPr lang="ru-RU" dirty="0" smtClean="0"/>
              <a:t>Какие операции допустимы как для числовых так и для строковых типов?</a:t>
            </a:r>
          </a:p>
          <a:p>
            <a:r>
              <a:rPr lang="ru-RU" dirty="0" smtClean="0"/>
              <a:t>Как получить тип данных переменной?</a:t>
            </a:r>
          </a:p>
          <a:p>
            <a:r>
              <a:rPr lang="ru-RU" dirty="0" smtClean="0"/>
              <a:t>Как преобразовать тип данных переменной или константы?</a:t>
            </a:r>
          </a:p>
          <a:p>
            <a:r>
              <a:rPr lang="ru-RU" dirty="0" smtClean="0"/>
              <a:t>Как считать данные введенные пользователем?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5309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/>
        </p:nvSpPr>
        <p:spPr>
          <a:xfrm>
            <a:off x="5114925" y="2478882"/>
            <a:ext cx="2000250" cy="828674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81" dirty="0"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6836569" y="3321844"/>
            <a:ext cx="1950243" cy="7143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dirty="0" smtClean="0">
                <a:latin typeface="Cabin"/>
                <a:ea typeface="Cabin"/>
                <a:cs typeface="Cabin"/>
                <a:sym typeface="Cabin"/>
              </a:rPr>
              <a:t>('Bigger‘)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38" name="Shape 438"/>
          <p:cNvCxnSpPr/>
          <p:nvPr/>
        </p:nvCxnSpPr>
        <p:spPr>
          <a:xfrm rot="10800000" flipH="1">
            <a:off x="7100888" y="2878932"/>
            <a:ext cx="784919" cy="714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39" name="Shape 439"/>
          <p:cNvCxnSpPr/>
          <p:nvPr/>
        </p:nvCxnSpPr>
        <p:spPr>
          <a:xfrm rot="10800000" flipH="1">
            <a:off x="7854553" y="2889647"/>
            <a:ext cx="10715" cy="41969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0" name="Shape 440"/>
          <p:cNvCxnSpPr/>
          <p:nvPr/>
        </p:nvCxnSpPr>
        <p:spPr>
          <a:xfrm rot="10800000" flipH="1">
            <a:off x="6132910" y="4304109"/>
            <a:ext cx="1733252" cy="1785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41" name="Shape 441"/>
          <p:cNvSpPr txBox="1"/>
          <p:nvPr/>
        </p:nvSpPr>
        <p:spPr>
          <a:xfrm>
            <a:off x="7388423" y="2511029"/>
            <a:ext cx="357188" cy="3143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4856857" y="2511029"/>
            <a:ext cx="304502" cy="3143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443" name="Shape 443"/>
          <p:cNvCxnSpPr/>
          <p:nvPr/>
        </p:nvCxnSpPr>
        <p:spPr>
          <a:xfrm rot="10800000">
            <a:off x="7850088" y="4029075"/>
            <a:ext cx="5357" cy="25985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4" name="Shape 444"/>
          <p:cNvCxnSpPr/>
          <p:nvPr/>
        </p:nvCxnSpPr>
        <p:spPr>
          <a:xfrm rot="10800000">
            <a:off x="6123086" y="2115443"/>
            <a:ext cx="2679" cy="38665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45" name="Shape 445"/>
          <p:cNvSpPr txBox="1"/>
          <p:nvPr/>
        </p:nvSpPr>
        <p:spPr>
          <a:xfrm>
            <a:off x="5164932" y="1564482"/>
            <a:ext cx="1950243" cy="542924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X = 4</a:t>
            </a:r>
          </a:p>
        </p:txBody>
      </p:sp>
      <p:cxnSp>
        <p:nvCxnSpPr>
          <p:cNvPr id="446" name="Shape 446"/>
          <p:cNvCxnSpPr/>
          <p:nvPr/>
        </p:nvCxnSpPr>
        <p:spPr>
          <a:xfrm rot="10800000" flipH="1">
            <a:off x="4393406" y="2893219"/>
            <a:ext cx="784919" cy="7143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7" name="Shape 447"/>
          <p:cNvCxnSpPr/>
          <p:nvPr/>
        </p:nvCxnSpPr>
        <p:spPr>
          <a:xfrm rot="10800000" flipH="1">
            <a:off x="4382691" y="2889647"/>
            <a:ext cx="10715" cy="419695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48" name="Shape 448"/>
          <p:cNvSpPr txBox="1"/>
          <p:nvPr/>
        </p:nvSpPr>
        <p:spPr>
          <a:xfrm>
            <a:off x="3443288" y="3307556"/>
            <a:ext cx="1950243" cy="714375"/>
          </a:xfrm>
          <a:prstGeom prst="rect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dirty="0" smtClean="0">
                <a:latin typeface="Cabin"/>
                <a:ea typeface="Cabin"/>
                <a:cs typeface="Cabin"/>
                <a:sym typeface="Cabin"/>
              </a:rPr>
              <a:t>('Smaller‘)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49" name="Shape 449"/>
          <p:cNvCxnSpPr/>
          <p:nvPr/>
        </p:nvCxnSpPr>
        <p:spPr>
          <a:xfrm flipH="1">
            <a:off x="4380011" y="4309467"/>
            <a:ext cx="1753790" cy="1785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0" name="Shape 450"/>
          <p:cNvCxnSpPr/>
          <p:nvPr/>
        </p:nvCxnSpPr>
        <p:spPr>
          <a:xfrm rot="10800000">
            <a:off x="4363938" y="4036219"/>
            <a:ext cx="5357" cy="259853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1" name="Shape 451"/>
          <p:cNvCxnSpPr/>
          <p:nvPr/>
        </p:nvCxnSpPr>
        <p:spPr>
          <a:xfrm rot="10800000" flipH="1">
            <a:off x="6140053" y="4346972"/>
            <a:ext cx="10715" cy="41969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2" name="Shape 452"/>
          <p:cNvSpPr txBox="1"/>
          <p:nvPr/>
        </p:nvSpPr>
        <p:spPr>
          <a:xfrm>
            <a:off x="5136357" y="4750594"/>
            <a:ext cx="1950243" cy="542924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856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1856" dirty="0" smtClean="0">
                <a:latin typeface="Cabin"/>
                <a:ea typeface="Cabin"/>
                <a:cs typeface="Cabin"/>
                <a:sym typeface="Cabin"/>
              </a:rPr>
              <a:t>('All Done‘)</a:t>
            </a:r>
            <a:endParaRPr lang="en-US" sz="1856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3" name="Shape 453"/>
          <p:cNvSpPr txBox="1"/>
          <p:nvPr/>
        </p:nvSpPr>
        <p:spPr>
          <a:xfrm>
            <a:off x="3325415" y="2276872"/>
            <a:ext cx="5650706" cy="2160240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algn="ctr"/>
            <a:endParaRPr sz="1013"/>
          </a:p>
        </p:txBody>
      </p:sp>
      <p:sp>
        <p:nvSpPr>
          <p:cNvPr id="454" name="Shape 454"/>
          <p:cNvSpPr txBox="1"/>
          <p:nvPr/>
        </p:nvSpPr>
        <p:spPr>
          <a:xfrm>
            <a:off x="228600" y="3357562"/>
            <a:ext cx="2780242" cy="1292963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algn="ctr"/>
            <a:endParaRPr sz="1013"/>
          </a:p>
        </p:txBody>
      </p:sp>
      <p:sp>
        <p:nvSpPr>
          <p:cNvPr id="455" name="Shape 455"/>
          <p:cNvSpPr txBox="1"/>
          <p:nvPr/>
        </p:nvSpPr>
        <p:spPr>
          <a:xfrm>
            <a:off x="297349" y="2582466"/>
            <a:ext cx="2711493" cy="28574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algn="ctr"/>
            <a:endParaRPr sz="1688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('Bigger‘)</a:t>
            </a:r>
            <a:endParaRPr lang="en-US" sz="1688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sz="1688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1688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('Smaller‘)</a:t>
            </a:r>
            <a:endParaRPr lang="en-US" sz="1688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ctr"/>
            <a:endParaRPr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('All done‘)</a:t>
            </a:r>
            <a:endParaRPr lang="en-US"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6" name="Shape 456"/>
          <p:cNvSpPr txBox="1">
            <a:spLocks noGrp="1"/>
          </p:cNvSpPr>
          <p:nvPr>
            <p:ph type="title"/>
          </p:nvPr>
        </p:nvSpPr>
        <p:spPr>
          <a:xfrm>
            <a:off x="297349" y="692696"/>
            <a:ext cx="3667444" cy="129296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2250" dirty="0" err="1">
                <a:latin typeface="Cabin"/>
                <a:ea typeface="Cabin"/>
                <a:cs typeface="Cabin"/>
                <a:sym typeface="Cabin"/>
              </a:rPr>
              <a:t>Двустороннее</a:t>
            </a:r>
            <a:r>
              <a:rPr lang="en-US" sz="225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250" dirty="0" err="1">
                <a:latin typeface="Cabin"/>
                <a:ea typeface="Cabin"/>
                <a:cs typeface="Cabin"/>
                <a:sym typeface="Cabin"/>
              </a:rPr>
              <a:t>решение</a:t>
            </a:r>
            <a:r>
              <a:rPr lang="en-US" sz="225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250" dirty="0" err="1">
                <a:latin typeface="Cabin"/>
                <a:ea typeface="Cabin"/>
                <a:cs typeface="Cabin"/>
                <a:sym typeface="Cabin"/>
              </a:rPr>
              <a:t>использованием</a:t>
            </a:r>
            <a:endParaRPr lang="en-US" sz="2250" dirty="0"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2250" dirty="0">
                <a:latin typeface="Cabin"/>
                <a:ea typeface="Cabin"/>
                <a:cs typeface="Cabin"/>
                <a:sym typeface="Cabin"/>
              </a:rPr>
              <a:t> else </a:t>
            </a:r>
            <a:r>
              <a:rPr lang="en-US" sz="225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4726182" y="2507428"/>
            <a:ext cx="438749" cy="31438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dirty="0" err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  <a:endParaRPr lang="en-US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8" name="Shape 458"/>
          <p:cNvSpPr txBox="1"/>
          <p:nvPr/>
        </p:nvSpPr>
        <p:spPr>
          <a:xfrm>
            <a:off x="7330079" y="2511000"/>
            <a:ext cx="438749" cy="31438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</a:p>
        </p:txBody>
      </p:sp>
    </p:spTree>
    <p:extLst>
      <p:ext uri="{BB962C8B-B14F-4D97-AF65-F5344CB8AC3E}">
        <p14:creationId xmlns:p14="http://schemas.microsoft.com/office/powerpoint/2010/main" val="177936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title"/>
          </p:nvPr>
        </p:nvSpPr>
        <p:spPr>
          <a:xfrm>
            <a:off x="314325" y="1028700"/>
            <a:ext cx="4096744" cy="928631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3600" dirty="0" err="1">
                <a:latin typeface="Cabin"/>
                <a:ea typeface="Cabin"/>
                <a:cs typeface="Cabin"/>
                <a:sym typeface="Cabin"/>
              </a:rPr>
              <a:t>Многостороннее</a:t>
            </a:r>
            <a:r>
              <a:rPr lang="en-US" sz="36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latin typeface="Cabin"/>
                <a:ea typeface="Cabin"/>
                <a:cs typeface="Cabin"/>
                <a:sym typeface="Cabin"/>
              </a:rPr>
              <a:t>решение</a:t>
            </a:r>
            <a:endParaRPr lang="en-US" sz="36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x="575956" y="2507456"/>
            <a:ext cx="2870268" cy="25074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('Small‘)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 err="1"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('Medium‘)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('LARGE‘)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('All done‘)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3921919" y="1864519"/>
            <a:ext cx="2000193" cy="828731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81" dirty="0"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6315075" y="1921669"/>
            <a:ext cx="1950243" cy="714318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dirty="0" smtClean="0">
                <a:latin typeface="Cabin"/>
                <a:ea typeface="Cabin"/>
                <a:cs typeface="Cabin"/>
                <a:sym typeface="Cabin"/>
              </a:rPr>
              <a:t>('Small‘)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67" name="Shape 467"/>
          <p:cNvCxnSpPr/>
          <p:nvPr/>
        </p:nvCxnSpPr>
        <p:spPr>
          <a:xfrm rot="10800000">
            <a:off x="5954308" y="2280642"/>
            <a:ext cx="336656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8" name="Shape 468"/>
          <p:cNvCxnSpPr/>
          <p:nvPr/>
        </p:nvCxnSpPr>
        <p:spPr>
          <a:xfrm rot="10800000" flipH="1">
            <a:off x="4961335" y="4799699"/>
            <a:ext cx="3649556" cy="5805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69" name="Shape 469"/>
          <p:cNvSpPr txBox="1"/>
          <p:nvPr/>
        </p:nvSpPr>
        <p:spPr>
          <a:xfrm>
            <a:off x="5573911" y="1810941"/>
            <a:ext cx="357244" cy="3143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4259583" y="2639616"/>
            <a:ext cx="515869" cy="3143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</a:p>
        </p:txBody>
      </p:sp>
      <p:cxnSp>
        <p:nvCxnSpPr>
          <p:cNvPr id="471" name="Shape 471"/>
          <p:cNvCxnSpPr/>
          <p:nvPr/>
        </p:nvCxnSpPr>
        <p:spPr>
          <a:xfrm rot="10800000">
            <a:off x="8600182" y="2290478"/>
            <a:ext cx="21431" cy="251994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2" name="Shape 472"/>
          <p:cNvCxnSpPr/>
          <p:nvPr/>
        </p:nvCxnSpPr>
        <p:spPr>
          <a:xfrm rot="10800000">
            <a:off x="4930059" y="1501129"/>
            <a:ext cx="2699" cy="38660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3" name="Shape 473"/>
          <p:cNvCxnSpPr/>
          <p:nvPr/>
        </p:nvCxnSpPr>
        <p:spPr>
          <a:xfrm rot="10800000" flipH="1">
            <a:off x="4932760" y="4704174"/>
            <a:ext cx="10631" cy="4196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4" name="Shape 474"/>
          <p:cNvSpPr txBox="1"/>
          <p:nvPr/>
        </p:nvSpPr>
        <p:spPr>
          <a:xfrm>
            <a:off x="3929063" y="5107781"/>
            <a:ext cx="1950243" cy="54286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856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1856" dirty="0" smtClean="0">
                <a:latin typeface="Cabin"/>
                <a:ea typeface="Cabin"/>
                <a:cs typeface="Cabin"/>
                <a:sym typeface="Cabin"/>
              </a:rPr>
              <a:t>('All Done‘)</a:t>
            </a:r>
            <a:endParaRPr lang="en-US" sz="1856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3914775" y="2957513"/>
            <a:ext cx="2000193" cy="828731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81" dirty="0">
                <a:latin typeface="Cabin"/>
                <a:ea typeface="Cabin"/>
                <a:cs typeface="Cabin"/>
                <a:sym typeface="Cabin"/>
              </a:rPr>
              <a:t>x&lt;10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6307932" y="3014663"/>
            <a:ext cx="1950243" cy="714318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dirty="0" smtClean="0">
                <a:latin typeface="Cabin"/>
                <a:ea typeface="Cabin"/>
                <a:cs typeface="Cabin"/>
                <a:sym typeface="Cabin"/>
              </a:rPr>
              <a:t>('Medium‘)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77" name="Shape 477"/>
          <p:cNvCxnSpPr/>
          <p:nvPr/>
        </p:nvCxnSpPr>
        <p:spPr>
          <a:xfrm rot="10800000">
            <a:off x="5947164" y="3373636"/>
            <a:ext cx="336656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8" name="Shape 478"/>
          <p:cNvSpPr txBox="1"/>
          <p:nvPr/>
        </p:nvSpPr>
        <p:spPr>
          <a:xfrm>
            <a:off x="5659636" y="2939653"/>
            <a:ext cx="357244" cy="3143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8290315" y="2280642"/>
            <a:ext cx="336656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0" name="Shape 480"/>
          <p:cNvCxnSpPr/>
          <p:nvPr/>
        </p:nvCxnSpPr>
        <p:spPr>
          <a:xfrm rot="10800000">
            <a:off x="8268883" y="3366492"/>
            <a:ext cx="336656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1" name="Shape 481"/>
          <p:cNvCxnSpPr/>
          <p:nvPr/>
        </p:nvCxnSpPr>
        <p:spPr>
          <a:xfrm rot="10800000">
            <a:off x="4904233" y="2687758"/>
            <a:ext cx="844" cy="3170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2" name="Shape 482"/>
          <p:cNvSpPr txBox="1"/>
          <p:nvPr/>
        </p:nvSpPr>
        <p:spPr>
          <a:xfrm>
            <a:off x="3936207" y="3986213"/>
            <a:ext cx="1950243" cy="714318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dirty="0" smtClean="0">
                <a:latin typeface="Cabin"/>
                <a:ea typeface="Cabin"/>
                <a:cs typeface="Cabin"/>
                <a:sym typeface="Cabin"/>
              </a:rPr>
              <a:t>('LARGE‘)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83" name="Shape 483"/>
          <p:cNvCxnSpPr/>
          <p:nvPr/>
        </p:nvCxnSpPr>
        <p:spPr>
          <a:xfrm rot="10800000" flipH="1">
            <a:off x="4933652" y="3781764"/>
            <a:ext cx="2699" cy="23034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4192238" y="3639741"/>
            <a:ext cx="468956" cy="3143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1932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/>
        </p:nvSpPr>
        <p:spPr>
          <a:xfrm>
            <a:off x="554525" y="2582466"/>
            <a:ext cx="2698819" cy="28574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00"/>
              </a:buClr>
              <a:buSzPct val="25000"/>
            </a:pPr>
            <a:r>
              <a:rPr lang="en-US" sz="1688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= 0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('Small‘)</a:t>
            </a:r>
            <a:endParaRPr lang="en-US"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FF00"/>
              </a:buClr>
              <a:buSzPct val="25000"/>
            </a:pPr>
            <a:r>
              <a:rPr lang="en-US" sz="1688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('Medium‘)</a:t>
            </a:r>
            <a:endParaRPr lang="en-US" sz="1688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('LARGE‘)</a:t>
            </a:r>
            <a:endParaRPr lang="en-US" sz="1688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('All done‘)</a:t>
            </a:r>
            <a:endParaRPr lang="en-US"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3793331" y="2078832"/>
            <a:ext cx="2000250" cy="828674"/>
          </a:xfrm>
          <a:prstGeom prst="diamond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81" dirty="0"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491" name="Shape 491"/>
          <p:cNvSpPr txBox="1"/>
          <p:nvPr/>
        </p:nvSpPr>
        <p:spPr>
          <a:xfrm>
            <a:off x="6186488" y="2135981"/>
            <a:ext cx="1950243" cy="714375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dirty="0" smtClean="0">
                <a:latin typeface="Cabin"/>
                <a:ea typeface="Cabin"/>
                <a:cs typeface="Cabin"/>
                <a:sym typeface="Cabin"/>
              </a:rPr>
              <a:t>('Small‘)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92" name="Shape 492"/>
          <p:cNvCxnSpPr/>
          <p:nvPr/>
        </p:nvCxnSpPr>
        <p:spPr>
          <a:xfrm rot="10800000">
            <a:off x="5825728" y="2494955"/>
            <a:ext cx="336649" cy="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93" name="Shape 493"/>
          <p:cNvCxnSpPr/>
          <p:nvPr/>
        </p:nvCxnSpPr>
        <p:spPr>
          <a:xfrm rot="10800000" flipH="1">
            <a:off x="4832747" y="5014019"/>
            <a:ext cx="3649562" cy="58042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94" name="Shape 494"/>
          <p:cNvSpPr txBox="1"/>
          <p:nvPr/>
        </p:nvSpPr>
        <p:spPr>
          <a:xfrm>
            <a:off x="5445323" y="2025254"/>
            <a:ext cx="357188" cy="3143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4126973" y="2853928"/>
            <a:ext cx="519918" cy="3143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</a:p>
        </p:txBody>
      </p:sp>
      <p:cxnSp>
        <p:nvCxnSpPr>
          <p:cNvPr id="496" name="Shape 496"/>
          <p:cNvCxnSpPr/>
          <p:nvPr/>
        </p:nvCxnSpPr>
        <p:spPr>
          <a:xfrm rot="10800000">
            <a:off x="8471594" y="2504777"/>
            <a:ext cx="21431" cy="2519957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97" name="Shape 497"/>
          <p:cNvCxnSpPr/>
          <p:nvPr/>
        </p:nvCxnSpPr>
        <p:spPr>
          <a:xfrm rot="10800000">
            <a:off x="4801493" y="1715393"/>
            <a:ext cx="2679" cy="38665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98" name="Shape 498"/>
          <p:cNvSpPr txBox="1"/>
          <p:nvPr/>
        </p:nvSpPr>
        <p:spPr>
          <a:xfrm>
            <a:off x="3843338" y="1164432"/>
            <a:ext cx="1950243" cy="542924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1463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X = 0</a:t>
            </a:r>
          </a:p>
        </p:txBody>
      </p:sp>
      <p:cxnSp>
        <p:nvCxnSpPr>
          <p:cNvPr id="499" name="Shape 499"/>
          <p:cNvCxnSpPr/>
          <p:nvPr/>
        </p:nvCxnSpPr>
        <p:spPr>
          <a:xfrm rot="10800000" flipH="1">
            <a:off x="4804172" y="4918472"/>
            <a:ext cx="10715" cy="41969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00" name="Shape 500"/>
          <p:cNvSpPr txBox="1"/>
          <p:nvPr/>
        </p:nvSpPr>
        <p:spPr>
          <a:xfrm>
            <a:off x="3800475" y="5322094"/>
            <a:ext cx="1950243" cy="542924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856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1856" dirty="0" smtClean="0">
                <a:latin typeface="Cabin"/>
                <a:ea typeface="Cabin"/>
                <a:cs typeface="Cabin"/>
                <a:sym typeface="Cabin"/>
              </a:rPr>
              <a:t>('All Done‘)</a:t>
            </a:r>
            <a:endParaRPr lang="en-US" sz="1856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3786188" y="3171826"/>
            <a:ext cx="2000250" cy="828674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81" dirty="0">
                <a:latin typeface="Cabin"/>
                <a:ea typeface="Cabin"/>
                <a:cs typeface="Cabin"/>
                <a:sym typeface="Cabin"/>
              </a:rPr>
              <a:t>x&lt;10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6179344" y="3228975"/>
            <a:ext cx="1950243" cy="7143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dirty="0" smtClean="0">
                <a:latin typeface="Cabin"/>
                <a:ea typeface="Cabin"/>
                <a:cs typeface="Cabin"/>
                <a:sym typeface="Cabin"/>
              </a:rPr>
              <a:t>('Medium‘)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503" name="Shape 503"/>
          <p:cNvCxnSpPr/>
          <p:nvPr/>
        </p:nvCxnSpPr>
        <p:spPr>
          <a:xfrm rot="10800000">
            <a:off x="5818584" y="3587948"/>
            <a:ext cx="336649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04" name="Shape 504"/>
          <p:cNvSpPr txBox="1"/>
          <p:nvPr/>
        </p:nvSpPr>
        <p:spPr>
          <a:xfrm>
            <a:off x="5531048" y="3153966"/>
            <a:ext cx="357188" cy="3143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</a:p>
        </p:txBody>
      </p:sp>
      <p:cxnSp>
        <p:nvCxnSpPr>
          <p:cNvPr id="505" name="Shape 505"/>
          <p:cNvCxnSpPr/>
          <p:nvPr/>
        </p:nvCxnSpPr>
        <p:spPr>
          <a:xfrm rot="10800000">
            <a:off x="8161735" y="2494955"/>
            <a:ext cx="336649" cy="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06" name="Shape 506"/>
          <p:cNvCxnSpPr/>
          <p:nvPr/>
        </p:nvCxnSpPr>
        <p:spPr>
          <a:xfrm rot="10800000">
            <a:off x="8140303" y="3580805"/>
            <a:ext cx="336649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07" name="Shape 507"/>
          <p:cNvCxnSpPr/>
          <p:nvPr/>
        </p:nvCxnSpPr>
        <p:spPr>
          <a:xfrm rot="10800000">
            <a:off x="4775596" y="2902148"/>
            <a:ext cx="893" cy="31700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08" name="Shape 508"/>
          <p:cNvSpPr txBox="1"/>
          <p:nvPr/>
        </p:nvSpPr>
        <p:spPr>
          <a:xfrm>
            <a:off x="3807619" y="4200525"/>
            <a:ext cx="1950243" cy="7143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dirty="0"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dirty="0" smtClean="0">
                <a:latin typeface="Cabin"/>
                <a:ea typeface="Cabin"/>
                <a:cs typeface="Cabin"/>
                <a:sym typeface="Cabin"/>
              </a:rPr>
              <a:t>'LARGE‘)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509" name="Shape 509"/>
          <p:cNvCxnSpPr/>
          <p:nvPr/>
        </p:nvCxnSpPr>
        <p:spPr>
          <a:xfrm rot="10800000" flipH="1">
            <a:off x="4805064" y="3996035"/>
            <a:ext cx="2679" cy="23038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-95920" y="1045533"/>
            <a:ext cx="4096744" cy="928631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3038" dirty="0" err="1">
                <a:latin typeface="Cabin"/>
                <a:ea typeface="Cabin"/>
                <a:cs typeface="Cabin"/>
                <a:sym typeface="Cabin"/>
              </a:rPr>
              <a:t>Многостороннее</a:t>
            </a:r>
            <a:r>
              <a:rPr lang="en-US" sz="30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38" dirty="0" err="1">
                <a:latin typeface="Cabin"/>
                <a:ea typeface="Cabin"/>
                <a:cs typeface="Cabin"/>
                <a:sym typeface="Cabin"/>
              </a:rPr>
              <a:t>решение</a:t>
            </a:r>
            <a:endParaRPr lang="en-US" sz="30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11" name="Shape 511"/>
          <p:cNvSpPr txBox="1"/>
          <p:nvPr/>
        </p:nvSpPr>
        <p:spPr>
          <a:xfrm>
            <a:off x="3807614" y="3815142"/>
            <a:ext cx="519918" cy="3143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30430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554524" y="2582466"/>
            <a:ext cx="2795850" cy="28574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00"/>
              </a:buClr>
              <a:buSzPct val="25000"/>
            </a:pPr>
            <a:r>
              <a:rPr lang="en-US" sz="1688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('Small‘)</a:t>
            </a:r>
            <a:endParaRPr lang="en-US" sz="1688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1688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('Medium‘)</a:t>
            </a:r>
            <a:endParaRPr lang="en-US"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('LARGE‘)</a:t>
            </a:r>
            <a:endParaRPr lang="en-US" sz="1688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('All done‘)</a:t>
            </a:r>
            <a:endParaRPr lang="en-US"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3793331" y="2078832"/>
            <a:ext cx="2000250" cy="828674"/>
          </a:xfrm>
          <a:prstGeom prst="diamond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81" dirty="0"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518" name="Shape 518"/>
          <p:cNvSpPr txBox="1"/>
          <p:nvPr/>
        </p:nvSpPr>
        <p:spPr>
          <a:xfrm>
            <a:off x="6186488" y="2135981"/>
            <a:ext cx="1950243" cy="7143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dirty="0" smtClean="0">
                <a:latin typeface="Cabin"/>
                <a:ea typeface="Cabin"/>
                <a:cs typeface="Cabin"/>
                <a:sym typeface="Cabin"/>
              </a:rPr>
              <a:t>('Small‘)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519" name="Shape 519"/>
          <p:cNvCxnSpPr/>
          <p:nvPr/>
        </p:nvCxnSpPr>
        <p:spPr>
          <a:xfrm rot="10800000">
            <a:off x="5825728" y="2494955"/>
            <a:ext cx="336649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0" name="Shape 520"/>
          <p:cNvCxnSpPr/>
          <p:nvPr/>
        </p:nvCxnSpPr>
        <p:spPr>
          <a:xfrm rot="10800000" flipH="1">
            <a:off x="4832747" y="5014019"/>
            <a:ext cx="3649562" cy="58042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21" name="Shape 521"/>
          <p:cNvSpPr txBox="1"/>
          <p:nvPr/>
        </p:nvSpPr>
        <p:spPr>
          <a:xfrm>
            <a:off x="5445323" y="2025254"/>
            <a:ext cx="357188" cy="3143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</a:p>
        </p:txBody>
      </p:sp>
      <p:cxnSp>
        <p:nvCxnSpPr>
          <p:cNvPr id="522" name="Shape 522"/>
          <p:cNvCxnSpPr/>
          <p:nvPr/>
        </p:nvCxnSpPr>
        <p:spPr>
          <a:xfrm rot="10800000">
            <a:off x="8471594" y="2504777"/>
            <a:ext cx="21431" cy="2519957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23" name="Shape 523"/>
          <p:cNvCxnSpPr/>
          <p:nvPr/>
        </p:nvCxnSpPr>
        <p:spPr>
          <a:xfrm rot="10800000">
            <a:off x="4801493" y="1715393"/>
            <a:ext cx="2679" cy="38665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24" name="Shape 524"/>
          <p:cNvSpPr txBox="1"/>
          <p:nvPr/>
        </p:nvSpPr>
        <p:spPr>
          <a:xfrm>
            <a:off x="3843338" y="1164432"/>
            <a:ext cx="1950243" cy="542924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1463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X = 5</a:t>
            </a:r>
          </a:p>
        </p:txBody>
      </p:sp>
      <p:cxnSp>
        <p:nvCxnSpPr>
          <p:cNvPr id="525" name="Shape 525"/>
          <p:cNvCxnSpPr/>
          <p:nvPr/>
        </p:nvCxnSpPr>
        <p:spPr>
          <a:xfrm rot="10800000" flipH="1">
            <a:off x="4804172" y="4918472"/>
            <a:ext cx="10715" cy="41969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26" name="Shape 526"/>
          <p:cNvSpPr txBox="1"/>
          <p:nvPr/>
        </p:nvSpPr>
        <p:spPr>
          <a:xfrm>
            <a:off x="3800475" y="5322094"/>
            <a:ext cx="1950243" cy="542924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856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1856" dirty="0" smtClean="0">
                <a:latin typeface="Cabin"/>
                <a:ea typeface="Cabin"/>
                <a:cs typeface="Cabin"/>
                <a:sym typeface="Cabin"/>
              </a:rPr>
              <a:t>('All Done‘)</a:t>
            </a:r>
            <a:endParaRPr lang="en-US" sz="1856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3786188" y="3171826"/>
            <a:ext cx="2000250" cy="828674"/>
          </a:xfrm>
          <a:prstGeom prst="diamond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81" dirty="0">
                <a:latin typeface="Cabin"/>
                <a:ea typeface="Cabin"/>
                <a:cs typeface="Cabin"/>
                <a:sym typeface="Cabin"/>
              </a:rPr>
              <a:t>x&lt;10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6179344" y="3228975"/>
            <a:ext cx="1950243" cy="714375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dirty="0" smtClean="0">
                <a:latin typeface="Cabin"/>
                <a:ea typeface="Cabin"/>
                <a:cs typeface="Cabin"/>
                <a:sym typeface="Cabin"/>
              </a:rPr>
              <a:t>print ('Medium‘)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529" name="Shape 529"/>
          <p:cNvCxnSpPr/>
          <p:nvPr/>
        </p:nvCxnSpPr>
        <p:spPr>
          <a:xfrm rot="10800000">
            <a:off x="5818584" y="3587948"/>
            <a:ext cx="336649" cy="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30" name="Shape 530"/>
          <p:cNvSpPr txBox="1"/>
          <p:nvPr/>
        </p:nvSpPr>
        <p:spPr>
          <a:xfrm>
            <a:off x="5531048" y="3153966"/>
            <a:ext cx="357188" cy="3143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</a:p>
        </p:txBody>
      </p:sp>
      <p:cxnSp>
        <p:nvCxnSpPr>
          <p:cNvPr id="531" name="Shape 531"/>
          <p:cNvCxnSpPr/>
          <p:nvPr/>
        </p:nvCxnSpPr>
        <p:spPr>
          <a:xfrm rot="10800000">
            <a:off x="8161735" y="2494955"/>
            <a:ext cx="336649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32" name="Shape 532"/>
          <p:cNvCxnSpPr/>
          <p:nvPr/>
        </p:nvCxnSpPr>
        <p:spPr>
          <a:xfrm rot="10800000">
            <a:off x="8140303" y="3580805"/>
            <a:ext cx="336649" cy="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33" name="Shape 533"/>
          <p:cNvCxnSpPr/>
          <p:nvPr/>
        </p:nvCxnSpPr>
        <p:spPr>
          <a:xfrm rot="10800000">
            <a:off x="4775596" y="2902148"/>
            <a:ext cx="893" cy="317004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34" name="Shape 534"/>
          <p:cNvSpPr txBox="1"/>
          <p:nvPr/>
        </p:nvSpPr>
        <p:spPr>
          <a:xfrm>
            <a:off x="3807619" y="4200525"/>
            <a:ext cx="1950243" cy="7143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dirty="0" smtClean="0">
                <a:latin typeface="Cabin"/>
                <a:ea typeface="Cabin"/>
                <a:cs typeface="Cabin"/>
                <a:sym typeface="Cabin"/>
              </a:rPr>
              <a:t>('LARGE‘)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535" name="Shape 535"/>
          <p:cNvCxnSpPr/>
          <p:nvPr/>
        </p:nvCxnSpPr>
        <p:spPr>
          <a:xfrm rot="10800000" flipH="1">
            <a:off x="4805064" y="3996035"/>
            <a:ext cx="2679" cy="23038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36" name="Shape 536"/>
          <p:cNvCxnSpPr/>
          <p:nvPr/>
        </p:nvCxnSpPr>
        <p:spPr>
          <a:xfrm rot="10800000" flipH="1">
            <a:off x="8471595" y="2494955"/>
            <a:ext cx="10715" cy="10492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37" name="Shape 537"/>
          <p:cNvSpPr txBox="1">
            <a:spLocks noGrp="1"/>
          </p:cNvSpPr>
          <p:nvPr>
            <p:ph type="title"/>
          </p:nvPr>
        </p:nvSpPr>
        <p:spPr>
          <a:xfrm>
            <a:off x="-95920" y="1045533"/>
            <a:ext cx="4096744" cy="928631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3038" dirty="0" err="1">
                <a:latin typeface="Cabin"/>
                <a:ea typeface="Cabin"/>
                <a:cs typeface="Cabin"/>
                <a:sym typeface="Cabin"/>
              </a:rPr>
              <a:t>Многостороннее</a:t>
            </a:r>
            <a:r>
              <a:rPr lang="en-US" sz="30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38" dirty="0" err="1">
                <a:latin typeface="Cabin"/>
                <a:ea typeface="Cabin"/>
                <a:cs typeface="Cabin"/>
                <a:sym typeface="Cabin"/>
              </a:rPr>
              <a:t>решение</a:t>
            </a:r>
            <a:endParaRPr lang="en-US" sz="30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38" name="Shape 538"/>
          <p:cNvSpPr txBox="1"/>
          <p:nvPr/>
        </p:nvSpPr>
        <p:spPr>
          <a:xfrm>
            <a:off x="4126973" y="2853928"/>
            <a:ext cx="519918" cy="3143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</a:p>
        </p:txBody>
      </p:sp>
      <p:sp>
        <p:nvSpPr>
          <p:cNvPr id="539" name="Shape 539"/>
          <p:cNvSpPr txBox="1"/>
          <p:nvPr/>
        </p:nvSpPr>
        <p:spPr>
          <a:xfrm>
            <a:off x="3892805" y="3853997"/>
            <a:ext cx="519918" cy="3143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398008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554525" y="2582466"/>
            <a:ext cx="2838712" cy="28574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00"/>
              </a:buClr>
              <a:buSzPct val="25000"/>
            </a:pPr>
            <a:r>
              <a:rPr lang="en-US" sz="1688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= 20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('Small‘)</a:t>
            </a:r>
            <a:endParaRPr lang="en-US" sz="1688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1688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print 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('Medium‘)</a:t>
            </a:r>
            <a:endParaRPr lang="en-US" sz="1688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('LARGE‘)</a:t>
            </a:r>
            <a:endParaRPr lang="en-US"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('All done‘)</a:t>
            </a:r>
            <a:endParaRPr lang="en-US"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5" name="Shape 545"/>
          <p:cNvSpPr/>
          <p:nvPr/>
        </p:nvSpPr>
        <p:spPr>
          <a:xfrm>
            <a:off x="3793331" y="2078832"/>
            <a:ext cx="2000250" cy="828674"/>
          </a:xfrm>
          <a:prstGeom prst="diamond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81" dirty="0"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546" name="Shape 546"/>
          <p:cNvSpPr txBox="1"/>
          <p:nvPr/>
        </p:nvSpPr>
        <p:spPr>
          <a:xfrm>
            <a:off x="6186488" y="2135981"/>
            <a:ext cx="1950243" cy="7143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dirty="0" smtClean="0">
                <a:latin typeface="Cabin"/>
                <a:ea typeface="Cabin"/>
                <a:cs typeface="Cabin"/>
                <a:sym typeface="Cabin"/>
              </a:rPr>
              <a:t>('Small‘)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547" name="Shape 547"/>
          <p:cNvCxnSpPr/>
          <p:nvPr/>
        </p:nvCxnSpPr>
        <p:spPr>
          <a:xfrm rot="10800000">
            <a:off x="5825728" y="2494955"/>
            <a:ext cx="336649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48" name="Shape 548"/>
          <p:cNvCxnSpPr/>
          <p:nvPr/>
        </p:nvCxnSpPr>
        <p:spPr>
          <a:xfrm rot="10800000" flipH="1">
            <a:off x="4832747" y="5014019"/>
            <a:ext cx="3649562" cy="5804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49" name="Shape 549"/>
          <p:cNvSpPr txBox="1"/>
          <p:nvPr/>
        </p:nvSpPr>
        <p:spPr>
          <a:xfrm>
            <a:off x="5445323" y="2025254"/>
            <a:ext cx="357188" cy="3143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</a:p>
        </p:txBody>
      </p:sp>
      <p:cxnSp>
        <p:nvCxnSpPr>
          <p:cNvPr id="550" name="Shape 550"/>
          <p:cNvCxnSpPr/>
          <p:nvPr/>
        </p:nvCxnSpPr>
        <p:spPr>
          <a:xfrm rot="10800000">
            <a:off x="8471594" y="2504777"/>
            <a:ext cx="21431" cy="251995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51" name="Shape 551"/>
          <p:cNvCxnSpPr/>
          <p:nvPr/>
        </p:nvCxnSpPr>
        <p:spPr>
          <a:xfrm rot="10800000">
            <a:off x="4801493" y="1715393"/>
            <a:ext cx="2679" cy="38665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2" name="Shape 552"/>
          <p:cNvSpPr txBox="1"/>
          <p:nvPr/>
        </p:nvSpPr>
        <p:spPr>
          <a:xfrm>
            <a:off x="3843338" y="1164432"/>
            <a:ext cx="1950243" cy="542924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1463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X = 20</a:t>
            </a:r>
          </a:p>
        </p:txBody>
      </p:sp>
      <p:cxnSp>
        <p:nvCxnSpPr>
          <p:cNvPr id="553" name="Shape 553"/>
          <p:cNvCxnSpPr/>
          <p:nvPr/>
        </p:nvCxnSpPr>
        <p:spPr>
          <a:xfrm rot="10800000" flipH="1">
            <a:off x="4804172" y="4918472"/>
            <a:ext cx="10715" cy="41969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4" name="Shape 554"/>
          <p:cNvSpPr txBox="1"/>
          <p:nvPr/>
        </p:nvSpPr>
        <p:spPr>
          <a:xfrm>
            <a:off x="3800475" y="5322094"/>
            <a:ext cx="1950243" cy="542924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856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1856" dirty="0" smtClean="0">
                <a:latin typeface="Cabin"/>
                <a:ea typeface="Cabin"/>
                <a:cs typeface="Cabin"/>
                <a:sym typeface="Cabin"/>
              </a:rPr>
              <a:t>('All Done‘)</a:t>
            </a:r>
            <a:endParaRPr lang="en-US" sz="1856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55" name="Shape 555"/>
          <p:cNvSpPr/>
          <p:nvPr/>
        </p:nvSpPr>
        <p:spPr>
          <a:xfrm>
            <a:off x="3786188" y="3171826"/>
            <a:ext cx="2000250" cy="828674"/>
          </a:xfrm>
          <a:prstGeom prst="diamond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81" dirty="0">
                <a:latin typeface="Cabin"/>
                <a:ea typeface="Cabin"/>
                <a:cs typeface="Cabin"/>
                <a:sym typeface="Cabin"/>
              </a:rPr>
              <a:t>x&lt;10</a:t>
            </a:r>
          </a:p>
        </p:txBody>
      </p:sp>
      <p:sp>
        <p:nvSpPr>
          <p:cNvPr id="556" name="Shape 556"/>
          <p:cNvSpPr txBox="1"/>
          <p:nvPr/>
        </p:nvSpPr>
        <p:spPr>
          <a:xfrm>
            <a:off x="6179344" y="3228975"/>
            <a:ext cx="1950243" cy="7143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dirty="0" smtClean="0">
                <a:latin typeface="Cabin"/>
                <a:ea typeface="Cabin"/>
                <a:cs typeface="Cabin"/>
                <a:sym typeface="Cabin"/>
              </a:rPr>
              <a:t>('Medium‘)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557" name="Shape 557"/>
          <p:cNvCxnSpPr/>
          <p:nvPr/>
        </p:nvCxnSpPr>
        <p:spPr>
          <a:xfrm rot="10800000">
            <a:off x="5818584" y="3587948"/>
            <a:ext cx="336649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8" name="Shape 558"/>
          <p:cNvSpPr txBox="1"/>
          <p:nvPr/>
        </p:nvSpPr>
        <p:spPr>
          <a:xfrm>
            <a:off x="5531048" y="3153966"/>
            <a:ext cx="357188" cy="3143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</a:p>
        </p:txBody>
      </p:sp>
      <p:cxnSp>
        <p:nvCxnSpPr>
          <p:cNvPr id="559" name="Shape 559"/>
          <p:cNvCxnSpPr/>
          <p:nvPr/>
        </p:nvCxnSpPr>
        <p:spPr>
          <a:xfrm rot="10800000">
            <a:off x="8161735" y="2494955"/>
            <a:ext cx="336649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60" name="Shape 560"/>
          <p:cNvCxnSpPr/>
          <p:nvPr/>
        </p:nvCxnSpPr>
        <p:spPr>
          <a:xfrm rot="10800000">
            <a:off x="8140303" y="3580805"/>
            <a:ext cx="336649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61" name="Shape 561"/>
          <p:cNvCxnSpPr/>
          <p:nvPr/>
        </p:nvCxnSpPr>
        <p:spPr>
          <a:xfrm rot="10800000">
            <a:off x="4775596" y="2902148"/>
            <a:ext cx="893" cy="317004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62" name="Shape 562"/>
          <p:cNvSpPr txBox="1"/>
          <p:nvPr/>
        </p:nvSpPr>
        <p:spPr>
          <a:xfrm>
            <a:off x="3807619" y="4200525"/>
            <a:ext cx="1950243" cy="714375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dirty="0" smtClean="0">
                <a:latin typeface="Cabin"/>
                <a:ea typeface="Cabin"/>
                <a:cs typeface="Cabin"/>
                <a:sym typeface="Cabin"/>
              </a:rPr>
              <a:t>('LARGE‘)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563" name="Shape 563"/>
          <p:cNvCxnSpPr/>
          <p:nvPr/>
        </p:nvCxnSpPr>
        <p:spPr>
          <a:xfrm rot="10800000" flipH="1">
            <a:off x="4805064" y="3996035"/>
            <a:ext cx="2679" cy="230386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64" name="Shape 564"/>
          <p:cNvSpPr txBox="1"/>
          <p:nvPr/>
        </p:nvSpPr>
        <p:spPr>
          <a:xfrm>
            <a:off x="4057548" y="3854053"/>
            <a:ext cx="475031" cy="3143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</a:p>
        </p:txBody>
      </p:sp>
      <p:cxnSp>
        <p:nvCxnSpPr>
          <p:cNvPr id="565" name="Shape 565"/>
          <p:cNvCxnSpPr/>
          <p:nvPr/>
        </p:nvCxnSpPr>
        <p:spPr>
          <a:xfrm rot="10800000" flipH="1">
            <a:off x="8471595" y="2494955"/>
            <a:ext cx="10715" cy="10492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66" name="Shape 566"/>
          <p:cNvSpPr txBox="1">
            <a:spLocks noGrp="1"/>
          </p:cNvSpPr>
          <p:nvPr>
            <p:ph type="title"/>
          </p:nvPr>
        </p:nvSpPr>
        <p:spPr>
          <a:xfrm>
            <a:off x="-95920" y="1045533"/>
            <a:ext cx="4096744" cy="928631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3038" dirty="0" err="1">
                <a:latin typeface="Cabin"/>
                <a:ea typeface="Cabin"/>
                <a:cs typeface="Cabin"/>
                <a:sym typeface="Cabin"/>
              </a:rPr>
              <a:t>Многостороннее</a:t>
            </a:r>
            <a:r>
              <a:rPr lang="en-US" sz="30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38" dirty="0" err="1">
                <a:latin typeface="Cabin"/>
                <a:ea typeface="Cabin"/>
                <a:cs typeface="Cabin"/>
                <a:sym typeface="Cabin"/>
              </a:rPr>
              <a:t>решение</a:t>
            </a:r>
            <a:endParaRPr lang="en-US" sz="30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67" name="Shape 567"/>
          <p:cNvSpPr txBox="1"/>
          <p:nvPr/>
        </p:nvSpPr>
        <p:spPr>
          <a:xfrm>
            <a:off x="4126973" y="2853928"/>
            <a:ext cx="519918" cy="3143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427643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/>
        </p:nvSpPr>
        <p:spPr>
          <a:xfrm>
            <a:off x="761693" y="2496741"/>
            <a:ext cx="2987887" cy="28574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-US" sz="1688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Без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else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('Small‘)</a:t>
            </a:r>
            <a:endParaRPr lang="en-US" sz="1688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1688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print 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('Medium‘)</a:t>
            </a:r>
            <a:endParaRPr lang="en-US" sz="1688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ctr"/>
            <a:endParaRPr sz="1688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573" name="Shape 573"/>
          <p:cNvSpPr txBox="1"/>
          <p:nvPr/>
        </p:nvSpPr>
        <p:spPr>
          <a:xfrm>
            <a:off x="4897924" y="1353741"/>
            <a:ext cx="3621206" cy="42577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'Small‘)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 err="1"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('Medium‘)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 err="1"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x &lt; 20 :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('Big‘)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 err="1"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x &lt;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40 :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('Large‘)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 err="1"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x &lt; 100: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'Huge‘)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('Ginormous‘)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-95920" y="1045533"/>
            <a:ext cx="4096744" cy="928631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3038" dirty="0" err="1">
                <a:latin typeface="Cabin"/>
                <a:ea typeface="Cabin"/>
                <a:cs typeface="Cabin"/>
                <a:sym typeface="Cabin"/>
              </a:rPr>
              <a:t>Многостороннее</a:t>
            </a:r>
            <a:r>
              <a:rPr lang="en-US" sz="30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38" dirty="0" err="1">
                <a:latin typeface="Cabin"/>
                <a:ea typeface="Cabin"/>
                <a:cs typeface="Cabin"/>
                <a:sym typeface="Cabin"/>
              </a:rPr>
              <a:t>решение</a:t>
            </a:r>
            <a:endParaRPr lang="en-US" sz="3038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31931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title"/>
          </p:nvPr>
        </p:nvSpPr>
        <p:spPr>
          <a:xfrm>
            <a:off x="325040" y="990577"/>
            <a:ext cx="8493863" cy="1238287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ru-RU" sz="4275" dirty="0" smtClean="0">
                <a:latin typeface="Cabin"/>
                <a:ea typeface="Cabin"/>
                <a:cs typeface="Cabin"/>
                <a:sym typeface="Cabin"/>
              </a:rPr>
              <a:t>Вопрос</a:t>
            </a:r>
            <a:endParaRPr lang="en-US" sz="42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80" name="Shape 580"/>
          <p:cNvSpPr txBox="1"/>
          <p:nvPr/>
        </p:nvSpPr>
        <p:spPr>
          <a:xfrm>
            <a:off x="4907489" y="2561034"/>
            <a:ext cx="3606018" cy="28574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('Below 2‘)</a:t>
            </a:r>
            <a:endParaRPr lang="en-US" sz="1688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1688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20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('Below 20‘)</a:t>
            </a:r>
            <a:endParaRPr lang="en-US" sz="1688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1688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('Below 10‘)</a:t>
            </a:r>
            <a:endParaRPr lang="en-US" sz="1688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('Something else‘)</a:t>
            </a:r>
            <a:endParaRPr lang="en-US" sz="1688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1" name="Shape 581"/>
          <p:cNvSpPr txBox="1"/>
          <p:nvPr/>
        </p:nvSpPr>
        <p:spPr>
          <a:xfrm>
            <a:off x="827584" y="3025379"/>
            <a:ext cx="3744416" cy="21574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'Below 2‘)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 err="1"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x &gt;= 2 :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('Two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or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more‘)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('Something else‘)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580852" y="2401847"/>
            <a:ext cx="3544087" cy="349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dirty="0" err="1">
                <a:latin typeface="Cabin"/>
                <a:ea typeface="Cabin"/>
                <a:cs typeface="Cabin"/>
                <a:sym typeface="Cabin"/>
              </a:rPr>
              <a:t>Какая</a:t>
            </a:r>
            <a:r>
              <a:rPr lang="en-US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latin typeface="Cabin"/>
                <a:ea typeface="Cabin"/>
                <a:cs typeface="Cabin"/>
                <a:sym typeface="Cabin"/>
              </a:rPr>
              <a:t>из</a:t>
            </a:r>
            <a:r>
              <a:rPr lang="en-US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latin typeface="Cabin"/>
                <a:ea typeface="Cabin"/>
                <a:cs typeface="Cabin"/>
                <a:sym typeface="Cabin"/>
              </a:rPr>
              <a:t>инструкций</a:t>
            </a:r>
            <a:r>
              <a:rPr lang="en-US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latin typeface="Cabin"/>
                <a:ea typeface="Cabin"/>
                <a:cs typeface="Cabin"/>
                <a:sym typeface="Cabin"/>
              </a:rPr>
              <a:t>никогда</a:t>
            </a:r>
            <a:r>
              <a:rPr lang="en-US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latin typeface="Cabin"/>
                <a:ea typeface="Cabin"/>
                <a:cs typeface="Cabin"/>
                <a:sym typeface="Cabin"/>
              </a:rPr>
              <a:t>будет</a:t>
            </a:r>
            <a:r>
              <a:rPr lang="en-US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latin typeface="Cabin"/>
                <a:ea typeface="Cabin"/>
                <a:cs typeface="Cabin"/>
                <a:sym typeface="Cabin"/>
              </a:rPr>
              <a:t>выполнена</a:t>
            </a:r>
            <a:r>
              <a:rPr lang="en-US" dirty="0"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6750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Написать скрипт который запрашивает у пользователя время в часах и выводит время суток (утро, день, вечер, ночь).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96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Трехместное выражение </a:t>
            </a:r>
            <a:r>
              <a:rPr lang="en-US" dirty="0"/>
              <a:t>if/else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000" dirty="0"/>
              <a:t>Следующая инструкция</a:t>
            </a:r>
            <a:r>
              <a:rPr lang="ru-RU" sz="2000" dirty="0" smtClean="0"/>
              <a:t>: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sz="2400" dirty="0"/>
              <a:t> занимает целых 4 строки. Специально для таких случаев и было придумано выражение </a:t>
            </a:r>
            <a:r>
              <a:rPr lang="ru-RU" sz="2400" dirty="0" err="1"/>
              <a:t>if</a:t>
            </a:r>
            <a:r>
              <a:rPr lang="ru-RU" sz="2400" dirty="0"/>
              <a:t>/</a:t>
            </a:r>
            <a:r>
              <a:rPr lang="ru-RU" sz="2400" dirty="0" err="1"/>
              <a:t>else</a:t>
            </a:r>
            <a:r>
              <a:rPr lang="ru-RU" sz="2400" dirty="0" smtClean="0"/>
              <a:t>: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2400" dirty="0"/>
              <a:t>В данной инструкции интерпретатор выполнит выражение </a:t>
            </a:r>
            <a:r>
              <a:rPr lang="en-US" sz="2400" dirty="0" smtClean="0"/>
              <a:t>y</a:t>
            </a:r>
            <a:r>
              <a:rPr lang="ru-RU" sz="2400" dirty="0" smtClean="0"/>
              <a:t>, </a:t>
            </a:r>
            <a:r>
              <a:rPr lang="ru-RU" sz="2400" dirty="0"/>
              <a:t>если </a:t>
            </a:r>
            <a:r>
              <a:rPr lang="en-US" sz="2400" dirty="0" smtClean="0"/>
              <a:t>x</a:t>
            </a:r>
            <a:r>
              <a:rPr lang="ru-RU" sz="2400" dirty="0" smtClean="0"/>
              <a:t> </a:t>
            </a:r>
            <a:r>
              <a:rPr lang="ru-RU" sz="2400" dirty="0"/>
              <a:t>истинно, в противном случае выполнится выражение </a:t>
            </a:r>
            <a:r>
              <a:rPr lang="en-US" sz="2400" smtClean="0"/>
              <a:t>z</a:t>
            </a:r>
            <a:r>
              <a:rPr lang="ru-RU" sz="2400" smtClean="0"/>
              <a:t>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8668" t="75599" r="33457" b="16701"/>
          <a:stretch/>
        </p:blipFill>
        <p:spPr>
          <a:xfrm>
            <a:off x="3419872" y="2276872"/>
            <a:ext cx="1963855" cy="10801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58543" t="81069" r="28732" b="15792"/>
          <a:stretch/>
        </p:blipFill>
        <p:spPr>
          <a:xfrm>
            <a:off x="3275856" y="4797152"/>
            <a:ext cx="3024336" cy="41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9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539552" y="2708920"/>
            <a:ext cx="8229600" cy="1143000"/>
          </a:xfrm>
        </p:spPr>
        <p:txBody>
          <a:bodyPr/>
          <a:lstStyle/>
          <a:p>
            <a:r>
              <a:rPr lang="ru-RU" dirty="0" smtClean="0"/>
              <a:t>Циклы и итерации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86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/>
        </p:nvSpPr>
        <p:spPr>
          <a:xfrm>
            <a:off x="421482" y="1050131"/>
            <a:ext cx="1979437" cy="3714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138" dirty="0" err="1">
                <a:latin typeface="Cabin"/>
                <a:ea typeface="Cabin"/>
                <a:cs typeface="Cabin"/>
                <a:sym typeface="Cabin"/>
              </a:rPr>
              <a:t>Упражнение</a:t>
            </a:r>
            <a:endParaRPr lang="en-US" sz="21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22" name="Shape 522"/>
          <p:cNvSpPr txBox="1"/>
          <p:nvPr/>
        </p:nvSpPr>
        <p:spPr>
          <a:xfrm>
            <a:off x="1043609" y="2214562"/>
            <a:ext cx="7200800" cy="31586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257175">
              <a:buClr>
                <a:schemeClr val="lt1"/>
              </a:buClr>
              <a:buSzPct val="25000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Напишите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программу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которая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предлагает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пользователю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ввести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отработанные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часы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ставку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заработной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платы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расчета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суммы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заработной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платы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.</a:t>
            </a:r>
            <a:r>
              <a:rPr lang="en-US" sz="2138" dirty="0"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2138" dirty="0">
                <a:latin typeface="Cabin"/>
                <a:ea typeface="Cabin"/>
                <a:cs typeface="Cabin"/>
                <a:sym typeface="Cabin"/>
              </a:rPr>
            </a:br>
            <a:endParaRPr lang="en-US" sz="2138" dirty="0">
              <a:latin typeface="Cabin"/>
              <a:ea typeface="Cabin"/>
              <a:cs typeface="Cabin"/>
              <a:sym typeface="Cabin"/>
            </a:endParaRPr>
          </a:p>
          <a:p>
            <a:pPr marL="257175">
              <a:buClr>
                <a:schemeClr val="lt1"/>
              </a:buClr>
              <a:buSzPct val="25000"/>
            </a:pP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Введите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часы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: 35 </a:t>
            </a:r>
          </a:p>
          <a:p>
            <a:pPr marL="257175">
              <a:buClr>
                <a:schemeClr val="lt1"/>
              </a:buClr>
              <a:buSzPct val="25000"/>
            </a:pP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Введите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ставку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: 2.75 </a:t>
            </a:r>
          </a:p>
          <a:p>
            <a:pPr marL="257175">
              <a:buClr>
                <a:schemeClr val="lt1"/>
              </a:buClr>
              <a:buSzPct val="25000"/>
            </a:pP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Заработная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плата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: 96.25</a:t>
            </a:r>
          </a:p>
        </p:txBody>
      </p:sp>
    </p:spTree>
    <p:extLst>
      <p:ext uri="{BB962C8B-B14F-4D97-AF65-F5344CB8AC3E}">
        <p14:creationId xmlns:p14="http://schemas.microsoft.com/office/powerpoint/2010/main" val="241472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2484668" y="117017"/>
            <a:ext cx="4766148" cy="93588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sz="3488" dirty="0" err="1">
                <a:latin typeface="Cabin"/>
                <a:ea typeface="Cabin"/>
                <a:cs typeface="Cabin"/>
                <a:sym typeface="Cabin"/>
              </a:rPr>
              <a:t>Повторяющиеся</a:t>
            </a:r>
            <a:r>
              <a:rPr lang="en-US" sz="34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88" dirty="0" err="1">
                <a:latin typeface="Cabin"/>
                <a:ea typeface="Cabin"/>
                <a:cs typeface="Cabin"/>
                <a:sym typeface="Cabin"/>
              </a:rPr>
              <a:t>шаги</a:t>
            </a:r>
            <a:endParaRPr lang="en-US" sz="348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4390356" y="1609225"/>
            <a:ext cx="2514938" cy="2493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algn="ctr"/>
            <a:endParaRPr sz="2025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'Blastoff!‘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1596628" y="1613594"/>
            <a:ext cx="8036" cy="31878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6221437" y="2354702"/>
            <a:ext cx="1101923" cy="288429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800100" y="1928813"/>
            <a:ext cx="1614431" cy="714318"/>
          </a:xfrm>
          <a:prstGeom prst="diamond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1969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1595734" y="2643188"/>
            <a:ext cx="11608" cy="1303734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2407443" y="2282428"/>
            <a:ext cx="437555" cy="893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2826246" y="2282428"/>
            <a:ext cx="8930" cy="362545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2826245" y="2748558"/>
            <a:ext cx="893" cy="1177826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1604664" y="3928170"/>
            <a:ext cx="1230510" cy="8036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600075" y="2291358"/>
            <a:ext cx="223242" cy="1785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1597520" y="4196953"/>
            <a:ext cx="8930" cy="362545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598289" y="2275284"/>
            <a:ext cx="20538" cy="1931491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609897" y="4206776"/>
            <a:ext cx="985838" cy="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flipH="1" flipV="1">
            <a:off x="6178574" y="3096313"/>
            <a:ext cx="1201738" cy="562209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2620857" y="4864894"/>
            <a:ext cx="6294037" cy="935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Циклы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повторяющиеся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шаги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имеют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итерационные</a:t>
            </a:r>
            <a:r>
              <a:rPr lang="en-US" sz="157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переменные</a:t>
            </a:r>
            <a:r>
              <a:rPr lang="en-US" sz="157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-US" sz="1575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которые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изменяются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каждом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выполнении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цикла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. 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Часто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итерационные</a:t>
            </a:r>
            <a:r>
              <a:rPr lang="en-US" sz="157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переменные</a:t>
            </a:r>
            <a:r>
              <a:rPr lang="en-US" sz="157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поочередно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принимают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значения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числовой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r>
              <a:rPr lang="en-US" sz="1575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305396" y="1864519"/>
            <a:ext cx="517893" cy="349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785812" y="4543425"/>
            <a:ext cx="1769964" cy="42148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ru-RU" sz="1969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1969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'Blastoff‘</a:t>
            </a:r>
            <a:r>
              <a:rPr lang="ru-RU" sz="1969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1969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2620863" y="1864519"/>
            <a:ext cx="408086" cy="3500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785813" y="1200150"/>
            <a:ext cx="1643118" cy="42153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 b="1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2014538" y="2650332"/>
            <a:ext cx="1643118" cy="42153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ru-RU" sz="1969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1969" dirty="0" smtClean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  <a:r>
              <a:rPr lang="ru-RU" sz="1969" dirty="0" smtClean="0">
                <a:solidFill>
                  <a:schemeClr val="bg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1969" dirty="0">
              <a:solidFill>
                <a:schemeClr val="bg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7380312" y="1643711"/>
            <a:ext cx="1510650" cy="26932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2025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algn="ctr"/>
            <a:endParaRPr sz="2025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sz="202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2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2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2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2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2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Blastoff! 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2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2007394" y="3336132"/>
            <a:ext cx="1643118" cy="42153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n = n -1</a:t>
            </a:r>
          </a:p>
        </p:txBody>
      </p:sp>
    </p:spTree>
    <p:extLst>
      <p:ext uri="{BB962C8B-B14F-4D97-AF65-F5344CB8AC3E}">
        <p14:creationId xmlns:p14="http://schemas.microsoft.com/office/powerpoint/2010/main" val="1216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2414588" y="63339"/>
            <a:ext cx="4934602" cy="129296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Бесконечный</a:t>
            </a:r>
            <a:r>
              <a:rPr lang="en-US" sz="42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цикл</a:t>
            </a:r>
            <a:endParaRPr lang="en-US" sz="42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5004048" y="1778737"/>
            <a:ext cx="2582043" cy="15573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'Lather’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'Rinse‘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'Dry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off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!‘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1" name="Shape 241"/>
          <p:cNvCxnSpPr/>
          <p:nvPr/>
        </p:nvCxnSpPr>
        <p:spPr>
          <a:xfrm rot="10800000">
            <a:off x="1596628" y="1613594"/>
            <a:ext cx="8036" cy="31878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2" name="Shape 242"/>
          <p:cNvSpPr/>
          <p:nvPr/>
        </p:nvSpPr>
        <p:spPr>
          <a:xfrm>
            <a:off x="800100" y="1928813"/>
            <a:ext cx="1614488" cy="714375"/>
          </a:xfrm>
          <a:prstGeom prst="diamond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1969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3" name="Shape 243"/>
          <p:cNvCxnSpPr/>
          <p:nvPr/>
        </p:nvCxnSpPr>
        <p:spPr>
          <a:xfrm rot="10800000" flipH="1">
            <a:off x="1595734" y="2643188"/>
            <a:ext cx="11608" cy="1303734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4" name="Shape 244"/>
          <p:cNvCxnSpPr/>
          <p:nvPr/>
        </p:nvCxnSpPr>
        <p:spPr>
          <a:xfrm rot="10800000">
            <a:off x="2364567" y="2282357"/>
            <a:ext cx="460856" cy="4388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5" name="Shape 245"/>
          <p:cNvCxnSpPr/>
          <p:nvPr/>
        </p:nvCxnSpPr>
        <p:spPr>
          <a:xfrm rot="10800000" flipH="1">
            <a:off x="2826246" y="2282428"/>
            <a:ext cx="8930" cy="362545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flipH="1">
            <a:off x="2826245" y="2748558"/>
            <a:ext cx="893" cy="1177826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7" name="Shape 247"/>
          <p:cNvCxnSpPr/>
          <p:nvPr/>
        </p:nvCxnSpPr>
        <p:spPr>
          <a:xfrm>
            <a:off x="1604664" y="3928170"/>
            <a:ext cx="1230510" cy="8036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8" name="Shape 248"/>
          <p:cNvCxnSpPr/>
          <p:nvPr/>
        </p:nvCxnSpPr>
        <p:spPr>
          <a:xfrm flipH="1">
            <a:off x="600075" y="2291358"/>
            <a:ext cx="223242" cy="1785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9" name="Shape 249"/>
          <p:cNvCxnSpPr/>
          <p:nvPr/>
        </p:nvCxnSpPr>
        <p:spPr>
          <a:xfrm rot="10800000" flipH="1">
            <a:off x="1597520" y="4196953"/>
            <a:ext cx="8930" cy="362545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rot="10800000">
            <a:off x="598289" y="2275284"/>
            <a:ext cx="20538" cy="1931491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1" name="Shape 251"/>
          <p:cNvCxnSpPr/>
          <p:nvPr/>
        </p:nvCxnSpPr>
        <p:spPr>
          <a:xfrm>
            <a:off x="609897" y="4206776"/>
            <a:ext cx="985838" cy="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2" name="Shape 252"/>
          <p:cNvSpPr txBox="1"/>
          <p:nvPr/>
        </p:nvSpPr>
        <p:spPr>
          <a:xfrm>
            <a:off x="193613" y="1864519"/>
            <a:ext cx="518906" cy="349987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Нет</a:t>
            </a:r>
            <a:endParaRPr lang="en-US" sz="202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785812" y="4543425"/>
            <a:ext cx="1643063" cy="421481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'Dry off!'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2620863" y="1864519"/>
            <a:ext cx="408086" cy="350043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Да</a:t>
            </a:r>
            <a:endParaRPr lang="en-US" sz="202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785812" y="1200150"/>
            <a:ext cx="1643063" cy="421481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 = 5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2017217" y="2650332"/>
            <a:ext cx="1636811" cy="420587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1969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'Lather'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2007394" y="3336131"/>
            <a:ext cx="1643063" cy="421481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1969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'Rinse'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4520663" y="3846966"/>
            <a:ext cx="3548812" cy="349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2025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Где</a:t>
            </a:r>
            <a:r>
              <a:rPr lang="en-US" sz="202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25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ошибка</a:t>
            </a:r>
            <a:r>
              <a:rPr lang="en-US" sz="202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025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этом</a:t>
            </a:r>
            <a:r>
              <a:rPr lang="en-US" sz="202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25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цикле</a:t>
            </a:r>
            <a:r>
              <a:rPr lang="en-US" sz="202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8907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4427984" y="610738"/>
            <a:ext cx="3707606" cy="129296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Другой</a:t>
            </a:r>
            <a:r>
              <a:rPr lang="en-US" sz="42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цикл</a:t>
            </a:r>
            <a:endParaRPr lang="en-US" sz="42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4980075" y="2646759"/>
            <a:ext cx="3408349" cy="15573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688" dirty="0" err="1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Намылить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-RU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688" dirty="0" err="1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Смыть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688" dirty="0" err="1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Высушить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!'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5" name="Shape 265"/>
          <p:cNvCxnSpPr/>
          <p:nvPr/>
        </p:nvCxnSpPr>
        <p:spPr>
          <a:xfrm rot="10800000">
            <a:off x="1596628" y="1613594"/>
            <a:ext cx="8036" cy="31878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6" name="Shape 266"/>
          <p:cNvSpPr/>
          <p:nvPr/>
        </p:nvSpPr>
        <p:spPr>
          <a:xfrm>
            <a:off x="800100" y="1928813"/>
            <a:ext cx="1614488" cy="714375"/>
          </a:xfrm>
          <a:prstGeom prst="diamond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1969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n &gt; 0 ?</a:t>
            </a:r>
          </a:p>
        </p:txBody>
      </p:sp>
      <p:cxnSp>
        <p:nvCxnSpPr>
          <p:cNvPr id="267" name="Shape 267"/>
          <p:cNvCxnSpPr/>
          <p:nvPr/>
        </p:nvCxnSpPr>
        <p:spPr>
          <a:xfrm rot="10800000" flipH="1">
            <a:off x="1595734" y="2643188"/>
            <a:ext cx="11608" cy="1303734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68" name="Shape 268"/>
          <p:cNvCxnSpPr/>
          <p:nvPr/>
        </p:nvCxnSpPr>
        <p:spPr>
          <a:xfrm rot="10800000">
            <a:off x="2364568" y="2282414"/>
            <a:ext cx="437568" cy="8943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9" name="Shape 269"/>
          <p:cNvCxnSpPr/>
          <p:nvPr/>
        </p:nvCxnSpPr>
        <p:spPr>
          <a:xfrm rot="10800000" flipH="1">
            <a:off x="2826246" y="2282428"/>
            <a:ext cx="8930" cy="362545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0" name="Shape 270"/>
          <p:cNvCxnSpPr/>
          <p:nvPr/>
        </p:nvCxnSpPr>
        <p:spPr>
          <a:xfrm flipH="1">
            <a:off x="2826245" y="2748558"/>
            <a:ext cx="893" cy="1177826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1" name="Shape 271"/>
          <p:cNvCxnSpPr/>
          <p:nvPr/>
        </p:nvCxnSpPr>
        <p:spPr>
          <a:xfrm>
            <a:off x="1604664" y="3928170"/>
            <a:ext cx="1230510" cy="8036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2" name="Shape 272"/>
          <p:cNvCxnSpPr/>
          <p:nvPr/>
        </p:nvCxnSpPr>
        <p:spPr>
          <a:xfrm flipH="1">
            <a:off x="600075" y="2291358"/>
            <a:ext cx="223242" cy="1785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73" name="Shape 273"/>
          <p:cNvCxnSpPr/>
          <p:nvPr/>
        </p:nvCxnSpPr>
        <p:spPr>
          <a:xfrm rot="10800000" flipH="1">
            <a:off x="1597520" y="4196953"/>
            <a:ext cx="8930" cy="362545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4" name="Shape 274"/>
          <p:cNvCxnSpPr/>
          <p:nvPr/>
        </p:nvCxnSpPr>
        <p:spPr>
          <a:xfrm rot="10800000">
            <a:off x="598289" y="2275284"/>
            <a:ext cx="20538" cy="1931491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5" name="Shape 275"/>
          <p:cNvCxnSpPr/>
          <p:nvPr/>
        </p:nvCxnSpPr>
        <p:spPr>
          <a:xfrm>
            <a:off x="609897" y="4206776"/>
            <a:ext cx="985838" cy="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76" name="Shape 276"/>
          <p:cNvSpPr txBox="1"/>
          <p:nvPr/>
        </p:nvSpPr>
        <p:spPr>
          <a:xfrm>
            <a:off x="202036" y="1864519"/>
            <a:ext cx="510637" cy="349987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Нет</a:t>
            </a:r>
            <a:endParaRPr lang="en-US" sz="202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785813" y="4543425"/>
            <a:ext cx="1916493" cy="421537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lang="en-US" sz="1688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Высушить!'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2620863" y="1864519"/>
            <a:ext cx="408086" cy="350043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Да</a:t>
            </a:r>
            <a:endParaRPr lang="en-US" sz="202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785812" y="1200150"/>
            <a:ext cx="1643063" cy="421481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 = 0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2014537" y="2650331"/>
            <a:ext cx="1643063" cy="421481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1463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463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'Намылить'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2007394" y="3336131"/>
            <a:ext cx="1643063" cy="421481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1969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'Смыть'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5067730" y="4957763"/>
            <a:ext cx="3230549" cy="349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2025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Что делает этот цикл?</a:t>
            </a:r>
          </a:p>
        </p:txBody>
      </p:sp>
    </p:spTree>
    <p:extLst>
      <p:ext uri="{BB962C8B-B14F-4D97-AF65-F5344CB8AC3E}">
        <p14:creationId xmlns:p14="http://schemas.microsoft.com/office/powerpoint/2010/main" val="374264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721519" y="370453"/>
            <a:ext cx="7836750" cy="112151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Выход</a:t>
            </a:r>
            <a:r>
              <a:rPr lang="en-US" sz="42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из</a:t>
            </a:r>
            <a:r>
              <a:rPr lang="en-US" sz="42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цикла</a:t>
            </a:r>
            <a:endParaRPr lang="en-US" sz="42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721519" y="1491966"/>
            <a:ext cx="7915274" cy="160734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Инструкция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break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завершает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текущий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переходит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строке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непосредственно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следующей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за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циклом</a:t>
            </a:r>
            <a:endParaRPr lang="en-US" sz="18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похоже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тестирование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цикла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которое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может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произойти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любой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его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части</a:t>
            </a:r>
            <a:endParaRPr lang="en-US" sz="18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6156176" y="3429000"/>
            <a:ext cx="1800200" cy="18699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25" dirty="0" smtClean="0">
                <a:latin typeface="Cabin"/>
                <a:ea typeface="Cabin"/>
                <a:cs typeface="Cabin"/>
                <a:sym typeface="Cabin"/>
              </a:rPr>
              <a:t>&gt;&gt;&gt;</a:t>
            </a:r>
            <a:r>
              <a:rPr lang="en-US" sz="2025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2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 smtClean="0">
                <a:latin typeface="Cabin"/>
                <a:ea typeface="Cabin"/>
                <a:cs typeface="Cabin"/>
                <a:sym typeface="Cabin"/>
              </a:rPr>
              <a:t>&gt;&gt;&gt;</a:t>
            </a:r>
            <a:r>
              <a:rPr lang="en-US" sz="2025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2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finished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finished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 smtClean="0"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202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1691680" y="3356992"/>
            <a:ext cx="3617156" cy="18699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('&gt; 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' 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6055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721519" y="370453"/>
            <a:ext cx="7836750" cy="112151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Выход</a:t>
            </a:r>
            <a:r>
              <a:rPr lang="en-US" sz="42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из</a:t>
            </a:r>
            <a:r>
              <a:rPr lang="en-US" sz="42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цикла</a:t>
            </a:r>
            <a:endParaRPr lang="en-US" sz="42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721519" y="1491966"/>
            <a:ext cx="7915274" cy="160734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Инструкция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break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завершает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текущий</a:t>
            </a:r>
            <a:r>
              <a:rPr lang="en-US" sz="1800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1800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переходит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строке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непосредственно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следующей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за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циклом</a:t>
            </a:r>
            <a:endParaRPr lang="en-US" sz="18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похоже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тестирование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цикла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которое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может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произойти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любой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его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части</a:t>
            </a:r>
            <a:endParaRPr lang="en-US" sz="18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6156176" y="3429000"/>
            <a:ext cx="1800200" cy="18699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25" dirty="0" smtClean="0">
                <a:latin typeface="Cabin"/>
                <a:ea typeface="Cabin"/>
                <a:cs typeface="Cabin"/>
                <a:sym typeface="Cabin"/>
              </a:rPr>
              <a:t>&gt;&gt;&gt;</a:t>
            </a:r>
            <a:r>
              <a:rPr lang="en-US" sz="2025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2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 smtClean="0">
                <a:latin typeface="Cabin"/>
                <a:ea typeface="Cabin"/>
                <a:cs typeface="Cabin"/>
                <a:sym typeface="Cabin"/>
              </a:rPr>
              <a:t>&gt;&gt;&gt;</a:t>
            </a:r>
            <a:r>
              <a:rPr lang="en-US" sz="2025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2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finished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finished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 smtClean="0"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202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1691680" y="3356992"/>
            <a:ext cx="3617156" cy="18699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('&gt; 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' 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" name="Shape 299"/>
          <p:cNvCxnSpPr/>
          <p:nvPr/>
        </p:nvCxnSpPr>
        <p:spPr>
          <a:xfrm rot="10800000">
            <a:off x="1291679" y="4580726"/>
            <a:ext cx="294131" cy="361968"/>
          </a:xfrm>
          <a:prstGeom prst="straightConnector1">
            <a:avLst/>
          </a:prstGeom>
          <a:noFill/>
          <a:ln w="508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7" name="Shape 300"/>
          <p:cNvCxnSpPr/>
          <p:nvPr/>
        </p:nvCxnSpPr>
        <p:spPr>
          <a:xfrm flipV="1">
            <a:off x="1259632" y="4437112"/>
            <a:ext cx="1368152" cy="133820"/>
          </a:xfrm>
          <a:prstGeom prst="straightConnector1">
            <a:avLst/>
          </a:prstGeom>
          <a:noFill/>
          <a:ln w="508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2799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5" name="Shape 305"/>
          <p:cNvCxnSpPr/>
          <p:nvPr/>
        </p:nvCxnSpPr>
        <p:spPr>
          <a:xfrm rot="10800000">
            <a:off x="6197139" y="1170703"/>
            <a:ext cx="8100" cy="318768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6" name="Shape 306"/>
          <p:cNvSpPr/>
          <p:nvPr/>
        </p:nvSpPr>
        <p:spPr>
          <a:xfrm>
            <a:off x="5400675" y="1485900"/>
            <a:ext cx="1614431" cy="714318"/>
          </a:xfrm>
          <a:prstGeom prst="diamond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1575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Верно</a:t>
            </a:r>
            <a:r>
              <a:rPr lang="en-US" sz="2025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?</a:t>
            </a:r>
          </a:p>
        </p:txBody>
      </p:sp>
      <p:cxnSp>
        <p:nvCxnSpPr>
          <p:cNvPr id="307" name="Shape 307"/>
          <p:cNvCxnSpPr/>
          <p:nvPr/>
        </p:nvCxnSpPr>
        <p:spPr>
          <a:xfrm rot="10800000" flipH="1">
            <a:off x="6153447" y="2221790"/>
            <a:ext cx="54506" cy="2260913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08" name="Shape 308"/>
          <p:cNvCxnSpPr/>
          <p:nvPr/>
        </p:nvCxnSpPr>
        <p:spPr>
          <a:xfrm rot="10800000">
            <a:off x="6965143" y="1839502"/>
            <a:ext cx="437568" cy="8943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9" name="Shape 309"/>
          <p:cNvCxnSpPr/>
          <p:nvPr/>
        </p:nvCxnSpPr>
        <p:spPr>
          <a:xfrm rot="10800000">
            <a:off x="7419677" y="1839530"/>
            <a:ext cx="0" cy="2648531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0" name="Shape 310"/>
          <p:cNvCxnSpPr/>
          <p:nvPr/>
        </p:nvCxnSpPr>
        <p:spPr>
          <a:xfrm>
            <a:off x="6162377" y="4463950"/>
            <a:ext cx="1230525" cy="81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1" name="Shape 311"/>
          <p:cNvCxnSpPr/>
          <p:nvPr/>
        </p:nvCxnSpPr>
        <p:spPr>
          <a:xfrm flipH="1">
            <a:off x="5200636" y="1848445"/>
            <a:ext cx="223256" cy="1856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2" name="Shape 312"/>
          <p:cNvCxnSpPr/>
          <p:nvPr/>
        </p:nvCxnSpPr>
        <p:spPr>
          <a:xfrm rot="10800000" flipH="1">
            <a:off x="6155233" y="4732804"/>
            <a:ext cx="8943" cy="362475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3" name="Shape 313"/>
          <p:cNvCxnSpPr/>
          <p:nvPr/>
        </p:nvCxnSpPr>
        <p:spPr>
          <a:xfrm rot="10800000" flipH="1">
            <a:off x="5176539" y="1843094"/>
            <a:ext cx="33075" cy="2899462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4" name="Shape 314"/>
          <p:cNvCxnSpPr/>
          <p:nvPr/>
        </p:nvCxnSpPr>
        <p:spPr>
          <a:xfrm>
            <a:off x="5184084" y="4721738"/>
            <a:ext cx="969300" cy="20756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15" name="Shape 315"/>
          <p:cNvSpPr txBox="1"/>
          <p:nvPr/>
        </p:nvSpPr>
        <p:spPr>
          <a:xfrm>
            <a:off x="4674713" y="1421607"/>
            <a:ext cx="638381" cy="349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5343525" y="5079207"/>
            <a:ext cx="1643118" cy="42153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1969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('Done‘)</a:t>
            </a:r>
            <a:endParaRPr lang="en-US" sz="1969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7221438" y="1421607"/>
            <a:ext cx="408037" cy="349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6615113" y="2207419"/>
            <a:ext cx="1643118" cy="42153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....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6586538" y="3864769"/>
            <a:ext cx="1643118" cy="42153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cxnSp>
        <p:nvCxnSpPr>
          <p:cNvPr id="320" name="Shape 320"/>
          <p:cNvCxnSpPr/>
          <p:nvPr/>
        </p:nvCxnSpPr>
        <p:spPr>
          <a:xfrm rot="10800000">
            <a:off x="8334021" y="3446838"/>
            <a:ext cx="571556" cy="838518"/>
          </a:xfrm>
          <a:prstGeom prst="straightConnector1">
            <a:avLst/>
          </a:prstGeom>
          <a:noFill/>
          <a:ln w="76200" cap="rnd" cmpd="sng">
            <a:solidFill>
              <a:schemeClr val="accen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 rot="10800000" flipH="1">
            <a:off x="6723161" y="4271125"/>
            <a:ext cx="2165400" cy="757181"/>
          </a:xfrm>
          <a:prstGeom prst="straightConnector1">
            <a:avLst/>
          </a:prstGeom>
          <a:noFill/>
          <a:ln w="76200" cap="rnd" cmpd="sng">
            <a:solidFill>
              <a:schemeClr val="accen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995687" y="2617581"/>
            <a:ext cx="3688875" cy="18699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: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3" name="Shape 323"/>
          <p:cNvCxnSpPr/>
          <p:nvPr/>
        </p:nvCxnSpPr>
        <p:spPr>
          <a:xfrm rot="10800000">
            <a:off x="751730" y="3916267"/>
            <a:ext cx="196256" cy="306281"/>
          </a:xfrm>
          <a:prstGeom prst="straightConnector1">
            <a:avLst/>
          </a:prstGeom>
          <a:noFill/>
          <a:ln w="50800" cap="rnd" cmpd="sng">
            <a:solidFill>
              <a:schemeClr val="accen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4" name="Shape 324"/>
          <p:cNvCxnSpPr/>
          <p:nvPr/>
        </p:nvCxnSpPr>
        <p:spPr>
          <a:xfrm rot="10800000" flipH="1">
            <a:off x="748074" y="3680622"/>
            <a:ext cx="1005244" cy="212118"/>
          </a:xfrm>
          <a:prstGeom prst="straightConnector1">
            <a:avLst/>
          </a:prstGeom>
          <a:noFill/>
          <a:ln w="50800" cap="rnd" cmpd="sng">
            <a:solidFill>
              <a:schemeClr val="accen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5" name="Shape 325"/>
          <p:cNvCxnSpPr/>
          <p:nvPr/>
        </p:nvCxnSpPr>
        <p:spPr>
          <a:xfrm rot="10800000">
            <a:off x="7430315" y="2649452"/>
            <a:ext cx="788568" cy="462544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7686675" y="3036094"/>
            <a:ext cx="1228669" cy="42153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33483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827584" y="2095814"/>
            <a:ext cx="7540425" cy="839699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Инструкция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continue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завершает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текущую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итерацию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переходит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началу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цикла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выполняет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другую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итерацию</a:t>
            </a:r>
            <a:endParaRPr lang="en-US" sz="168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1619672" y="3189684"/>
            <a:ext cx="3393224" cy="2493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[0]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'done'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Shape 335"/>
          <p:cNvSpPr txBox="1"/>
          <p:nvPr/>
        </p:nvSpPr>
        <p:spPr>
          <a:xfrm>
            <a:off x="5984677" y="3385245"/>
            <a:ext cx="2547763" cy="21805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25" dirty="0" smtClean="0"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202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&gt;&gt;</a:t>
            </a:r>
            <a:r>
              <a:rPr lang="en-US" sz="2025" dirty="0" smtClean="0"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lang="en-US" sz="202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# don't print this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&gt;&gt;</a:t>
            </a:r>
            <a:r>
              <a:rPr lang="en-US" sz="2025" dirty="0" smtClean="0"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lang="en-US" sz="202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print this!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print this!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&gt;&gt;</a:t>
            </a:r>
            <a:r>
              <a:rPr lang="en-US" sz="2025" dirty="0" smtClean="0"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lang="en-US" sz="202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757631" y="548680"/>
            <a:ext cx="7836750" cy="129296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3713" dirty="0" err="1">
                <a:latin typeface="Cabin"/>
                <a:ea typeface="Cabin"/>
                <a:cs typeface="Cabin"/>
                <a:sym typeface="Cabin"/>
              </a:rPr>
              <a:t>Завершение</a:t>
            </a:r>
            <a:r>
              <a:rPr lang="en-US" sz="371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13" dirty="0" err="1">
                <a:latin typeface="Cabin"/>
                <a:ea typeface="Cabin"/>
                <a:cs typeface="Cabin"/>
                <a:sym typeface="Cabin"/>
              </a:rPr>
              <a:t>итерации</a:t>
            </a:r>
            <a:r>
              <a:rPr lang="en-US" sz="3713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713" dirty="0" err="1"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371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13" dirty="0" err="1">
                <a:latin typeface="Cabin"/>
                <a:ea typeface="Cabin"/>
                <a:cs typeface="Cabin"/>
                <a:sym typeface="Cabin"/>
              </a:rPr>
              <a:t>инструкции</a:t>
            </a:r>
            <a:r>
              <a:rPr lang="en-US" sz="3713" dirty="0">
                <a:latin typeface="Cabin"/>
                <a:ea typeface="Cabin"/>
                <a:cs typeface="Cabin"/>
                <a:sym typeface="Cabin"/>
              </a:rPr>
              <a:t> continue</a:t>
            </a:r>
          </a:p>
        </p:txBody>
      </p:sp>
    </p:spTree>
    <p:extLst>
      <p:ext uri="{BB962C8B-B14F-4D97-AF65-F5344CB8AC3E}">
        <p14:creationId xmlns:p14="http://schemas.microsoft.com/office/powerpoint/2010/main" val="425659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827584" y="2095814"/>
            <a:ext cx="7540425" cy="839699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Инструкция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continue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завершает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текущую</a:t>
            </a:r>
            <a:r>
              <a:rPr lang="en-US" sz="1688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итерацию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переходит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к </a:t>
            </a:r>
            <a:r>
              <a:rPr lang="en-US" sz="1688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началу</a:t>
            </a:r>
            <a:r>
              <a:rPr lang="en-US" sz="1688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цикла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выполняет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другую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итерацию</a:t>
            </a:r>
            <a:endParaRPr lang="en-US" sz="168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1619672" y="3189684"/>
            <a:ext cx="3393224" cy="2493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[0]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'done'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Shape 335"/>
          <p:cNvSpPr txBox="1"/>
          <p:nvPr/>
        </p:nvSpPr>
        <p:spPr>
          <a:xfrm>
            <a:off x="5984677" y="3385245"/>
            <a:ext cx="2547763" cy="21805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25" dirty="0" smtClean="0"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202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&gt;&gt;</a:t>
            </a:r>
            <a:r>
              <a:rPr lang="en-US" sz="2025" dirty="0" smtClean="0"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lang="en-US" sz="202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# don't print this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&gt;&gt;</a:t>
            </a:r>
            <a:r>
              <a:rPr lang="en-US" sz="2025" dirty="0" smtClean="0"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lang="en-US" sz="202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print this!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print this!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&gt;&gt;</a:t>
            </a:r>
            <a:r>
              <a:rPr lang="en-US" sz="2025" dirty="0" smtClean="0"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lang="en-US" sz="202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757631" y="548680"/>
            <a:ext cx="7836750" cy="129296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3713" dirty="0" err="1">
                <a:latin typeface="Cabin"/>
                <a:ea typeface="Cabin"/>
                <a:cs typeface="Cabin"/>
                <a:sym typeface="Cabin"/>
              </a:rPr>
              <a:t>Завершение</a:t>
            </a:r>
            <a:r>
              <a:rPr lang="en-US" sz="371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13" dirty="0" err="1">
                <a:latin typeface="Cabin"/>
                <a:ea typeface="Cabin"/>
                <a:cs typeface="Cabin"/>
                <a:sym typeface="Cabin"/>
              </a:rPr>
              <a:t>итерации</a:t>
            </a:r>
            <a:r>
              <a:rPr lang="en-US" sz="3713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713" dirty="0" err="1"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371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13" dirty="0" err="1">
                <a:latin typeface="Cabin"/>
                <a:ea typeface="Cabin"/>
                <a:cs typeface="Cabin"/>
                <a:sym typeface="Cabin"/>
              </a:rPr>
              <a:t>инструкции</a:t>
            </a:r>
            <a:r>
              <a:rPr lang="en-US" sz="3713" dirty="0">
                <a:latin typeface="Cabin"/>
                <a:ea typeface="Cabin"/>
                <a:cs typeface="Cabin"/>
                <a:sym typeface="Cabin"/>
              </a:rPr>
              <a:t> continue</a:t>
            </a:r>
          </a:p>
        </p:txBody>
      </p:sp>
      <p:cxnSp>
        <p:nvCxnSpPr>
          <p:cNvPr id="6" name="Shape 344"/>
          <p:cNvCxnSpPr/>
          <p:nvPr/>
        </p:nvCxnSpPr>
        <p:spPr>
          <a:xfrm flipH="1">
            <a:off x="1534791" y="3645024"/>
            <a:ext cx="84881" cy="404999"/>
          </a:xfrm>
          <a:prstGeom prst="straightConnector1">
            <a:avLst/>
          </a:prstGeom>
          <a:noFill/>
          <a:ln w="50800" cap="rnd" cmpd="sng">
            <a:solidFill>
              <a:schemeClr val="accen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7" name="Shape 345"/>
          <p:cNvCxnSpPr/>
          <p:nvPr/>
        </p:nvCxnSpPr>
        <p:spPr>
          <a:xfrm>
            <a:off x="1503607" y="4050108"/>
            <a:ext cx="1072743" cy="247724"/>
          </a:xfrm>
          <a:prstGeom prst="straightConnector1">
            <a:avLst/>
          </a:prstGeom>
          <a:noFill/>
          <a:ln w="50800" cap="rnd" cmpd="sng">
            <a:solidFill>
              <a:schemeClr val="accen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830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1" name="Shape 351"/>
          <p:cNvCxnSpPr/>
          <p:nvPr/>
        </p:nvCxnSpPr>
        <p:spPr>
          <a:xfrm rot="10800000">
            <a:off x="6182852" y="1385015"/>
            <a:ext cx="8100" cy="318768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2" name="Shape 352"/>
          <p:cNvSpPr/>
          <p:nvPr/>
        </p:nvSpPr>
        <p:spPr>
          <a:xfrm>
            <a:off x="5386388" y="1700213"/>
            <a:ext cx="1614431" cy="714318"/>
          </a:xfrm>
          <a:prstGeom prst="diamond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1575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Верно?</a:t>
            </a:r>
          </a:p>
        </p:txBody>
      </p:sp>
      <p:cxnSp>
        <p:nvCxnSpPr>
          <p:cNvPr id="353" name="Shape 353"/>
          <p:cNvCxnSpPr/>
          <p:nvPr/>
        </p:nvCxnSpPr>
        <p:spPr>
          <a:xfrm rot="10800000">
            <a:off x="6185082" y="2365791"/>
            <a:ext cx="17043" cy="2282681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6993718" y="2053814"/>
            <a:ext cx="437568" cy="8943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6182845" y="4675585"/>
            <a:ext cx="1225294" cy="1856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56" name="Shape 356"/>
          <p:cNvCxnSpPr/>
          <p:nvPr/>
        </p:nvCxnSpPr>
        <p:spPr>
          <a:xfrm flipH="1">
            <a:off x="5186348" y="2062758"/>
            <a:ext cx="223256" cy="1856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57" name="Shape 357"/>
          <p:cNvCxnSpPr/>
          <p:nvPr/>
        </p:nvCxnSpPr>
        <p:spPr>
          <a:xfrm rot="10800000" flipH="1">
            <a:off x="6140946" y="4947117"/>
            <a:ext cx="8943" cy="362475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8" name="Shape 358"/>
          <p:cNvCxnSpPr/>
          <p:nvPr/>
        </p:nvCxnSpPr>
        <p:spPr>
          <a:xfrm rot="10800000" flipH="1">
            <a:off x="5186355" y="2057406"/>
            <a:ext cx="33075" cy="2899462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9" name="Shape 359"/>
          <p:cNvCxnSpPr/>
          <p:nvPr/>
        </p:nvCxnSpPr>
        <p:spPr>
          <a:xfrm>
            <a:off x="5153322" y="4956869"/>
            <a:ext cx="985838" cy="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0" name="Shape 360"/>
          <p:cNvSpPr txBox="1"/>
          <p:nvPr/>
        </p:nvSpPr>
        <p:spPr>
          <a:xfrm>
            <a:off x="4602952" y="1635919"/>
            <a:ext cx="695925" cy="349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5329238" y="5293519"/>
            <a:ext cx="1643118" cy="42153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'Done'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478613" y="1885950"/>
            <a:ext cx="408037" cy="349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</a:p>
        </p:txBody>
      </p:sp>
      <p:cxnSp>
        <p:nvCxnSpPr>
          <p:cNvPr id="363" name="Shape 363"/>
          <p:cNvCxnSpPr/>
          <p:nvPr/>
        </p:nvCxnSpPr>
        <p:spPr>
          <a:xfrm rot="10800000" flipH="1">
            <a:off x="6504385" y="1591186"/>
            <a:ext cx="1688681" cy="160818"/>
          </a:xfrm>
          <a:prstGeom prst="straightConnector1">
            <a:avLst/>
          </a:prstGeom>
          <a:noFill/>
          <a:ln w="76200" cap="rnd" cmpd="sng">
            <a:solidFill>
              <a:schemeClr val="accen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7" name="Shape 367"/>
          <p:cNvCxnSpPr/>
          <p:nvPr/>
        </p:nvCxnSpPr>
        <p:spPr>
          <a:xfrm rot="10800000">
            <a:off x="7459861" y="2053814"/>
            <a:ext cx="0" cy="2648531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8" name="Shape 368"/>
          <p:cNvSpPr txBox="1"/>
          <p:nvPr/>
        </p:nvSpPr>
        <p:spPr>
          <a:xfrm>
            <a:off x="6579394" y="4079082"/>
            <a:ext cx="1643118" cy="42153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cxnSp>
        <p:nvCxnSpPr>
          <p:cNvPr id="369" name="Shape 369"/>
          <p:cNvCxnSpPr/>
          <p:nvPr/>
        </p:nvCxnSpPr>
        <p:spPr>
          <a:xfrm>
            <a:off x="8182272" y="1580555"/>
            <a:ext cx="475875" cy="1641262"/>
          </a:xfrm>
          <a:prstGeom prst="straightConnector1">
            <a:avLst/>
          </a:prstGeom>
          <a:noFill/>
          <a:ln w="76200" cap="rnd" cmpd="sng">
            <a:solidFill>
              <a:schemeClr val="accen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0" name="Shape 370"/>
          <p:cNvCxnSpPr/>
          <p:nvPr/>
        </p:nvCxnSpPr>
        <p:spPr>
          <a:xfrm rot="10800000">
            <a:off x="7423171" y="2820902"/>
            <a:ext cx="788568" cy="462544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6572250" y="2445813"/>
            <a:ext cx="1643118" cy="42153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....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593806" y="3250407"/>
            <a:ext cx="1228669" cy="42153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continue</a:t>
            </a:r>
          </a:p>
        </p:txBody>
      </p:sp>
      <p:sp>
        <p:nvSpPr>
          <p:cNvPr id="24" name="Shape 334"/>
          <p:cNvSpPr txBox="1"/>
          <p:nvPr/>
        </p:nvSpPr>
        <p:spPr>
          <a:xfrm>
            <a:off x="1124569" y="1752004"/>
            <a:ext cx="3393224" cy="2493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[0]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'done'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" name="Shape 344"/>
          <p:cNvCxnSpPr/>
          <p:nvPr/>
        </p:nvCxnSpPr>
        <p:spPr>
          <a:xfrm flipH="1">
            <a:off x="1039688" y="2207344"/>
            <a:ext cx="84881" cy="404999"/>
          </a:xfrm>
          <a:prstGeom prst="straightConnector1">
            <a:avLst/>
          </a:prstGeom>
          <a:noFill/>
          <a:ln w="50800" cap="rnd" cmpd="sng">
            <a:solidFill>
              <a:schemeClr val="accen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6" name="Shape 345"/>
          <p:cNvCxnSpPr/>
          <p:nvPr/>
        </p:nvCxnSpPr>
        <p:spPr>
          <a:xfrm>
            <a:off x="1008504" y="2612428"/>
            <a:ext cx="1072743" cy="247724"/>
          </a:xfrm>
          <a:prstGeom prst="straightConnector1">
            <a:avLst/>
          </a:prstGeom>
          <a:noFill/>
          <a:ln w="50800" cap="rnd" cmpd="sng">
            <a:solidFill>
              <a:schemeClr val="accen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4574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xfrm>
            <a:off x="683568" y="2780928"/>
            <a:ext cx="7836750" cy="871779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Шаблоны</a:t>
            </a:r>
            <a:r>
              <a:rPr lang="en-US" sz="42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275" dirty="0" err="1" smtClean="0">
                <a:latin typeface="Cabin"/>
                <a:ea typeface="Cabin"/>
                <a:cs typeface="Cabin"/>
                <a:sym typeface="Cabin"/>
              </a:rPr>
              <a:t>циклов</a:t>
            </a:r>
            <a:r>
              <a:rPr lang="en-US" sz="4275" dirty="0"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4275" dirty="0">
                <a:latin typeface="Cabin"/>
                <a:ea typeface="Cabin"/>
                <a:cs typeface="Cabin"/>
                <a:sym typeface="Cabin"/>
              </a:rPr>
            </a:br>
            <a:endParaRPr lang="en-US" sz="2700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829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xfrm>
            <a:off x="1016644" y="116632"/>
            <a:ext cx="7443787" cy="1285875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ru-RU" sz="3938" dirty="0" smtClean="0"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3938" dirty="0" err="1" smtClean="0">
                <a:latin typeface="Cabin"/>
                <a:ea typeface="Cabin"/>
                <a:cs typeface="Cabin"/>
                <a:sym typeface="Cabin"/>
              </a:rPr>
              <a:t>мена</a:t>
            </a:r>
            <a:r>
              <a:rPr lang="en-US" sz="3938" dirty="0" smtClean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переменных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701117" y="1906563"/>
            <a:ext cx="7975339" cy="3169003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621506" indent="-325112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Так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программисты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сами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выбирают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имена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переменных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есть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общих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правил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”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их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написания</a:t>
            </a:r>
            <a:endParaRPr lang="en-US" sz="2400" dirty="0">
              <a:latin typeface="Cabin"/>
              <a:ea typeface="Cabin"/>
              <a:cs typeface="Cabin"/>
              <a:sym typeface="Cabin"/>
            </a:endParaRPr>
          </a:p>
          <a:p>
            <a:pPr marL="621506" indent="-325112">
              <a:spcBef>
                <a:spcPts val="1294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даем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переменным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имена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помогающие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помнить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назначение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данных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которые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они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ссылаются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(“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символические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имена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” - “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памятка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”)</a:t>
            </a:r>
          </a:p>
          <a:p>
            <a:pPr marL="621506" indent="-325112">
              <a:spcBef>
                <a:spcPts val="1294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Переменные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хорошим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именем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могут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смутить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новичков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потому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могут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напоминать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зарезервированные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слова</a:t>
            </a:r>
            <a:endParaRPr lang="en-US" sz="24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08" name="Shape 508"/>
          <p:cNvSpPr txBox="1"/>
          <p:nvPr/>
        </p:nvSpPr>
        <p:spPr>
          <a:xfrm>
            <a:off x="735733" y="5877272"/>
            <a:ext cx="7704855" cy="3714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2138" dirty="0">
                <a:latin typeface="Cabin"/>
                <a:ea typeface="Cabin"/>
                <a:cs typeface="Cabin"/>
                <a:sym typeface="Cabin"/>
                <a:hlinkClick r:id="rId3"/>
              </a:rPr>
              <a:t>https://</a:t>
            </a:r>
            <a:r>
              <a:rPr lang="en-US" sz="2138" dirty="0" smtClean="0">
                <a:latin typeface="Cabin"/>
                <a:ea typeface="Cabin"/>
                <a:cs typeface="Cabin"/>
                <a:sym typeface="Cabin"/>
                <a:hlinkClick r:id="rId3"/>
              </a:rPr>
              <a:t>ru.wikipedia.org/wiki</a:t>
            </a:r>
            <a:r>
              <a:rPr lang="ru-RU" sz="2138" dirty="0" smtClean="0">
                <a:latin typeface="Cabin"/>
                <a:ea typeface="Cabin"/>
                <a:cs typeface="Cabin"/>
                <a:sym typeface="Cabin"/>
                <a:hlinkClick r:id="rId3"/>
              </a:rPr>
              <a:t>/Мнемоника</a:t>
            </a:r>
            <a:r>
              <a:rPr lang="ru-RU" sz="2138" dirty="0" smtClean="0">
                <a:latin typeface="Cabin"/>
                <a:ea typeface="Cabin"/>
                <a:cs typeface="Cabin"/>
                <a:sym typeface="Cabin"/>
              </a:rPr>
              <a:t> </a:t>
            </a:r>
            <a:endParaRPr lang="en-US" sz="2138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13350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680118" y="332656"/>
            <a:ext cx="7836750" cy="129296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Циклы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подсчета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60" name="Shape 560"/>
          <p:cNvSpPr txBox="1"/>
          <p:nvPr/>
        </p:nvSpPr>
        <p:spPr>
          <a:xfrm>
            <a:off x="597684" y="5041083"/>
            <a:ext cx="8001619" cy="7632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Чтобы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посчитать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сколько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раз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выполняется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необходимо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задать</a:t>
            </a:r>
            <a:r>
              <a:rPr lang="en-US" sz="1575" dirty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переменную</a:t>
            </a:r>
            <a:r>
              <a:rPr lang="en-US" sz="1575" dirty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подсчета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исходное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которой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равно</a:t>
            </a:r>
            <a:r>
              <a:rPr lang="en-US" sz="1575" dirty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 0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каждом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выполнении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цикла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этой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переменной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прибавляется</a:t>
            </a:r>
            <a:r>
              <a:rPr lang="en-US" sz="1575" dirty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единица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57487" t="61599" r="28732" b="18801"/>
          <a:stretch/>
        </p:blipFill>
        <p:spPr>
          <a:xfrm>
            <a:off x="3131840" y="1772816"/>
            <a:ext cx="3528392" cy="282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5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591145" y="548680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Циклы</a:t>
            </a:r>
            <a:r>
              <a:rPr lang="en-US" sz="42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суммирования</a:t>
            </a:r>
            <a:endParaRPr lang="en-US" sz="42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68" name="Shape 568"/>
          <p:cNvSpPr txBox="1"/>
          <p:nvPr/>
        </p:nvSpPr>
        <p:spPr>
          <a:xfrm>
            <a:off x="591145" y="5013176"/>
            <a:ext cx="8236688" cy="7911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1575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прибавления</a:t>
            </a:r>
            <a:r>
              <a:rPr lang="en-US" sz="1575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значения</a:t>
            </a:r>
            <a:r>
              <a:rPr lang="en-US" sz="1575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проходящего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через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используется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переменная</a:t>
            </a:r>
            <a:r>
              <a:rPr lang="en-US" sz="157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суммы</a:t>
            </a:r>
            <a:r>
              <a:rPr lang="en-US" sz="157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1575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исходное</a:t>
            </a:r>
            <a:r>
              <a:rPr lang="en-US" sz="157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157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которой</a:t>
            </a:r>
            <a:r>
              <a:rPr lang="en-US" sz="157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равно</a:t>
            </a:r>
            <a:r>
              <a:rPr lang="en-US" sz="157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0.</a:t>
            </a:r>
            <a:r>
              <a:rPr lang="en-US" sz="1575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каждом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выполнении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цикла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очередное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1575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прибавляется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сумме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57487" t="65099" r="31094" b="18801"/>
          <a:stretch/>
        </p:blipFill>
        <p:spPr>
          <a:xfrm>
            <a:off x="2843808" y="1988840"/>
            <a:ext cx="3456384" cy="27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6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type="title"/>
          </p:nvPr>
        </p:nvSpPr>
        <p:spPr>
          <a:xfrm>
            <a:off x="282009" y="375468"/>
            <a:ext cx="8527613" cy="129296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3825" dirty="0" err="1"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382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825" dirty="0" err="1">
                <a:latin typeface="Cabin"/>
                <a:ea typeface="Cabin"/>
                <a:cs typeface="Cabin"/>
                <a:sym typeface="Cabin"/>
              </a:rPr>
              <a:t>расчета</a:t>
            </a:r>
            <a:r>
              <a:rPr lang="en-US" sz="382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825" dirty="0" err="1">
                <a:latin typeface="Cabin"/>
                <a:ea typeface="Cabin"/>
                <a:cs typeface="Cabin"/>
                <a:sym typeface="Cabin"/>
              </a:rPr>
              <a:t>среднего</a:t>
            </a:r>
            <a:r>
              <a:rPr lang="en-US" sz="382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825" dirty="0" err="1">
                <a:latin typeface="Cabin"/>
                <a:ea typeface="Cabin"/>
                <a:cs typeface="Cabin"/>
                <a:sym typeface="Cabin"/>
              </a:rPr>
              <a:t>значения</a:t>
            </a:r>
            <a:endParaRPr lang="en-US" sz="382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76" name="Shape 576"/>
          <p:cNvSpPr txBox="1"/>
          <p:nvPr/>
        </p:nvSpPr>
        <p:spPr>
          <a:xfrm>
            <a:off x="429329" y="5232797"/>
            <a:ext cx="8232974" cy="6429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расчета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среднего</a:t>
            </a:r>
            <a:r>
              <a:rPr lang="en-US" sz="1575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значения</a:t>
            </a:r>
            <a:r>
              <a:rPr lang="en-US" sz="1575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необходимо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объединить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коды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подсчета</a:t>
            </a:r>
            <a:r>
              <a:rPr lang="en-US" sz="1575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1575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суммирования</a:t>
            </a:r>
            <a:r>
              <a:rPr lang="en-US" sz="157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и в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конце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цикла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разделить</a:t>
            </a:r>
            <a:r>
              <a:rPr lang="en-US" sz="1575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сумму</a:t>
            </a:r>
            <a:r>
              <a:rPr lang="en-US" sz="1575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1575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количество</a:t>
            </a:r>
            <a:r>
              <a:rPr lang="en-US" sz="1575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переменных</a:t>
            </a:r>
            <a:r>
              <a:rPr lang="en-US" sz="1575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57487" t="59499" r="29520" b="18801"/>
          <a:stretch/>
        </p:blipFill>
        <p:spPr>
          <a:xfrm>
            <a:off x="3131840" y="1772816"/>
            <a:ext cx="3384376" cy="317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0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752144" y="596561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FF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фильтрации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значений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540854" y="5118497"/>
            <a:ext cx="8064562" cy="6429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нахождения</a:t>
            </a: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 / </a:t>
            </a: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фильтрации</a:t>
            </a: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значений</a:t>
            </a: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используется</a:t>
            </a: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25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2025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025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инструкцией</a:t>
            </a:r>
            <a:r>
              <a:rPr lang="en-US" sz="2025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if</a:t>
            </a:r>
            <a:r>
              <a:rPr lang="en-US" sz="2025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57481" t="58002" r="27944" b="19501"/>
          <a:stretch/>
        </p:blipFill>
        <p:spPr>
          <a:xfrm>
            <a:off x="3011810" y="1889579"/>
            <a:ext cx="331736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title"/>
          </p:nvPr>
        </p:nvSpPr>
        <p:spPr>
          <a:xfrm>
            <a:off x="1043608" y="404664"/>
            <a:ext cx="7443787" cy="1285875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Операции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со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строками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805061" y="1340768"/>
            <a:ext cx="7920880" cy="345638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621506" indent="-325112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Некоторые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b="1" dirty="0" err="1">
                <a:latin typeface="Cabin"/>
                <a:ea typeface="Cabin"/>
                <a:cs typeface="Cabin"/>
                <a:sym typeface="Cabin"/>
              </a:rPr>
              <a:t>операции</a:t>
            </a:r>
            <a:r>
              <a:rPr lang="en-US" sz="1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применимы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строкам</a:t>
            </a:r>
            <a:endParaRPr lang="en-US" sz="1800" dirty="0">
              <a:latin typeface="Cabin"/>
              <a:ea typeface="Cabin"/>
              <a:cs typeface="Cabin"/>
              <a:sym typeface="Cabin"/>
            </a:endParaRPr>
          </a:p>
          <a:p>
            <a:pPr marL="546426" lvl="1" indent="0">
              <a:spcBef>
                <a:spcPts val="1294"/>
              </a:spcBef>
              <a:buClr>
                <a:schemeClr val="accent5"/>
              </a:buClr>
              <a:buSzPct val="100000"/>
              <a:buNone/>
            </a:pP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+</a:t>
            </a:r>
            <a:r>
              <a:rPr lang="en-US" sz="18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означает</a:t>
            </a:r>
            <a:r>
              <a:rPr lang="en-US" sz="18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18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конкатенацию</a:t>
            </a:r>
            <a:r>
              <a:rPr lang="en-US" sz="180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546426" lvl="1" indent="0">
              <a:spcBef>
                <a:spcPts val="1294"/>
              </a:spcBef>
              <a:buClr>
                <a:schemeClr val="accent5"/>
              </a:buClr>
              <a:buSzPct val="100000"/>
              <a:buNone/>
            </a:pP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*</a:t>
            </a:r>
            <a:r>
              <a:rPr lang="en-US" sz="18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означает</a:t>
            </a:r>
            <a:r>
              <a:rPr lang="en-US" sz="18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18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18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конкатенаций</a:t>
            </a:r>
            <a:r>
              <a:rPr lang="en-US" sz="180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621506" indent="-325112">
              <a:spcBef>
                <a:spcPts val="1294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Python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знает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разницу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между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строкой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числом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и в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соответствии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этим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выполняет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все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операции</a:t>
            </a:r>
            <a:endParaRPr lang="en-US" sz="1800" dirty="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55124" t="73199" r="30308" b="14901"/>
          <a:stretch/>
        </p:blipFill>
        <p:spPr>
          <a:xfrm>
            <a:off x="2987824" y="4365104"/>
            <a:ext cx="3761359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8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Форматирование строк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8976" t="49300" r="16137" b="17801"/>
          <a:stretch/>
        </p:blipFill>
        <p:spPr>
          <a:xfrm>
            <a:off x="236458" y="2026977"/>
            <a:ext cx="8907542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4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Shape 6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19" y="932991"/>
            <a:ext cx="576450" cy="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Shape 6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449" y="1033228"/>
            <a:ext cx="1107337" cy="3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Shape 662"/>
          <p:cNvSpPr txBox="1"/>
          <p:nvPr/>
        </p:nvSpPr>
        <p:spPr>
          <a:xfrm>
            <a:off x="4896225" y="1707863"/>
            <a:ext cx="3823706" cy="3984018"/>
          </a:xfrm>
          <a:prstGeom prst="rect">
            <a:avLst/>
          </a:prstGeom>
          <a:noFill/>
          <a:ln>
            <a:noFill/>
          </a:ln>
        </p:spPr>
        <p:txBody>
          <a:bodyPr lIns="51427" tIns="51427" rIns="51427" bIns="51427" anchor="t" anchorCtr="0">
            <a:noAutofit/>
          </a:bodyPr>
          <a:lstStyle/>
          <a:p>
            <a:r>
              <a:rPr lang="en-US" sz="1013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678431" y="1634471"/>
            <a:ext cx="3823706" cy="3984018"/>
          </a:xfrm>
          <a:prstGeom prst="rect">
            <a:avLst/>
          </a:prstGeom>
          <a:noFill/>
          <a:ln>
            <a:noFill/>
          </a:ln>
        </p:spPr>
        <p:txBody>
          <a:bodyPr lIns="51427" tIns="51427" rIns="51427" bIns="51427" anchor="t" anchorCtr="0">
            <a:noAutofit/>
          </a:bodyPr>
          <a:lstStyle/>
          <a:p>
            <a:r>
              <a:rPr lang="en-US" sz="1013" dirty="0" err="1"/>
              <a:t>Данная</a:t>
            </a:r>
            <a:r>
              <a:rPr lang="en-US" sz="1013" dirty="0"/>
              <a:t> </a:t>
            </a:r>
            <a:r>
              <a:rPr lang="en-US" sz="1013" dirty="0" err="1"/>
              <a:t>презентация</a:t>
            </a:r>
            <a:r>
              <a:rPr lang="en-US" sz="1013" dirty="0"/>
              <a:t> </a:t>
            </a:r>
            <a:r>
              <a:rPr lang="en-US" sz="1013" dirty="0" err="1"/>
              <a:t>охраняется</a:t>
            </a:r>
            <a:r>
              <a:rPr lang="en-US" sz="1013" dirty="0"/>
              <a:t> </a:t>
            </a:r>
            <a:r>
              <a:rPr lang="en-US" sz="1013" dirty="0" err="1"/>
              <a:t>авторским</a:t>
            </a:r>
            <a:r>
              <a:rPr lang="en-US" sz="1013" dirty="0"/>
              <a:t> </a:t>
            </a:r>
            <a:r>
              <a:rPr lang="en-US" sz="1013" dirty="0" err="1"/>
              <a:t>правом</a:t>
            </a:r>
            <a:r>
              <a:rPr lang="en-US" sz="1013" dirty="0"/>
              <a:t> “Copyright 2010-  Charles R. Severance (</a:t>
            </a:r>
            <a:r>
              <a:rPr lang="en-US" sz="1013" u="sng" dirty="0">
                <a:hlinkClick r:id="rId5"/>
              </a:rPr>
              <a:t>www.dr-chuck.com</a:t>
            </a:r>
            <a:r>
              <a:rPr lang="en-US" sz="1013" dirty="0"/>
              <a:t>) University of Michigan School of Information” </a:t>
            </a:r>
            <a:r>
              <a:rPr lang="en-US" sz="1013" u="sng" dirty="0">
                <a:hlinkClick r:id="rId6"/>
              </a:rPr>
              <a:t>open.umich.edu</a:t>
            </a:r>
            <a:r>
              <a:rPr lang="en-US" sz="1013" dirty="0"/>
              <a:t> и </a:t>
            </a:r>
            <a:r>
              <a:rPr lang="en-US" sz="1013" dirty="0" err="1"/>
              <a:t>доступна</a:t>
            </a:r>
            <a:r>
              <a:rPr lang="en-US" sz="1013" dirty="0"/>
              <a:t> </a:t>
            </a:r>
            <a:r>
              <a:rPr lang="en-US" sz="1013" dirty="0" err="1"/>
              <a:t>на</a:t>
            </a:r>
            <a:r>
              <a:rPr lang="en-US" sz="1013" dirty="0"/>
              <a:t> </a:t>
            </a:r>
            <a:r>
              <a:rPr lang="en-US" sz="1013" dirty="0" err="1"/>
              <a:t>условиях</a:t>
            </a:r>
            <a:r>
              <a:rPr lang="en-US" sz="1013" dirty="0"/>
              <a:t> </a:t>
            </a:r>
            <a:r>
              <a:rPr lang="en-US" sz="1013" dirty="0" err="1"/>
              <a:t>лицензии</a:t>
            </a:r>
            <a:r>
              <a:rPr lang="en-US" sz="1013" dirty="0"/>
              <a:t> 4.0 “С </a:t>
            </a:r>
            <a:r>
              <a:rPr lang="en-US" sz="1013" dirty="0" err="1"/>
              <a:t>указанием</a:t>
            </a:r>
            <a:r>
              <a:rPr lang="en-US" sz="1013" dirty="0"/>
              <a:t> </a:t>
            </a:r>
            <a:r>
              <a:rPr lang="en-US" sz="1013" dirty="0" err="1"/>
              <a:t>авторства</a:t>
            </a:r>
            <a:r>
              <a:rPr lang="en-US" sz="1013" dirty="0"/>
              <a:t>”.  В </a:t>
            </a:r>
            <a:r>
              <a:rPr lang="en-US" sz="1013" dirty="0" err="1"/>
              <a:t>соответствии</a:t>
            </a:r>
            <a:r>
              <a:rPr lang="en-US" sz="1013" dirty="0"/>
              <a:t> с </a:t>
            </a:r>
            <a:r>
              <a:rPr lang="en-US" sz="1013" dirty="0" err="1"/>
              <a:t>требованием</a:t>
            </a:r>
            <a:r>
              <a:rPr lang="en-US" sz="1013" dirty="0"/>
              <a:t> </a:t>
            </a:r>
            <a:r>
              <a:rPr lang="en-US" sz="1013" dirty="0" err="1"/>
              <a:t>лицензии</a:t>
            </a:r>
            <a:r>
              <a:rPr lang="en-US" sz="1013" dirty="0"/>
              <a:t> “С </a:t>
            </a:r>
            <a:r>
              <a:rPr lang="en-US" sz="1013" dirty="0" err="1"/>
              <a:t>указанием</a:t>
            </a:r>
            <a:r>
              <a:rPr lang="en-US" sz="1013" dirty="0"/>
              <a:t> </a:t>
            </a:r>
            <a:r>
              <a:rPr lang="en-US" sz="1013" dirty="0" err="1"/>
              <a:t>авторства</a:t>
            </a:r>
            <a:r>
              <a:rPr lang="en-US" sz="1013" dirty="0"/>
              <a:t>" </a:t>
            </a:r>
            <a:r>
              <a:rPr lang="en-US" sz="1013" dirty="0" err="1"/>
              <a:t>данный</a:t>
            </a:r>
            <a:r>
              <a:rPr lang="en-US" sz="1013" dirty="0"/>
              <a:t> </a:t>
            </a:r>
            <a:r>
              <a:rPr lang="en-US" sz="1013" dirty="0" err="1"/>
              <a:t>слайд</a:t>
            </a:r>
            <a:r>
              <a:rPr lang="en-US" sz="1013" dirty="0"/>
              <a:t> </a:t>
            </a:r>
            <a:r>
              <a:rPr lang="en-US" sz="1013" dirty="0" err="1"/>
              <a:t>должен</a:t>
            </a:r>
            <a:r>
              <a:rPr lang="en-US" sz="1013" dirty="0"/>
              <a:t> </a:t>
            </a:r>
            <a:r>
              <a:rPr lang="en-US" sz="1013" dirty="0" err="1"/>
              <a:t>присутствовать</a:t>
            </a:r>
            <a:r>
              <a:rPr lang="en-US" sz="1013" dirty="0"/>
              <a:t> </a:t>
            </a:r>
            <a:r>
              <a:rPr lang="en-US" sz="1013" dirty="0" err="1"/>
              <a:t>во</a:t>
            </a:r>
            <a:r>
              <a:rPr lang="en-US" sz="1013" dirty="0"/>
              <a:t> </a:t>
            </a:r>
            <a:r>
              <a:rPr lang="en-US" sz="1013" dirty="0" err="1"/>
              <a:t>всех</a:t>
            </a:r>
            <a:r>
              <a:rPr lang="en-US" sz="1013" dirty="0"/>
              <a:t> </a:t>
            </a:r>
            <a:r>
              <a:rPr lang="en-US" sz="1013" dirty="0" err="1"/>
              <a:t>копиях</a:t>
            </a:r>
            <a:r>
              <a:rPr lang="en-US" sz="1013" dirty="0"/>
              <a:t> </a:t>
            </a:r>
            <a:r>
              <a:rPr lang="en-US" sz="1013" dirty="0" err="1"/>
              <a:t>этого</a:t>
            </a:r>
            <a:r>
              <a:rPr lang="en-US" sz="1013" dirty="0"/>
              <a:t> </a:t>
            </a:r>
            <a:r>
              <a:rPr lang="en-US" sz="1013" dirty="0" err="1"/>
              <a:t>документа</a:t>
            </a:r>
            <a:r>
              <a:rPr lang="en-US" sz="1013" dirty="0"/>
              <a:t>. </a:t>
            </a:r>
            <a:r>
              <a:rPr lang="en-US" sz="1013" dirty="0" err="1"/>
              <a:t>При</a:t>
            </a:r>
            <a:r>
              <a:rPr lang="en-US" sz="1013" dirty="0"/>
              <a:t> </a:t>
            </a:r>
            <a:r>
              <a:rPr lang="en-US" sz="1013" dirty="0" err="1"/>
              <a:t>внесении</a:t>
            </a:r>
            <a:r>
              <a:rPr lang="en-US" sz="1013" dirty="0"/>
              <a:t> </a:t>
            </a:r>
            <a:r>
              <a:rPr lang="en-US" sz="1013" dirty="0" err="1"/>
              <a:t>каких-либо</a:t>
            </a:r>
            <a:r>
              <a:rPr lang="en-US" sz="1013" dirty="0"/>
              <a:t> </a:t>
            </a:r>
            <a:r>
              <a:rPr lang="en-US" sz="1013" dirty="0" err="1"/>
              <a:t>изменений</a:t>
            </a:r>
            <a:r>
              <a:rPr lang="en-US" sz="1013" dirty="0"/>
              <a:t> в </a:t>
            </a:r>
            <a:r>
              <a:rPr lang="en-US" sz="1013" dirty="0" err="1"/>
              <a:t>данный</a:t>
            </a:r>
            <a:r>
              <a:rPr lang="en-US" sz="1013" dirty="0"/>
              <a:t> </a:t>
            </a:r>
            <a:r>
              <a:rPr lang="en-US" sz="1013" dirty="0" err="1"/>
              <a:t>документ</a:t>
            </a:r>
            <a:r>
              <a:rPr lang="en-US" sz="1013" dirty="0"/>
              <a:t> </a:t>
            </a:r>
            <a:r>
              <a:rPr lang="en-US" sz="1013" dirty="0" err="1"/>
              <a:t>вы</a:t>
            </a:r>
            <a:r>
              <a:rPr lang="en-US" sz="1013" dirty="0"/>
              <a:t> </a:t>
            </a:r>
            <a:r>
              <a:rPr lang="en-US" sz="1013" dirty="0" err="1"/>
              <a:t>можете</a:t>
            </a:r>
            <a:r>
              <a:rPr lang="en-US" sz="1013" dirty="0"/>
              <a:t> </a:t>
            </a:r>
            <a:r>
              <a:rPr lang="en-US" sz="1013" dirty="0" err="1"/>
              <a:t>указать</a:t>
            </a:r>
            <a:r>
              <a:rPr lang="en-US" sz="1013" dirty="0"/>
              <a:t> </a:t>
            </a:r>
            <a:r>
              <a:rPr lang="en-US" sz="1013" dirty="0" err="1"/>
              <a:t>свое</a:t>
            </a:r>
            <a:r>
              <a:rPr lang="en-US" sz="1013" dirty="0"/>
              <a:t> </a:t>
            </a:r>
            <a:r>
              <a:rPr lang="en-US" sz="1013" dirty="0" err="1"/>
              <a:t>имя</a:t>
            </a:r>
            <a:r>
              <a:rPr lang="en-US" sz="1013" dirty="0"/>
              <a:t> и </a:t>
            </a:r>
            <a:r>
              <a:rPr lang="en-US" sz="1013" dirty="0" err="1"/>
              <a:t>организацию</a:t>
            </a:r>
            <a:r>
              <a:rPr lang="en-US" sz="1013" dirty="0"/>
              <a:t> в </a:t>
            </a:r>
            <a:r>
              <a:rPr lang="en-US" sz="1013" dirty="0" err="1"/>
              <a:t>список</a:t>
            </a:r>
            <a:r>
              <a:rPr lang="en-US" sz="1013" dirty="0"/>
              <a:t> </a:t>
            </a:r>
            <a:r>
              <a:rPr lang="en-US" sz="1013" dirty="0" err="1"/>
              <a:t>соавторов</a:t>
            </a:r>
            <a:r>
              <a:rPr lang="en-US" sz="1013" dirty="0"/>
              <a:t> </a:t>
            </a:r>
            <a:r>
              <a:rPr lang="en-US" sz="1013" dirty="0" err="1"/>
              <a:t>на</a:t>
            </a:r>
            <a:r>
              <a:rPr lang="en-US" sz="1013" dirty="0"/>
              <a:t> </a:t>
            </a:r>
            <a:r>
              <a:rPr lang="en-US" sz="1013" dirty="0" err="1"/>
              <a:t>этой</a:t>
            </a:r>
            <a:r>
              <a:rPr lang="en-US" sz="1013" dirty="0"/>
              <a:t> </a:t>
            </a:r>
            <a:r>
              <a:rPr lang="en-US" sz="1013" dirty="0" err="1"/>
              <a:t>странице</a:t>
            </a:r>
            <a:r>
              <a:rPr lang="en-US" sz="1013" dirty="0"/>
              <a:t> </a:t>
            </a:r>
            <a:r>
              <a:rPr lang="en-US" sz="1013" dirty="0" err="1"/>
              <a:t>для</a:t>
            </a:r>
            <a:r>
              <a:rPr lang="en-US" sz="1013" dirty="0"/>
              <a:t> </a:t>
            </a:r>
            <a:r>
              <a:rPr lang="en-US" sz="1013" dirty="0" err="1"/>
              <a:t>последующих</a:t>
            </a:r>
            <a:r>
              <a:rPr lang="en-US" sz="1013" dirty="0"/>
              <a:t> </a:t>
            </a:r>
            <a:r>
              <a:rPr lang="en-US" sz="1013" dirty="0" err="1"/>
              <a:t>публикаций</a:t>
            </a:r>
            <a:r>
              <a:rPr lang="en-US" sz="1013" dirty="0"/>
              <a:t>.</a:t>
            </a:r>
          </a:p>
          <a:p>
            <a:endParaRPr sz="1013" dirty="0"/>
          </a:p>
          <a:p>
            <a:r>
              <a:rPr lang="en-US" sz="1013" dirty="0" err="1"/>
              <a:t>Первоначальная</a:t>
            </a:r>
            <a:r>
              <a:rPr lang="en-US" sz="1013" dirty="0"/>
              <a:t> </a:t>
            </a:r>
            <a:r>
              <a:rPr lang="en-US" sz="1013" dirty="0" err="1"/>
              <a:t>разработка</a:t>
            </a:r>
            <a:r>
              <a:rPr lang="en-US" sz="1013" dirty="0"/>
              <a:t>: </a:t>
            </a:r>
            <a:r>
              <a:rPr lang="en-US" sz="1013" dirty="0" err="1"/>
              <a:t>Чарльз</a:t>
            </a:r>
            <a:r>
              <a:rPr lang="en-US" sz="1013" dirty="0"/>
              <a:t> </a:t>
            </a:r>
            <a:r>
              <a:rPr lang="en-US" sz="1013" dirty="0" err="1"/>
              <a:t>Северанс</a:t>
            </a:r>
            <a:r>
              <a:rPr lang="en-US" sz="1013" dirty="0"/>
              <a:t>, </a:t>
            </a:r>
            <a:r>
              <a:rPr lang="en-US" sz="1013" dirty="0" err="1"/>
              <a:t>Школа</a:t>
            </a:r>
            <a:r>
              <a:rPr lang="en-US" sz="1013" dirty="0"/>
              <a:t> </a:t>
            </a:r>
            <a:r>
              <a:rPr lang="en-US" sz="1013" dirty="0" err="1"/>
              <a:t>информации</a:t>
            </a:r>
            <a:r>
              <a:rPr lang="en-US" sz="1013" dirty="0"/>
              <a:t> </a:t>
            </a:r>
            <a:r>
              <a:rPr lang="en-US" sz="1013" dirty="0" err="1"/>
              <a:t>Мичиганского</a:t>
            </a:r>
            <a:r>
              <a:rPr lang="en-US" sz="1013" dirty="0"/>
              <a:t> </a:t>
            </a:r>
            <a:r>
              <a:rPr lang="en-US" sz="1013" dirty="0" err="1"/>
              <a:t>университета</a:t>
            </a:r>
            <a:r>
              <a:rPr lang="en-US" sz="1013" dirty="0"/>
              <a:t> </a:t>
            </a:r>
          </a:p>
          <a:p>
            <a:endParaRPr sz="1013" dirty="0"/>
          </a:p>
          <a:p>
            <a:r>
              <a:rPr lang="en-US" sz="1013" dirty="0" err="1"/>
              <a:t>Здесь</a:t>
            </a:r>
            <a:r>
              <a:rPr lang="en-US" sz="1013" dirty="0"/>
              <a:t> </a:t>
            </a:r>
            <a:r>
              <a:rPr lang="en-US" sz="1013" dirty="0" err="1"/>
              <a:t>впишите</a:t>
            </a:r>
            <a:r>
              <a:rPr lang="en-US" sz="1013" dirty="0"/>
              <a:t> </a:t>
            </a:r>
            <a:r>
              <a:rPr lang="en-US" sz="1013" dirty="0" err="1"/>
              <a:t>дополнительных</a:t>
            </a:r>
            <a:r>
              <a:rPr lang="en-US" sz="1013" dirty="0"/>
              <a:t> </a:t>
            </a:r>
            <a:r>
              <a:rPr lang="en-US" sz="1013" dirty="0" err="1"/>
              <a:t>авторов</a:t>
            </a:r>
            <a:r>
              <a:rPr lang="en-US" sz="1013" dirty="0"/>
              <a:t> и </a:t>
            </a:r>
            <a:r>
              <a:rPr lang="en-US" sz="1013" dirty="0" err="1"/>
              <a:t>переводчиков</a:t>
            </a:r>
            <a:r>
              <a:rPr lang="en-US" sz="1013" dirty="0"/>
              <a:t>...</a:t>
            </a:r>
          </a:p>
          <a:p>
            <a:endParaRPr sz="1013" dirty="0"/>
          </a:p>
          <a:p>
            <a:pPr>
              <a:buClr>
                <a:srgbClr val="000000"/>
              </a:buClr>
            </a:pPr>
            <a:endParaRPr sz="1013" dirty="0"/>
          </a:p>
          <a:p>
            <a:endParaRPr sz="1013" dirty="0"/>
          </a:p>
        </p:txBody>
      </p:sp>
      <p:sp>
        <p:nvSpPr>
          <p:cNvPr id="664" name="Shape 664"/>
          <p:cNvSpPr txBox="1"/>
          <p:nvPr/>
        </p:nvSpPr>
        <p:spPr>
          <a:xfrm>
            <a:off x="650081" y="992981"/>
            <a:ext cx="7836750" cy="456469"/>
          </a:xfrm>
          <a:prstGeom prst="rect">
            <a:avLst/>
          </a:prstGeom>
          <a:noFill/>
          <a:ln>
            <a:noFill/>
          </a:ln>
        </p:spPr>
        <p:txBody>
          <a:bodyPr lIns="51427" tIns="51427" rIns="51427" bIns="51427" anchor="ctr" anchorCtr="0">
            <a:noAutofit/>
          </a:bodyPr>
          <a:lstStyle/>
          <a:p>
            <a:pPr algn="ctr"/>
            <a:r>
              <a:rPr lang="en-US" sz="2025">
                <a:solidFill>
                  <a:srgbClr val="00FF00"/>
                </a:solidFill>
              </a:rPr>
              <a:t>Благодарность / Содействие</a:t>
            </a:r>
          </a:p>
        </p:txBody>
      </p:sp>
    </p:spTree>
    <p:extLst>
      <p:ext uri="{BB962C8B-B14F-4D97-AF65-F5344CB8AC3E}">
        <p14:creationId xmlns:p14="http://schemas.microsoft.com/office/powerpoint/2010/main" val="3101743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679541" y="1800225"/>
            <a:ext cx="4692093" cy="13143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x1q3p9afd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3563888" y="3717032"/>
            <a:ext cx="2880320" cy="1440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1688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hours = 35.0 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688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rate = 12.50 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688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pay = hours * rate 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688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1688" b="1" dirty="0" smtClean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1688" b="1" dirty="0" smtClean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pay</a:t>
            </a:r>
            <a:r>
              <a:rPr lang="ru-RU" sz="1688" b="1" dirty="0" smtClean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lang="en-US" sz="1688" b="1" dirty="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5" name="Shape 515"/>
          <p:cNvSpPr txBox="1"/>
          <p:nvPr/>
        </p:nvSpPr>
        <p:spPr>
          <a:xfrm>
            <a:off x="5384881" y="1800225"/>
            <a:ext cx="3291575" cy="13144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1688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-US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35.0</a:t>
            </a:r>
            <a:r>
              <a:rPr lang="ru-RU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часы</a:t>
            </a:r>
            <a:r>
              <a:rPr lang="en-US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1688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sz="1688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 = 12.50 </a:t>
            </a:r>
            <a:r>
              <a:rPr lang="ru-RU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ставка</a:t>
            </a:r>
            <a:endParaRPr lang="en-US" sz="1688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sz="1688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 = a * b </a:t>
            </a:r>
            <a:r>
              <a:rPr lang="ru-RU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зарплата</a:t>
            </a:r>
            <a:endParaRPr lang="en-US" sz="1688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sz="1688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ru-RU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lang="en-US" sz="1688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6" name="Shape 516"/>
          <p:cNvSpPr txBox="1"/>
          <p:nvPr/>
        </p:nvSpPr>
        <p:spPr>
          <a:xfrm>
            <a:off x="467544" y="908720"/>
            <a:ext cx="2915518" cy="685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138" dirty="0" err="1"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lang="en-US" sz="21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138" dirty="0" err="1">
                <a:latin typeface="Cabin"/>
                <a:ea typeface="Cabin"/>
                <a:cs typeface="Cabin"/>
                <a:sym typeface="Cabin"/>
              </a:rPr>
              <a:t>делает</a:t>
            </a:r>
            <a:r>
              <a:rPr lang="en-US" sz="21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138" dirty="0" err="1">
                <a:latin typeface="Cabin"/>
                <a:ea typeface="Cabin"/>
                <a:cs typeface="Cabin"/>
                <a:sym typeface="Cabin"/>
              </a:rPr>
              <a:t>этот</a:t>
            </a:r>
            <a:r>
              <a:rPr lang="en-US" sz="21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138" dirty="0" err="1">
                <a:latin typeface="Cabin"/>
                <a:ea typeface="Cabin"/>
                <a:cs typeface="Cabin"/>
                <a:sym typeface="Cabin"/>
              </a:rPr>
              <a:t>код</a:t>
            </a:r>
            <a:r>
              <a:rPr lang="en-US" sz="2138" dirty="0"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6906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" grpId="0"/>
      <p:bldP spid="514" grpId="0"/>
      <p:bldP spid="5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выражения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385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3307556" y="992981"/>
            <a:ext cx="5179275" cy="129296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Условные</a:t>
            </a:r>
            <a:r>
              <a:rPr lang="en-US" sz="42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шаги</a:t>
            </a:r>
            <a:endParaRPr lang="en-US" sz="42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7489339" y="2861072"/>
            <a:ext cx="1209093" cy="12286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1688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Результат:</a:t>
            </a:r>
          </a:p>
          <a:p>
            <a:pPr algn="ctr"/>
            <a:endParaRPr sz="2025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sz="2025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Smaller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25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Finis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4306785" y="2271713"/>
            <a:ext cx="2027935" cy="31164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algn="ctr"/>
            <a:endParaRPr sz="2025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2025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x = 5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if </a:t>
            </a:r>
            <a:r>
              <a:rPr lang="en-US" sz="2025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x &lt; 10: 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025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  </a:t>
            </a:r>
            <a:r>
              <a:rPr lang="en-US" sz="2025" dirty="0" smtClean="0"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ru-RU" sz="2025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2025" dirty="0" smtClean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'Smaller’</a:t>
            </a:r>
            <a:r>
              <a:rPr lang="ru-RU" sz="2025" dirty="0" smtClean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2025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algn="ctr"/>
            <a:endParaRPr sz="2025" dirty="0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if </a:t>
            </a:r>
            <a:r>
              <a:rPr lang="en-US" sz="2025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x &gt; 20: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025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    </a:t>
            </a: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2025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2025" dirty="0" smtClean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2025" dirty="0" smtClean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'Bigger‘</a:t>
            </a:r>
            <a:r>
              <a:rPr lang="ru-RU" sz="2025" dirty="0" smtClean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2025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algn="ctr"/>
            <a:endParaRPr sz="2025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2025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2025" dirty="0" smtClean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2025" dirty="0" smtClean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'Finis</a:t>
            </a:r>
            <a:r>
              <a:rPr lang="en-US" sz="2025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</a:t>
            </a:r>
            <a:r>
              <a:rPr lang="en-US" sz="2025" dirty="0" smtClean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‘</a:t>
            </a:r>
            <a:r>
              <a:rPr lang="ru-RU" sz="2025" dirty="0" smtClean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2025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700088" y="1407319"/>
            <a:ext cx="1543049" cy="335756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 5</a:t>
            </a:r>
          </a:p>
        </p:txBody>
      </p:sp>
      <p:cxnSp>
        <p:nvCxnSpPr>
          <p:cNvPr id="255" name="Shape 255"/>
          <p:cNvCxnSpPr/>
          <p:nvPr/>
        </p:nvCxnSpPr>
        <p:spPr>
          <a:xfrm rot="10800000">
            <a:off x="1460897" y="1735038"/>
            <a:ext cx="8036" cy="318789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6" name="Shape 256"/>
          <p:cNvCxnSpPr/>
          <p:nvPr/>
        </p:nvCxnSpPr>
        <p:spPr>
          <a:xfrm rot="10800000">
            <a:off x="6319539" y="3615630"/>
            <a:ext cx="1058167" cy="21431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7" name="Shape 257"/>
          <p:cNvSpPr/>
          <p:nvPr/>
        </p:nvSpPr>
        <p:spPr>
          <a:xfrm>
            <a:off x="664369" y="2050256"/>
            <a:ext cx="1614488" cy="714375"/>
          </a:xfrm>
          <a:prstGeom prst="diamond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463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 ?</a:t>
            </a:r>
          </a:p>
        </p:txBody>
      </p:sp>
      <p:cxnSp>
        <p:nvCxnSpPr>
          <p:cNvPr id="258" name="Shape 258"/>
          <p:cNvCxnSpPr/>
          <p:nvPr/>
        </p:nvCxnSpPr>
        <p:spPr>
          <a:xfrm rot="10800000">
            <a:off x="1460897" y="2735163"/>
            <a:ext cx="10715" cy="905470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9" name="Shape 259"/>
          <p:cNvSpPr txBox="1"/>
          <p:nvPr/>
        </p:nvSpPr>
        <p:spPr>
          <a:xfrm>
            <a:off x="1871662" y="2743200"/>
            <a:ext cx="1643063" cy="421481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'Smaller'</a:t>
            </a:r>
          </a:p>
        </p:txBody>
      </p:sp>
      <p:cxnSp>
        <p:nvCxnSpPr>
          <p:cNvPr id="260" name="Shape 260"/>
          <p:cNvCxnSpPr/>
          <p:nvPr/>
        </p:nvCxnSpPr>
        <p:spPr>
          <a:xfrm rot="10800000">
            <a:off x="2271712" y="2403871"/>
            <a:ext cx="437555" cy="8930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 flipH="1">
            <a:off x="2690515" y="2403872"/>
            <a:ext cx="8930" cy="362545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flipH="1">
            <a:off x="2690515" y="3156644"/>
            <a:ext cx="8930" cy="176807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3" name="Shape 263"/>
          <p:cNvCxnSpPr/>
          <p:nvPr/>
        </p:nvCxnSpPr>
        <p:spPr>
          <a:xfrm>
            <a:off x="1490364" y="3343275"/>
            <a:ext cx="1209079" cy="0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4" name="Shape 264"/>
          <p:cNvSpPr/>
          <p:nvPr/>
        </p:nvSpPr>
        <p:spPr>
          <a:xfrm>
            <a:off x="664369" y="3593306"/>
            <a:ext cx="1614488" cy="714375"/>
          </a:xfrm>
          <a:prstGeom prst="diamond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463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20 ?</a:t>
            </a:r>
          </a:p>
        </p:txBody>
      </p:sp>
      <p:cxnSp>
        <p:nvCxnSpPr>
          <p:cNvPr id="265" name="Shape 265"/>
          <p:cNvCxnSpPr/>
          <p:nvPr/>
        </p:nvCxnSpPr>
        <p:spPr>
          <a:xfrm rot="10800000">
            <a:off x="1460897" y="4278213"/>
            <a:ext cx="10715" cy="905470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6" name="Shape 266"/>
          <p:cNvSpPr txBox="1"/>
          <p:nvPr/>
        </p:nvSpPr>
        <p:spPr>
          <a:xfrm>
            <a:off x="1871662" y="4286250"/>
            <a:ext cx="1643063" cy="421481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267" name="Shape 267"/>
          <p:cNvCxnSpPr/>
          <p:nvPr/>
        </p:nvCxnSpPr>
        <p:spPr>
          <a:xfrm rot="10800000">
            <a:off x="2271712" y="3946921"/>
            <a:ext cx="437555" cy="8930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8" name="Shape 268"/>
          <p:cNvCxnSpPr/>
          <p:nvPr/>
        </p:nvCxnSpPr>
        <p:spPr>
          <a:xfrm rot="10800000" flipH="1">
            <a:off x="2690515" y="3946922"/>
            <a:ext cx="8930" cy="362545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69" name="Shape 269"/>
          <p:cNvCxnSpPr/>
          <p:nvPr/>
        </p:nvCxnSpPr>
        <p:spPr>
          <a:xfrm flipH="1">
            <a:off x="2690515" y="4699694"/>
            <a:ext cx="8930" cy="176807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0" name="Shape 270"/>
          <p:cNvCxnSpPr/>
          <p:nvPr/>
        </p:nvCxnSpPr>
        <p:spPr>
          <a:xfrm>
            <a:off x="1490364" y="4886325"/>
            <a:ext cx="1209079" cy="0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1" name="Shape 271"/>
          <p:cNvCxnSpPr/>
          <p:nvPr/>
        </p:nvCxnSpPr>
        <p:spPr>
          <a:xfrm flipH="1">
            <a:off x="6084168" y="3946922"/>
            <a:ext cx="1336403" cy="1218009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2" name="Shape 272"/>
          <p:cNvSpPr txBox="1"/>
          <p:nvPr/>
        </p:nvSpPr>
        <p:spPr>
          <a:xfrm>
            <a:off x="700088" y="5164931"/>
            <a:ext cx="1543049" cy="335756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'Finis'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2490489" y="1947746"/>
            <a:ext cx="408086" cy="350043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Да</a:t>
            </a:r>
            <a:endParaRPr lang="en-US" sz="202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2505224" y="3533062"/>
            <a:ext cx="408086" cy="350043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Да</a:t>
            </a:r>
            <a:endParaRPr lang="en-US" sz="2025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2603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683568" y="706704"/>
            <a:ext cx="7836694" cy="1064419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Операторы</a:t>
            </a:r>
            <a:r>
              <a:rPr lang="en-US" sz="42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сравнения</a:t>
            </a:r>
            <a:endParaRPr lang="en-US" sz="42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398785" y="2164557"/>
            <a:ext cx="3890193" cy="3207599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73022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463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Логические</a:t>
            </a:r>
            <a:r>
              <a:rPr lang="en-US" sz="1463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463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выражения</a:t>
            </a:r>
            <a:r>
              <a:rPr lang="en-US" sz="1463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463" dirty="0" err="1">
                <a:latin typeface="Cabin"/>
                <a:ea typeface="Cabin"/>
                <a:cs typeface="Cabin"/>
                <a:sym typeface="Cabin"/>
              </a:rPr>
              <a:t>задают</a:t>
            </a: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463" dirty="0" err="1">
                <a:latin typeface="Cabin"/>
                <a:ea typeface="Cabin"/>
                <a:cs typeface="Cabin"/>
                <a:sym typeface="Cabin"/>
              </a:rPr>
              <a:t>вопрос</a:t>
            </a: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1463" dirty="0" err="1">
                <a:latin typeface="Cabin"/>
                <a:ea typeface="Cabin"/>
                <a:cs typeface="Cabin"/>
                <a:sym typeface="Cabin"/>
              </a:rPr>
              <a:t>производят</a:t>
            </a: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463" dirty="0" err="1"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1463" dirty="0" err="1">
                <a:latin typeface="Cabin"/>
                <a:ea typeface="Cabin"/>
                <a:cs typeface="Cabin"/>
                <a:sym typeface="Cabin"/>
              </a:rPr>
              <a:t>Да</a:t>
            </a: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” </a:t>
            </a:r>
            <a:r>
              <a:rPr lang="en-US" sz="1463" dirty="0" err="1"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1463" dirty="0" err="1">
                <a:latin typeface="Cabin"/>
                <a:ea typeface="Cabin"/>
                <a:cs typeface="Cabin"/>
                <a:sym typeface="Cabin"/>
              </a:rPr>
              <a:t>Нет</a:t>
            </a: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”, с </a:t>
            </a:r>
            <a:r>
              <a:rPr lang="en-US" sz="1463" dirty="0" err="1"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463" dirty="0" err="1">
                <a:latin typeface="Cabin"/>
                <a:ea typeface="Cabin"/>
                <a:cs typeface="Cabin"/>
                <a:sym typeface="Cabin"/>
              </a:rPr>
              <a:t>которого</a:t>
            </a: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463" dirty="0" err="1"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463" dirty="0" err="1">
                <a:latin typeface="Cabin"/>
                <a:ea typeface="Cabin"/>
                <a:cs typeface="Cabin"/>
                <a:sym typeface="Cabin"/>
              </a:rPr>
              <a:t>контролируем</a:t>
            </a: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463" dirty="0" err="1">
                <a:latin typeface="Cabin"/>
                <a:ea typeface="Cabin"/>
                <a:cs typeface="Cabin"/>
                <a:sym typeface="Cabin"/>
              </a:rPr>
              <a:t>ход</a:t>
            </a: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463" dirty="0" err="1">
                <a:latin typeface="Cabin"/>
                <a:ea typeface="Cabin"/>
                <a:cs typeface="Cabin"/>
                <a:sym typeface="Cabin"/>
              </a:rPr>
              <a:t>выполнения</a:t>
            </a: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463" dirty="0" err="1">
                <a:latin typeface="Cabin"/>
                <a:ea typeface="Cabin"/>
                <a:cs typeface="Cabin"/>
                <a:sym typeface="Cabin"/>
              </a:rPr>
              <a:t>программы</a:t>
            </a: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421481" indent="-173022">
              <a:spcBef>
                <a:spcPts val="1969"/>
              </a:spcBef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1463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Логические</a:t>
            </a:r>
            <a:r>
              <a:rPr lang="en-US" sz="1463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463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выражения</a:t>
            </a: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1463" dirty="0" err="1">
                <a:latin typeface="Cabin"/>
                <a:ea typeface="Cabin"/>
                <a:cs typeface="Cabin"/>
                <a:sym typeface="Cabin"/>
              </a:rPr>
              <a:t>использованием</a:t>
            </a:r>
            <a:r>
              <a:rPr lang="en-US" sz="1463" dirty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463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операторов</a:t>
            </a:r>
            <a:r>
              <a:rPr lang="en-US" sz="1463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463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сравнения</a:t>
            </a:r>
            <a:r>
              <a:rPr lang="en-US" sz="1463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463" dirty="0" err="1">
                <a:latin typeface="Cabin"/>
                <a:ea typeface="Cabin"/>
                <a:cs typeface="Cabin"/>
                <a:sym typeface="Cabin"/>
              </a:rPr>
              <a:t>производят</a:t>
            </a: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 True / False - </a:t>
            </a:r>
            <a:r>
              <a:rPr lang="en-US" sz="1463" dirty="0" err="1">
                <a:latin typeface="Cabin"/>
                <a:ea typeface="Cabin"/>
                <a:cs typeface="Cabin"/>
                <a:sym typeface="Cabin"/>
              </a:rPr>
              <a:t>да</a:t>
            </a: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/</a:t>
            </a:r>
            <a:r>
              <a:rPr lang="en-US" sz="1463" dirty="0" err="1">
                <a:latin typeface="Cabin"/>
                <a:ea typeface="Cabin"/>
                <a:cs typeface="Cabin"/>
                <a:sym typeface="Cabin"/>
              </a:rPr>
              <a:t>нет</a:t>
            </a:r>
            <a:endParaRPr lang="en-US" sz="1463" dirty="0">
              <a:latin typeface="Cabin"/>
              <a:ea typeface="Cabin"/>
              <a:cs typeface="Cabin"/>
              <a:sym typeface="Cabin"/>
            </a:endParaRPr>
          </a:p>
          <a:p>
            <a:pPr marL="421481" indent="-173022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463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Операторы</a:t>
            </a:r>
            <a:r>
              <a:rPr lang="en-US" sz="1463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463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сравнения</a:t>
            </a:r>
            <a:r>
              <a:rPr lang="en-US" sz="1463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463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оценивают</a:t>
            </a:r>
            <a:r>
              <a:rPr lang="en-US" sz="1463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463" dirty="0" err="1">
                <a:latin typeface="Cabin"/>
                <a:ea typeface="Cabin"/>
                <a:cs typeface="Cabin"/>
                <a:sym typeface="Cabin"/>
              </a:rPr>
              <a:t>переменные</a:t>
            </a: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463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без</a:t>
            </a:r>
            <a:r>
              <a:rPr lang="en-US" sz="1463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463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изменения</a:t>
            </a:r>
            <a:r>
              <a:rPr lang="en-US" sz="1463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463" dirty="0" err="1">
                <a:latin typeface="Cabin"/>
                <a:ea typeface="Cabin"/>
                <a:cs typeface="Cabin"/>
                <a:sym typeface="Cabin"/>
              </a:rPr>
              <a:t>значений</a:t>
            </a: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463" dirty="0" err="1">
                <a:latin typeface="Cabin"/>
                <a:ea typeface="Cabin"/>
                <a:cs typeface="Cabin"/>
                <a:sym typeface="Cabin"/>
              </a:rPr>
              <a:t>переменных</a:t>
            </a:r>
            <a:endParaRPr lang="en-US" sz="1463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2329747" y="5508942"/>
            <a:ext cx="5086631" cy="349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202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https://ru.wikipedia.org/wiki/</a:t>
            </a:r>
            <a:r>
              <a:rPr lang="ru-RU" sz="2025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Буль_Джордж</a:t>
            </a:r>
            <a:endParaRPr lang="en-US" sz="2025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4493517" y="4772026"/>
            <a:ext cx="4172006" cy="3071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688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Запомните!  </a:t>
            </a:r>
            <a:r>
              <a:rPr lang="en-US" sz="168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1688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=</a:t>
            </a:r>
            <a:r>
              <a:rPr lang="en-US" sz="168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1688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используется для присваивания.</a:t>
            </a:r>
          </a:p>
        </p:txBody>
      </p:sp>
      <p:graphicFrame>
        <p:nvGraphicFramePr>
          <p:cNvPr id="283" name="Shape 283"/>
          <p:cNvGraphicFramePr/>
          <p:nvPr>
            <p:extLst>
              <p:ext uri="{D42A27DB-BD31-4B8C-83A1-F6EECF244321}">
                <p14:modId xmlns:p14="http://schemas.microsoft.com/office/powerpoint/2010/main" val="756920709"/>
              </p:ext>
            </p:extLst>
          </p:nvPr>
        </p:nvGraphicFramePr>
        <p:xfrm>
          <a:off x="4493419" y="2371725"/>
          <a:ext cx="4171950" cy="218515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8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92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900" u="none" dirty="0">
                          <a:sym typeface="Cabin"/>
                        </a:rPr>
                        <a:t>Python</a:t>
                      </a:r>
                      <a:endParaRPr lang="en-US" sz="1900" b="0" i="0" u="none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600">
                          <a:sym typeface="Cabin"/>
                        </a:rPr>
                        <a:t>Значение</a:t>
                      </a:r>
                      <a:endParaRPr lang="en-US" sz="160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u="none" dirty="0">
                          <a:sym typeface="Cabin"/>
                        </a:rPr>
                        <a:t>&lt;</a:t>
                      </a:r>
                      <a:endParaRPr lang="en-US" sz="1700" b="0" i="0" u="none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600" dirty="0" err="1">
                          <a:sym typeface="Cabin"/>
                        </a:rPr>
                        <a:t>Меньше</a:t>
                      </a:r>
                      <a:r>
                        <a:rPr lang="en-US" sz="1600" dirty="0">
                          <a:sym typeface="Cabin"/>
                        </a:rPr>
                        <a:t> </a:t>
                      </a:r>
                      <a:r>
                        <a:rPr lang="en-US" sz="1600" dirty="0" err="1">
                          <a:sym typeface="Cabin"/>
                        </a:rPr>
                        <a:t>чем</a:t>
                      </a:r>
                      <a:endParaRPr lang="en-US" sz="1600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96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u="none">
                          <a:sym typeface="Cabin"/>
                        </a:rPr>
                        <a:t>&lt;=</a:t>
                      </a:r>
                      <a:endParaRPr lang="en-US" sz="1700" b="0" i="0" u="none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600" dirty="0" err="1">
                          <a:sym typeface="Cabin"/>
                        </a:rPr>
                        <a:t>Меньше</a:t>
                      </a:r>
                      <a:r>
                        <a:rPr lang="en-US" sz="1600" dirty="0">
                          <a:sym typeface="Cabin"/>
                        </a:rPr>
                        <a:t> </a:t>
                      </a:r>
                      <a:r>
                        <a:rPr lang="en-US" sz="1600" dirty="0" err="1">
                          <a:sym typeface="Cabin"/>
                        </a:rPr>
                        <a:t>или</a:t>
                      </a:r>
                      <a:r>
                        <a:rPr lang="en-US" sz="1600" dirty="0">
                          <a:sym typeface="Cabin"/>
                        </a:rPr>
                        <a:t> </a:t>
                      </a:r>
                      <a:r>
                        <a:rPr lang="en-US" sz="1600" dirty="0" err="1">
                          <a:sym typeface="Cabin"/>
                        </a:rPr>
                        <a:t>равно</a:t>
                      </a:r>
                      <a:endParaRPr lang="en-US" sz="1600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96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u="none">
                          <a:sym typeface="Cabin"/>
                        </a:rPr>
                        <a:t> == </a:t>
                      </a:r>
                      <a:endParaRPr lang="en-US" sz="1700" b="0" i="0" u="none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600" dirty="0" err="1">
                          <a:sym typeface="Cabin"/>
                        </a:rPr>
                        <a:t>Равно</a:t>
                      </a:r>
                      <a:endParaRPr lang="en-US" sz="1600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u="none">
                          <a:sym typeface="Cabin"/>
                        </a:rPr>
                        <a:t>&gt;=</a:t>
                      </a:r>
                      <a:endParaRPr lang="en-US" sz="1700" b="0" i="0" u="none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600" dirty="0" err="1">
                          <a:sym typeface="Cabin"/>
                        </a:rPr>
                        <a:t>Больше</a:t>
                      </a:r>
                      <a:r>
                        <a:rPr lang="en-US" sz="1600" dirty="0">
                          <a:sym typeface="Cabin"/>
                        </a:rPr>
                        <a:t> </a:t>
                      </a:r>
                      <a:r>
                        <a:rPr lang="en-US" sz="1600" dirty="0" err="1">
                          <a:sym typeface="Cabin"/>
                        </a:rPr>
                        <a:t>или</a:t>
                      </a:r>
                      <a:r>
                        <a:rPr lang="en-US" sz="1600" dirty="0">
                          <a:sym typeface="Cabin"/>
                        </a:rPr>
                        <a:t> </a:t>
                      </a:r>
                      <a:r>
                        <a:rPr lang="en-US" sz="1600" dirty="0" err="1">
                          <a:sym typeface="Cabin"/>
                        </a:rPr>
                        <a:t>равно</a:t>
                      </a:r>
                      <a:endParaRPr lang="en-US" sz="1600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96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u="none">
                          <a:sym typeface="Cabin"/>
                        </a:rPr>
                        <a:t>&gt;</a:t>
                      </a:r>
                      <a:endParaRPr lang="en-US" sz="1700" b="0" i="0" u="none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600" dirty="0" err="1">
                          <a:sym typeface="Cabin"/>
                        </a:rPr>
                        <a:t>Больше</a:t>
                      </a:r>
                      <a:r>
                        <a:rPr lang="en-US" sz="1600" dirty="0">
                          <a:sym typeface="Cabin"/>
                        </a:rPr>
                        <a:t> </a:t>
                      </a:r>
                      <a:r>
                        <a:rPr lang="en-US" sz="1600" dirty="0" err="1">
                          <a:sym typeface="Cabin"/>
                        </a:rPr>
                        <a:t>чем</a:t>
                      </a:r>
                      <a:endParaRPr lang="en-US" sz="1600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u="none">
                          <a:sym typeface="Cabin"/>
                        </a:rPr>
                        <a:t>!=</a:t>
                      </a:r>
                      <a:endParaRPr lang="en-US" sz="1700" b="0" i="0" u="none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600" dirty="0" err="1">
                          <a:sym typeface="Cabin"/>
                        </a:rPr>
                        <a:t>Не</a:t>
                      </a:r>
                      <a:r>
                        <a:rPr lang="en-US" sz="1600" dirty="0">
                          <a:sym typeface="Cabin"/>
                        </a:rPr>
                        <a:t> </a:t>
                      </a:r>
                      <a:r>
                        <a:rPr lang="en-US" sz="1600" dirty="0" err="1">
                          <a:sym typeface="Cabin"/>
                        </a:rPr>
                        <a:t>равно</a:t>
                      </a:r>
                      <a:endParaRPr lang="en-US" sz="1600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60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истинности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636912"/>
            <a:ext cx="8363272" cy="2404864"/>
          </a:xfrm>
        </p:spPr>
        <p:txBody>
          <a:bodyPr>
            <a:normAutofit/>
          </a:bodyPr>
          <a:lstStyle/>
          <a:p>
            <a:r>
              <a:rPr lang="ru-RU" dirty="0"/>
              <a:t> Любое число, не равное 0, или непустой объект - истина.</a:t>
            </a:r>
          </a:p>
          <a:p>
            <a:r>
              <a:rPr lang="ru-RU" dirty="0"/>
              <a:t>    Числа, равные 0, пустые объекты и значение </a:t>
            </a:r>
            <a:r>
              <a:rPr lang="ru-RU" dirty="0" err="1"/>
              <a:t>None</a:t>
            </a:r>
            <a:r>
              <a:rPr lang="ru-RU" dirty="0"/>
              <a:t> - </a:t>
            </a:r>
            <a:r>
              <a:rPr lang="ru-RU" dirty="0" smtClean="0"/>
              <a:t>ложь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557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2446</Words>
  <Application>Microsoft Office PowerPoint</Application>
  <PresentationFormat>Экран (4:3)</PresentationFormat>
  <Paragraphs>537</Paragraphs>
  <Slides>46</Slides>
  <Notes>37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2" baseType="lpstr">
      <vt:lpstr>Arial</vt:lpstr>
      <vt:lpstr>Cabin</vt:lpstr>
      <vt:lpstr>Calibri</vt:lpstr>
      <vt:lpstr>Comic Sans MS</vt:lpstr>
      <vt:lpstr>Courier New</vt:lpstr>
      <vt:lpstr>Тема Office</vt:lpstr>
      <vt:lpstr> Программирование на Python </vt:lpstr>
      <vt:lpstr>Повторение</vt:lpstr>
      <vt:lpstr>Презентация PowerPoint</vt:lpstr>
      <vt:lpstr>Имена переменных</vt:lpstr>
      <vt:lpstr>Презентация PowerPoint</vt:lpstr>
      <vt:lpstr>Условные выражения</vt:lpstr>
      <vt:lpstr>Условные шаги</vt:lpstr>
      <vt:lpstr>Операторы сравнения</vt:lpstr>
      <vt:lpstr>Проверка истинности в Python</vt:lpstr>
      <vt:lpstr>Логические операторы</vt:lpstr>
      <vt:lpstr>Операторы сравнения</vt:lpstr>
      <vt:lpstr>Односторонние решения</vt:lpstr>
      <vt:lpstr>Отступ</vt:lpstr>
      <vt:lpstr>Внимание! Отключите табуляцию!</vt:lpstr>
      <vt:lpstr>Презентация PowerPoint</vt:lpstr>
      <vt:lpstr>Презентация PowerPoint</vt:lpstr>
      <vt:lpstr>Презентация PowerPoint</vt:lpstr>
      <vt:lpstr>Двусторонние решения</vt:lpstr>
      <vt:lpstr>Двустороннее решение с использованием  else :</vt:lpstr>
      <vt:lpstr>Двустороннее решение с использованием  else :</vt:lpstr>
      <vt:lpstr>Многостороннее решение</vt:lpstr>
      <vt:lpstr>Многостороннее решение</vt:lpstr>
      <vt:lpstr>Многостороннее решение</vt:lpstr>
      <vt:lpstr>Многостороннее решение</vt:lpstr>
      <vt:lpstr>Многостороннее решение</vt:lpstr>
      <vt:lpstr>Вопрос</vt:lpstr>
      <vt:lpstr>Задание</vt:lpstr>
      <vt:lpstr>Трехместное выражение if/else</vt:lpstr>
      <vt:lpstr>Циклы и итерации</vt:lpstr>
      <vt:lpstr>Повторяющиеся шаги</vt:lpstr>
      <vt:lpstr>Бесконечный цикл</vt:lpstr>
      <vt:lpstr>Другой цикл</vt:lpstr>
      <vt:lpstr>Выход из цикла</vt:lpstr>
      <vt:lpstr>Выход из цикла</vt:lpstr>
      <vt:lpstr>Презентация PowerPoint</vt:lpstr>
      <vt:lpstr>Завершение итерации с помощью инструкции continue</vt:lpstr>
      <vt:lpstr>Завершение итерации с помощью инструкции continue</vt:lpstr>
      <vt:lpstr>Презентация PowerPoint</vt:lpstr>
      <vt:lpstr>Шаблоны циклов </vt:lpstr>
      <vt:lpstr>Циклы подсчета</vt:lpstr>
      <vt:lpstr>Циклы суммирования</vt:lpstr>
      <vt:lpstr>Цикл расчета среднего значения</vt:lpstr>
      <vt:lpstr>Цикл фильтрации значений</vt:lpstr>
      <vt:lpstr>Операции со строками</vt:lpstr>
      <vt:lpstr>Форматирование строк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Шаптала</dc:creator>
  <cp:lastModifiedBy>max</cp:lastModifiedBy>
  <cp:revision>239</cp:revision>
  <dcterms:created xsi:type="dcterms:W3CDTF">2015-10-21T08:43:03Z</dcterms:created>
  <dcterms:modified xsi:type="dcterms:W3CDTF">2016-08-13T23:14:48Z</dcterms:modified>
</cp:coreProperties>
</file>