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79" r:id="rId6"/>
  </p:sldMasterIdLst>
  <p:notesMasterIdLst>
    <p:notesMasterId r:id="rId42"/>
  </p:notesMasterIdLst>
  <p:handoutMasterIdLst>
    <p:handoutMasterId r:id="rId43"/>
  </p:handoutMasterIdLst>
  <p:sldIdLst>
    <p:sldId id="277" r:id="rId7"/>
    <p:sldId id="280" r:id="rId8"/>
    <p:sldId id="281" r:id="rId9"/>
    <p:sldId id="282" r:id="rId10"/>
    <p:sldId id="283" r:id="rId11"/>
    <p:sldId id="284" r:id="rId12"/>
    <p:sldId id="307" r:id="rId13"/>
    <p:sldId id="334" r:id="rId14"/>
    <p:sldId id="310" r:id="rId15"/>
    <p:sldId id="308" r:id="rId16"/>
    <p:sldId id="309" r:id="rId17"/>
    <p:sldId id="314" r:id="rId18"/>
    <p:sldId id="315" r:id="rId19"/>
    <p:sldId id="336" r:id="rId20"/>
    <p:sldId id="317" r:id="rId21"/>
    <p:sldId id="318" r:id="rId22"/>
    <p:sldId id="331" r:id="rId23"/>
    <p:sldId id="332" r:id="rId24"/>
    <p:sldId id="333" r:id="rId25"/>
    <p:sldId id="337" r:id="rId26"/>
    <p:sldId id="319" r:id="rId27"/>
    <p:sldId id="320" r:id="rId28"/>
    <p:sldId id="329" r:id="rId29"/>
    <p:sldId id="321" r:id="rId30"/>
    <p:sldId id="327" r:id="rId31"/>
    <p:sldId id="325" r:id="rId32"/>
    <p:sldId id="340" r:id="rId33"/>
    <p:sldId id="326" r:id="rId34"/>
    <p:sldId id="338" r:id="rId35"/>
    <p:sldId id="339" r:id="rId36"/>
    <p:sldId id="330" r:id="rId37"/>
    <p:sldId id="322" r:id="rId38"/>
    <p:sldId id="323" r:id="rId39"/>
    <p:sldId id="324" r:id="rId40"/>
    <p:sldId id="34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1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45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3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233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 smtClean="0"/>
              <a:t>Course title style</a:t>
            </a:r>
            <a:endParaRPr lang="en-US" dirty="0"/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defTabSz="9137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6544" r="7275" b="16691"/>
          <a:stretch/>
        </p:blipFill>
        <p:spPr>
          <a:xfrm>
            <a:off x="10731799" y="4630992"/>
            <a:ext cx="1131688" cy="33474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3271" y="164177"/>
            <a:ext cx="369146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600" baseline="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Virtual Academy</a:t>
            </a:r>
            <a:endParaRPr lang="en-US" sz="1600" dirty="0" smtClean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196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7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6400"/>
            </a:lvl1pPr>
            <a:lvl2pPr algn="ctr">
              <a:spcBef>
                <a:spcPts val="0"/>
              </a:spcBef>
              <a:buSzPct val="100000"/>
              <a:defRPr sz="6400"/>
            </a:lvl2pPr>
            <a:lvl3pPr algn="ctr">
              <a:spcBef>
                <a:spcPts val="0"/>
              </a:spcBef>
              <a:buSzPct val="100000"/>
              <a:defRPr sz="6400"/>
            </a:lvl3pPr>
            <a:lvl4pPr algn="ctr">
              <a:spcBef>
                <a:spcPts val="0"/>
              </a:spcBef>
              <a:buSzPct val="100000"/>
              <a:defRPr sz="6400"/>
            </a:lvl4pPr>
            <a:lvl5pPr algn="ctr">
              <a:spcBef>
                <a:spcPts val="0"/>
              </a:spcBef>
              <a:buSzPct val="100000"/>
              <a:defRPr sz="6400"/>
            </a:lvl5pPr>
            <a:lvl6pPr algn="ctr">
              <a:spcBef>
                <a:spcPts val="0"/>
              </a:spcBef>
              <a:buSzPct val="100000"/>
              <a:defRPr sz="6400"/>
            </a:lvl6pPr>
            <a:lvl7pPr algn="ctr">
              <a:spcBef>
                <a:spcPts val="0"/>
              </a:spcBef>
              <a:buSzPct val="100000"/>
              <a:defRPr sz="6400"/>
            </a:lvl7pPr>
            <a:lvl8pPr algn="ctr">
              <a:spcBef>
                <a:spcPts val="0"/>
              </a:spcBef>
              <a:buSzPct val="100000"/>
              <a:defRPr sz="6400"/>
            </a:lvl8pPr>
            <a:lvl9pPr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31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39717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4198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09601" y="1600200"/>
            <a:ext cx="5326033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33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323848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4760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48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09994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4899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7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6400"/>
            </a:lvl1pPr>
            <a:lvl2pPr algn="ctr">
              <a:spcBef>
                <a:spcPts val="0"/>
              </a:spcBef>
              <a:buSzPct val="100000"/>
              <a:defRPr sz="6400"/>
            </a:lvl2pPr>
            <a:lvl3pPr algn="ctr">
              <a:spcBef>
                <a:spcPts val="0"/>
              </a:spcBef>
              <a:buSzPct val="100000"/>
              <a:defRPr sz="6400"/>
            </a:lvl3pPr>
            <a:lvl4pPr algn="ctr">
              <a:spcBef>
                <a:spcPts val="0"/>
              </a:spcBef>
              <a:buSzPct val="100000"/>
              <a:defRPr sz="6400"/>
            </a:lvl4pPr>
            <a:lvl5pPr algn="ctr">
              <a:spcBef>
                <a:spcPts val="0"/>
              </a:spcBef>
              <a:buSzPct val="100000"/>
              <a:defRPr sz="6400"/>
            </a:lvl5pPr>
            <a:lvl6pPr algn="ctr">
              <a:spcBef>
                <a:spcPts val="0"/>
              </a:spcBef>
              <a:buSzPct val="100000"/>
              <a:defRPr sz="6400"/>
            </a:lvl6pPr>
            <a:lvl7pPr algn="ctr">
              <a:spcBef>
                <a:spcPts val="0"/>
              </a:spcBef>
              <a:buSzPct val="100000"/>
              <a:defRPr sz="6400"/>
            </a:lvl7pPr>
            <a:lvl8pPr algn="ctr">
              <a:spcBef>
                <a:spcPts val="0"/>
              </a:spcBef>
              <a:buSzPct val="100000"/>
              <a:defRPr sz="6400"/>
            </a:lvl8pPr>
            <a:lvl9pPr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31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9718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15199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09601" y="1600200"/>
            <a:ext cx="5326033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33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7030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2784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11603313" cy="1692617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3466407"/>
            <a:ext cx="11315013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48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48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87543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55997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ru-RU" sz="6600" dirty="0" smtClean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Демонстрация</a:t>
            </a:r>
            <a:endParaRPr lang="en-US" sz="6600" dirty="0">
              <a:solidFill>
                <a:prstClr val="black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6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6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2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41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7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733">
                <a:solidFill>
                  <a:schemeClr val="dk1"/>
                </a:solidFill>
              </a:defRPr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8444237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733">
                <a:solidFill>
                  <a:schemeClr val="dk1"/>
                </a:solidFill>
              </a:defRPr>
            </a:lvl1pPr>
          </a:lstStyle>
          <a:p>
            <a:pPr defTabSz="1219170"/>
            <a:fld id="{00000000-1234-1234-1234-123412341234}" type="slidenum">
              <a:rPr lang="en" kern="0" smtClean="0">
                <a:solidFill>
                  <a:srgbClr val="000000"/>
                </a:solidFill>
                <a:cs typeface="Arial"/>
                <a:sym typeface="Arial"/>
                <a:rtl val="0"/>
              </a:rPr>
              <a:pPr defTabSz="1219170"/>
              <a:t>‹#›</a:t>
            </a:fld>
            <a:endParaRPr lang="en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441049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hyperlink" Target="http://127.0.0.1:8000/blog/search?query=tex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1%D0%B5%D0%BC%D0%B0%D0%BD%D1%82%D0%B8%D1%87%D0%B5%D1%81%D0%BA%D0%B8%D0%B9_UR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3541" y="2635134"/>
            <a:ext cx="11315013" cy="1485524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URL</a:t>
            </a:r>
            <a:r>
              <a:rPr lang="ru-RU" sz="6000" dirty="0" smtClean="0"/>
              <a:t>, формы</a:t>
            </a:r>
            <a:endParaRPr lang="en-US" sz="6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6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если метод должен </a:t>
            </a:r>
            <a:r>
              <a:rPr lang="ru-RU" dirty="0" smtClean="0"/>
              <a:t>принимать</a:t>
            </a:r>
            <a:r>
              <a:rPr lang="en-US" dirty="0" smtClean="0"/>
              <a:t> </a:t>
            </a:r>
            <a:r>
              <a:rPr lang="ru-RU" dirty="0" smtClean="0"/>
              <a:t>дополнительные </a:t>
            </a:r>
            <a:r>
              <a:rPr lang="ru-RU" dirty="0" smtClean="0"/>
              <a:t>аргументы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Добавляем дополнительную позиционную или именованную группу в регулярное выражение маршрута</a:t>
            </a:r>
            <a:endParaRPr lang="en-US" dirty="0" smtClean="0"/>
          </a:p>
          <a:p>
            <a:r>
              <a:rPr lang="ru-RU" dirty="0" smtClean="0"/>
              <a:t>Пример</a:t>
            </a:r>
            <a:endParaRPr lang="en-US" dirty="0" smtClean="0"/>
          </a:p>
          <a:p>
            <a:pPr lvl="1"/>
            <a:r>
              <a:rPr lang="ru-RU" dirty="0" smtClean="0"/>
              <a:t>Нам необходимо вывести конкретное сообщение блога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post </a:t>
            </a:r>
            <a:r>
              <a:rPr lang="ru-RU" dirty="0" smtClean="0"/>
              <a:t>помимо обязательного аргумента </a:t>
            </a:r>
            <a:r>
              <a:rPr lang="en-US" dirty="0" smtClean="0"/>
              <a:t>request </a:t>
            </a:r>
            <a:r>
              <a:rPr lang="ru-RU" dirty="0" smtClean="0"/>
              <a:t>может принимать </a:t>
            </a:r>
            <a:r>
              <a:rPr lang="en-US" dirty="0" smtClean="0"/>
              <a:t>id </a:t>
            </a:r>
            <a:r>
              <a:rPr lang="ru-RU" dirty="0" smtClean="0"/>
              <a:t>нужного сообщения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мы добавляем аргументы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039092"/>
            <a:ext cx="11525250" cy="5290388"/>
          </a:xfrm>
        </p:spPr>
        <p:txBody>
          <a:bodyPr/>
          <a:lstStyle/>
          <a:p>
            <a:r>
              <a:rPr lang="ru-RU" dirty="0" smtClean="0"/>
              <a:t>Как известно, позиционные группы в регулярных выражениях помещаются в круглые скобки</a:t>
            </a:r>
            <a:endParaRPr lang="en-US" dirty="0" smtClean="0"/>
          </a:p>
          <a:p>
            <a:r>
              <a:rPr lang="ru-RU" dirty="0" smtClean="0"/>
              <a:t>Дополнительно можно создать именованные группы добавляя </a:t>
            </a:r>
            <a:r>
              <a:rPr lang="en-US" b="1" dirty="0" smtClean="0">
                <a:solidFill>
                  <a:srgbClr val="00B050"/>
                </a:solidFill>
              </a:rPr>
              <a:t>?P</a:t>
            </a:r>
            <a:r>
              <a:rPr lang="en-US" dirty="0" smtClean="0"/>
              <a:t> </a:t>
            </a:r>
            <a:r>
              <a:rPr lang="ru-RU" dirty="0" smtClean="0"/>
              <a:t>после открывающей круглой скобки</a:t>
            </a:r>
            <a:endParaRPr lang="en-US" dirty="0" smtClean="0"/>
          </a:p>
          <a:p>
            <a:r>
              <a:rPr lang="ru-RU" dirty="0" smtClean="0">
                <a:solidFill>
                  <a:srgbClr val="FFC000"/>
                </a:solidFill>
              </a:rPr>
              <a:t>Имя группы </a:t>
            </a:r>
            <a:r>
              <a:rPr lang="ru-RU" dirty="0" smtClean="0"/>
              <a:t>указывают в угловых скобках</a:t>
            </a:r>
            <a:r>
              <a:rPr lang="en-US" dirty="0" smtClean="0"/>
              <a:t> </a:t>
            </a:r>
            <a:r>
              <a:rPr lang="en-US" dirty="0" smtClean="0"/>
              <a:t>&lt; &gt;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Регулярное выражение</a:t>
            </a:r>
            <a:r>
              <a:rPr lang="ru-RU" dirty="0" smtClean="0"/>
              <a:t> для параметра записываем после имени</a:t>
            </a:r>
            <a:endParaRPr lang="en-US" dirty="0" smtClean="0"/>
          </a:p>
          <a:p>
            <a:pPr lvl="1"/>
            <a:r>
              <a:rPr lang="ru-RU" dirty="0" smtClean="0"/>
              <a:t>Шаблон может выглядеть так</a:t>
            </a:r>
            <a:r>
              <a:rPr lang="en-US" dirty="0" smtClean="0"/>
              <a:t>:</a:t>
            </a:r>
            <a:endParaRPr lang="en-US" dirty="0"/>
          </a:p>
          <a:p>
            <a:pPr marL="457046" lvl="1" indent="0" algn="ctr">
              <a:buNone/>
            </a:pPr>
            <a:r>
              <a:rPr lang="en-US" dirty="0" err="1" smtClean="0"/>
              <a:t>r</a:t>
            </a:r>
            <a:r>
              <a:rPr lang="en-US" dirty="0" err="1" smtClean="0"/>
              <a:t>'^</a:t>
            </a:r>
            <a:r>
              <a:rPr lang="en-US" dirty="0" err="1" smtClean="0"/>
              <a:t>blog</a:t>
            </a:r>
            <a:r>
              <a:rPr lang="en-US" dirty="0" smtClean="0"/>
              <a:t>/post</a:t>
            </a:r>
            <a:r>
              <a:rPr lang="ru-RU" dirty="0"/>
              <a:t>/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?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FFC000"/>
                </a:solidFill>
              </a:rPr>
              <a:t>pk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0070C0"/>
                </a:solidFill>
              </a:rPr>
              <a:t>\d+</a:t>
            </a:r>
            <a:r>
              <a:rPr lang="en-US" dirty="0" smtClean="0"/>
              <a:t>)'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Какой вид должен иметь метод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name(request,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optional_parameters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 smtClean="0"/>
          </a:p>
          <a:p>
            <a:r>
              <a:rPr lang="ru-RU" dirty="0" smtClean="0"/>
              <a:t>Первый параметр содержить объект </a:t>
            </a:r>
            <a:r>
              <a:rPr lang="en-US" dirty="0" smtClean="0"/>
              <a:t>request, </a:t>
            </a:r>
            <a:r>
              <a:rPr lang="ru-RU" dirty="0" smtClean="0"/>
              <a:t>который содержит все данные запроса пользователя</a:t>
            </a:r>
            <a:endParaRPr lang="en-US" dirty="0"/>
          </a:p>
          <a:p>
            <a:r>
              <a:rPr lang="ru-RU" dirty="0" smtClean="0"/>
              <a:t>Также могут быть переданы дополнительные параметры</a:t>
            </a:r>
            <a:endParaRPr lang="en-US" dirty="0"/>
          </a:p>
          <a:p>
            <a:endParaRPr lang="en-US" dirty="0" err="1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71945" y="1107203"/>
            <a:ext cx="8939570" cy="2031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файл blog/urls.py</a:t>
            </a:r>
            <a:endParaRPr kumimoji="0" lang="en-US" altLang="ru-RU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 = [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'^$'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index,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'index'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'^blog$'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index,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'^blog/post/(?P&lt;</a:t>
            </a:r>
            <a:r>
              <a:rPr lang="ru-RU" altLang="ru-RU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&gt;\d+)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post,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671945" y="3721253"/>
            <a:ext cx="8939570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файл blog/views.py</a:t>
            </a:r>
            <a:endParaRPr kumimoji="0" lang="en-US" altLang="ru-RU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django.shortcuts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render, get_object_or_404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post(request, pk=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 = get_object_or_404(Post,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=pk)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render(request,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"blog/post.html"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post})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5498" y="2535382"/>
            <a:ext cx="1636232" cy="257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4125884" y="4875415"/>
            <a:ext cx="1094510" cy="257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81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дополнительных аргументов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0042" y="2261061"/>
            <a:ext cx="11315013" cy="1485524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Формы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Каким образом отпавляются данные на сервер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Данные могут быть отправлены через формы</a:t>
            </a:r>
            <a:endParaRPr lang="en-US" dirty="0" smtClean="0"/>
          </a:p>
          <a:p>
            <a:r>
              <a:rPr lang="ru-RU" dirty="0" smtClean="0"/>
              <a:t>Можно создать формы вручную</a:t>
            </a:r>
            <a:endParaRPr lang="en-US" dirty="0" smtClean="0"/>
          </a:p>
          <a:p>
            <a:pPr lvl="1"/>
            <a:r>
              <a:rPr lang="ru-RU" dirty="0" smtClean="0"/>
              <a:t>Дополнительная работа</a:t>
            </a:r>
            <a:endParaRPr lang="en-US" dirty="0" smtClean="0"/>
          </a:p>
          <a:p>
            <a:pPr lvl="1"/>
            <a:r>
              <a:rPr lang="ru-RU" dirty="0" smtClean="0"/>
              <a:t>Не отрожает имзменения в моделях</a:t>
            </a:r>
          </a:p>
          <a:p>
            <a:r>
              <a:rPr lang="ru-RU" dirty="0" smtClean="0"/>
              <a:t>Извлечение данных через объект запроса (</a:t>
            </a:r>
            <a:r>
              <a:rPr lang="en-US" dirty="0" smtClean="0"/>
              <a:t>request) </a:t>
            </a:r>
            <a:endParaRPr lang="ru-RU" dirty="0" smtClean="0"/>
          </a:p>
          <a:p>
            <a:pPr lvl="1"/>
            <a:r>
              <a:rPr lang="ru-RU" dirty="0" smtClean="0"/>
              <a:t>Атрибут </a:t>
            </a:r>
            <a:r>
              <a:rPr lang="en-US" dirty="0" smtClean="0"/>
              <a:t>method </a:t>
            </a:r>
            <a:r>
              <a:rPr lang="ru-RU" dirty="0" smtClean="0"/>
              <a:t>содержит метод отправки данных (</a:t>
            </a:r>
            <a:r>
              <a:rPr lang="en-US" dirty="0" smtClean="0"/>
              <a:t>POST, GET)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smtClean="0"/>
              <a:t>POST </a:t>
            </a:r>
            <a:r>
              <a:rPr lang="ru-RU" dirty="0" smtClean="0"/>
              <a:t>представляет словарь данных запроса отправленных методом </a:t>
            </a:r>
            <a:r>
              <a:rPr lang="en-US" dirty="0" smtClean="0"/>
              <a:t>POST</a:t>
            </a:r>
            <a:endParaRPr lang="ru-RU" dirty="0" smtClean="0"/>
          </a:p>
          <a:p>
            <a:pPr lvl="1"/>
            <a:r>
              <a:rPr lang="ru-RU" dirty="0" smtClean="0"/>
              <a:t>Атрибут </a:t>
            </a:r>
            <a:r>
              <a:rPr lang="en-US" dirty="0" smtClean="0"/>
              <a:t>GET </a:t>
            </a:r>
            <a:r>
              <a:rPr lang="ru-RU" dirty="0" smtClean="0"/>
              <a:t>представляет словарь данных запроса отправленных методом </a:t>
            </a:r>
            <a:r>
              <a:rPr lang="en-US" dirty="0" smtClean="0"/>
              <a:t>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8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17435" y="3932649"/>
            <a:ext cx="784859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"/blog/search"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"get"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"query"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"search"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"submit"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"search"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Blog Home - Start Bootstrap Template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1" t="88187" r="66863" b="7313"/>
          <a:stretch/>
        </p:blipFill>
        <p:spPr>
          <a:xfrm>
            <a:off x="3506595" y="1843693"/>
            <a:ext cx="5270270" cy="8743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05993" y="1986742"/>
            <a:ext cx="2734887" cy="473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3011979" y="4347556"/>
            <a:ext cx="6414654" cy="353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165571" y="2003367"/>
            <a:ext cx="1080654" cy="42394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3011978" y="4759044"/>
            <a:ext cx="6821977" cy="29826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3347259" y="4023360"/>
            <a:ext cx="3918066" cy="274058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7340139" y="4023360"/>
            <a:ext cx="2261061" cy="274058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41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en-US" dirty="0" smtClean="0"/>
              <a:t>input</a:t>
            </a:r>
            <a:r>
              <a:rPr lang="ru-RU" dirty="0" smtClean="0"/>
              <a:t> элементов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8696" y="846691"/>
            <a:ext cx="2564009" cy="529038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button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checkbox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hidden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image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password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radio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018116" y="10444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904211" y="846691"/>
            <a:ext cx="19884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088"/>
            <a:r>
              <a:rPr lang="en-US" sz="2800" kern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reset</a:t>
            </a:r>
          </a:p>
          <a:p>
            <a:pPr lvl="0" defTabSz="914088"/>
            <a:r>
              <a:rPr lang="en-US" sz="2800" kern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submit</a:t>
            </a:r>
          </a:p>
          <a:p>
            <a:pPr lvl="0" defTabSz="914088"/>
            <a:r>
              <a:rPr lang="en-US" sz="2800" kern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</a:t>
            </a:r>
          </a:p>
          <a:p>
            <a:pPr lvl="0" defTabSz="914088"/>
            <a:r>
              <a:rPr lang="en-US" sz="2800" kern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</a:t>
            </a:r>
          </a:p>
          <a:p>
            <a:pPr lvl="0" defTabSz="914088"/>
            <a:r>
              <a:rPr lang="en-US" sz="2800" kern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select</a:t>
            </a:r>
          </a:p>
          <a:p>
            <a:pPr lvl="0" defTabSz="914088"/>
            <a:r>
              <a:rPr lang="en-US" sz="2800" kern="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option</a:t>
            </a:r>
          </a:p>
          <a:p>
            <a:pPr lvl="0" defTabSz="914088"/>
            <a:r>
              <a:rPr lang="en-US" sz="2800" kern="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textarea</a:t>
            </a:r>
            <a:endParaRPr lang="ru-RU" sz="2800" kern="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598" y="988609"/>
            <a:ext cx="3643512" cy="500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отправки данных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8696" y="846691"/>
            <a:ext cx="11525250" cy="529038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127.0.0.1:8000/blog/search?</a:t>
            </a:r>
            <a:r>
              <a:rPr lang="en-US" sz="2800" dirty="0" smtClean="0">
                <a:hlinkClick r:id="rId2"/>
              </a:rPr>
              <a:t>query</a:t>
            </a:r>
            <a:r>
              <a:rPr lang="en-US" sz="2800" dirty="0" smtClean="0">
                <a:hlinkClick r:id="rId2"/>
              </a:rPr>
              <a:t>=text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lang="ru-RU" altLang="ru-RU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ru-RU" altLang="ru-RU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"/blog/search" </a:t>
            </a:r>
            <a:r>
              <a:rPr lang="ru-RU" altLang="ru-RU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altLang="ru-RU" sz="2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sz="2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ru-RU" sz="2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ru-RU" altLang="ru-RU" sz="2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altLang="ru-RU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ru-RU" altLang="ru-RU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://127.0.0.1:8000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018116" y="10444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5976" y="1108107"/>
            <a:ext cx="784859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"/blog/search"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"get"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1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маршрут (адрес)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Раньше для получения требуемого ресурса пользователи указывали имя файла на удаленном ресурсе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Файлом мог быть код, который выполнялся на сервере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Даже можно было передавать дополнительные данные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996778" y="2471351"/>
            <a:ext cx="8905103" cy="7166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http://</a:t>
            </a:r>
            <a:r>
              <a:rPr lang="en-US" sz="2400" dirty="0" smtClean="0"/>
              <a:t>www.example.com/contactus.html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996778" y="3858290"/>
            <a:ext cx="8905103" cy="7166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http://</a:t>
            </a:r>
            <a:r>
              <a:rPr lang="en-US" sz="2400" dirty="0" smtClean="0"/>
              <a:t>www.</a:t>
            </a:r>
            <a:r>
              <a:rPr lang="en-US" sz="2400" dirty="0" smtClean="0"/>
              <a:t>example.com/createaccount.pl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996778" y="5268452"/>
            <a:ext cx="8905103" cy="7166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http://</a:t>
            </a:r>
            <a:r>
              <a:rPr lang="en-US" sz="2400" dirty="0" smtClean="0"/>
              <a:t>www</a:t>
            </a:r>
            <a:r>
              <a:rPr lang="en-US" sz="2400" dirty="0" smtClean="0"/>
              <a:t>.example.com/details.asp?postid=42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 smtClean="0"/>
              <a:t>сообщений</a:t>
            </a:r>
            <a:r>
              <a:rPr lang="ru-RU" dirty="0" smtClean="0"/>
              <a:t> блога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Может ли </a:t>
            </a:r>
            <a:r>
              <a:rPr lang="en-US" dirty="0" smtClean="0"/>
              <a:t>Django</a:t>
            </a:r>
            <a:r>
              <a:rPr lang="ru-RU" dirty="0" smtClean="0"/>
              <a:t> создать форму для нас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Конечно же может</a:t>
            </a:r>
            <a:r>
              <a:rPr lang="en-US" dirty="0" smtClean="0"/>
              <a:t>!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ru-RU" dirty="0" smtClean="0"/>
              <a:t>было бы глупо создавать слайд на котором ответ был бы «Нет»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можно создать форму используя </a:t>
            </a:r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Создать класс формы</a:t>
            </a:r>
            <a:endParaRPr lang="en-US" dirty="0" smtClean="0"/>
          </a:p>
          <a:p>
            <a:r>
              <a:rPr lang="ru-RU" dirty="0" smtClean="0"/>
              <a:t>Связать данные модели и формы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r>
              <a:rPr lang="en" sz="4400" b="0" kern="1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Формы в Django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507999" indent="-457200"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класс, наследуемый от forms.Form;</a:t>
            </a:r>
          </a:p>
          <a:p>
            <a:pPr marL="507999" indent="-457200"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описывается аналогично моделям;</a:t>
            </a:r>
          </a:p>
          <a:p>
            <a:pPr marL="507999" indent="-457200"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в описании полей можно указать необходимый контрол (widget);</a:t>
            </a:r>
          </a:p>
          <a:p>
            <a:pPr marL="507999" indent="-457200"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мог</a:t>
            </a:r>
            <a:r>
              <a:rPr lang="ru-RU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ут</a:t>
            </a:r>
            <a:r>
              <a:rPr lang="en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генерировать готовый HTML-код</a:t>
            </a:r>
            <a:r>
              <a:rPr lang="en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" sz="3200" dirty="0">
              <a:solidFill>
                <a:schemeClr val="tx1"/>
              </a:solidFill>
              <a:latin typeface="Segoe UI Light" panose="020B0502040204020203" pitchFamily="34" charset="0"/>
              <a:ea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777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сообщения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141" y="744575"/>
            <a:ext cx="11316805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файл </a:t>
            </a:r>
            <a:r>
              <a:rPr lang="ru-RU" altLang="ru-RU" sz="2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blog/</a:t>
            </a:r>
            <a:r>
              <a:rPr lang="en-US" altLang="ru-RU" sz="2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r>
              <a:rPr lang="ru-RU" altLang="ru-RU" sz="2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.py</a:t>
            </a:r>
            <a:endParaRPr kumimoji="0" lang="en-US" altLang="ru-RU" sz="24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.models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PostForm(forms.Form):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title = forms.CharField(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"Title"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content = forms.CharField(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=forms.Textarea)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CATEGORY = ((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(c.id),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(c.name))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Category.objects.all())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category = forms.ChoiceField(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choices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=CATEGORY)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7141" y="1549667"/>
            <a:ext cx="4514248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309487" y="3001478"/>
            <a:ext cx="2013284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731843" y="3376065"/>
            <a:ext cx="2468881" cy="339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6141730" y="3750799"/>
            <a:ext cx="3849293" cy="330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688767" y="4877391"/>
            <a:ext cx="2955748" cy="330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67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Передача формы в представление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9514" y="2073949"/>
            <a:ext cx="1151581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файл blog/views.py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.forms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PostForm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create(request):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= PostForm()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render(request,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'blog/create.html'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'form'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form})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40480" y="2531444"/>
            <a:ext cx="1665171" cy="298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191928" y="4358639"/>
            <a:ext cx="3091314" cy="298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9038122" y="4742045"/>
            <a:ext cx="2589196" cy="298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3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Генерирование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После создания формы необходимо сгенерировать (отрендерить) ее в </a:t>
            </a:r>
            <a:r>
              <a:rPr lang="en-US" dirty="0" smtClean="0"/>
              <a:t>HTML</a:t>
            </a:r>
            <a:endParaRPr lang="en-US" dirty="0" smtClean="0"/>
          </a:p>
          <a:p>
            <a:r>
              <a:rPr lang="ru-RU" dirty="0" smtClean="0"/>
              <a:t>Это очень просто. В шаблон необходимо добавить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="post"&gt;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{%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csrf_token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формы сообщения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рендерингом форм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По умолчанию формы генерируются на базе таблиц, но</a:t>
            </a:r>
            <a:endParaRPr lang="en-US" dirty="0" smtClean="0"/>
          </a:p>
          <a:p>
            <a:pPr lvl="1"/>
            <a:r>
              <a:rPr lang="en-US" dirty="0" smtClean="0"/>
              <a:t>{{ </a:t>
            </a:r>
            <a:r>
              <a:rPr lang="en-US" dirty="0" err="1" smtClean="0"/>
              <a:t>form.as_p</a:t>
            </a:r>
            <a:r>
              <a:rPr lang="en-US" dirty="0" smtClean="0"/>
              <a:t> }} </a:t>
            </a:r>
            <a:r>
              <a:rPr lang="ru-RU" dirty="0" smtClean="0"/>
              <a:t>будет использовать</a:t>
            </a:r>
            <a:r>
              <a:rPr lang="en-US" dirty="0" smtClean="0"/>
              <a:t>&lt;p</a:t>
            </a:r>
            <a:r>
              <a:rPr lang="en-US" dirty="0" smtClean="0"/>
              <a:t>&gt; </a:t>
            </a:r>
            <a:r>
              <a:rPr lang="ru-RU" dirty="0" smtClean="0"/>
              <a:t>элементы</a:t>
            </a:r>
            <a:endParaRPr lang="en-US" dirty="0" smtClean="0"/>
          </a:p>
          <a:p>
            <a:pPr lvl="1"/>
            <a:r>
              <a:rPr lang="en-US" dirty="0" smtClean="0"/>
              <a:t>{{ </a:t>
            </a:r>
            <a:r>
              <a:rPr lang="en-US" dirty="0" err="1" smtClean="0"/>
              <a:t>form.as_ul</a:t>
            </a:r>
            <a:r>
              <a:rPr lang="en-US" dirty="0" smtClean="0"/>
              <a:t> }} </a:t>
            </a:r>
            <a:r>
              <a:rPr lang="ru-RU" dirty="0" smtClean="0"/>
              <a:t>будет использовать</a:t>
            </a:r>
            <a:r>
              <a:rPr lang="en-US" dirty="0" smtClean="0"/>
              <a:t>&lt;li</a:t>
            </a:r>
            <a:r>
              <a:rPr lang="en-US" dirty="0" smtClean="0"/>
              <a:t>&gt; </a:t>
            </a:r>
            <a:r>
              <a:rPr lang="ru-RU" dirty="0" smtClean="0"/>
              <a:t>элементы</a:t>
            </a:r>
            <a:endParaRPr lang="en-US" dirty="0" smtClean="0"/>
          </a:p>
          <a:p>
            <a:r>
              <a:rPr lang="ru-RU" dirty="0" smtClean="0"/>
              <a:t>Если используется </a:t>
            </a:r>
            <a:r>
              <a:rPr lang="en-US" dirty="0" smtClean="0"/>
              <a:t>bootstrap, </a:t>
            </a:r>
            <a:r>
              <a:rPr lang="ru-RU" dirty="0" smtClean="0"/>
              <a:t>то можно использовать библиотеку </a:t>
            </a:r>
            <a:r>
              <a:rPr lang="en-US" dirty="0" err="1"/>
              <a:t>django</a:t>
            </a:r>
            <a:r>
              <a:rPr lang="en-US" dirty="0"/>
              <a:t>-crispy-forms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r>
              <a:rPr lang="en-US" dirty="0"/>
              <a:t>-crispy-forms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8696" y="829961"/>
            <a:ext cx="11525250" cy="5290388"/>
          </a:xfrm>
        </p:spPr>
        <p:txBody>
          <a:bodyPr/>
          <a:lstStyle/>
          <a:p>
            <a:r>
              <a:rPr lang="ru-RU" dirty="0" smtClean="0"/>
              <a:t>Установка:</a:t>
            </a:r>
          </a:p>
          <a:p>
            <a:pPr marL="0" indent="0" algn="ctr">
              <a:buNone/>
            </a:pPr>
            <a:r>
              <a:rPr lang="en-US" dirty="0"/>
              <a:t>pip install </a:t>
            </a:r>
            <a:r>
              <a:rPr lang="en-US" dirty="0" err="1"/>
              <a:t>django</a:t>
            </a:r>
            <a:r>
              <a:rPr lang="en-US" dirty="0"/>
              <a:t>-crispy-forms</a:t>
            </a:r>
          </a:p>
          <a:p>
            <a:r>
              <a:rPr lang="ru-RU" dirty="0" smtClean="0"/>
              <a:t>Настройка:</a:t>
            </a:r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settings.py</a:t>
            </a:r>
            <a:r>
              <a:rPr lang="ru-RU" dirty="0" smtClean="0"/>
              <a:t> добавить: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0618" y="5734251"/>
            <a:ext cx="695906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CRISPY_TEMPLATE_PACK 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'bootstrap3'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7995" y="3311340"/>
            <a:ext cx="759998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INSTALLED_APPS = [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'crispy_forms'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маршрут (адрес)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Но эти </a:t>
            </a:r>
            <a:r>
              <a:rPr lang="en-US" dirty="0" smtClean="0"/>
              <a:t>URL</a:t>
            </a:r>
            <a:r>
              <a:rPr lang="ru-RU" dirty="0" smtClean="0"/>
              <a:t> выглядят не очень хорошо</a:t>
            </a:r>
            <a:endParaRPr lang="en-US" dirty="0" smtClean="0"/>
          </a:p>
          <a:p>
            <a:pPr lvl="1"/>
            <a:r>
              <a:rPr lang="ru-RU" dirty="0" smtClean="0"/>
              <a:t>На столько ли необходимо расширение файла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ru-RU" dirty="0" smtClean="0"/>
              <a:t>Что означает </a:t>
            </a:r>
            <a:r>
              <a:rPr lang="en-US" dirty="0" err="1" smtClean="0"/>
              <a:t>postid</a:t>
            </a:r>
            <a:r>
              <a:rPr lang="en-US" dirty="0" smtClean="0"/>
              <a:t>=42</a:t>
            </a:r>
            <a:r>
              <a:rPr lang="en-US" dirty="0" smtClean="0"/>
              <a:t>?</a:t>
            </a:r>
          </a:p>
          <a:p>
            <a:r>
              <a:rPr lang="en-US" dirty="0" smtClean="0"/>
              <a:t>URL</a:t>
            </a:r>
            <a:r>
              <a:rPr lang="ru-RU" dirty="0" smtClean="0"/>
              <a:t> которые указывают на конкретные файлы имеют другие поблемы</a:t>
            </a:r>
            <a:endParaRPr lang="en-US" dirty="0" smtClean="0"/>
          </a:p>
          <a:p>
            <a:pPr lvl="1"/>
            <a:r>
              <a:rPr lang="ru-RU" dirty="0" smtClean="0"/>
              <a:t>Что произойдет, если файл переместить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ru-RU" dirty="0" smtClean="0"/>
              <a:t>Или меняется технология используемая на сервере, например, с </a:t>
            </a:r>
            <a:r>
              <a:rPr lang="en-US" dirty="0" smtClean="0"/>
              <a:t>PHP </a:t>
            </a:r>
            <a:r>
              <a:rPr lang="ru-RU" dirty="0" smtClean="0"/>
              <a:t>на </a:t>
            </a:r>
            <a:r>
              <a:rPr lang="en-US" dirty="0" smtClean="0"/>
              <a:t>Python?</a:t>
            </a:r>
            <a:endParaRPr lang="en-US" dirty="0" smtClean="0"/>
          </a:p>
          <a:p>
            <a:r>
              <a:rPr lang="ru-RU" dirty="0" smtClean="0"/>
              <a:t>Они просто выглядят ужасно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r>
              <a:rPr lang="en-US" dirty="0"/>
              <a:t>-crispy-forms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8696" y="829961"/>
            <a:ext cx="11525250" cy="5290388"/>
          </a:xfrm>
        </p:spPr>
        <p:txBody>
          <a:bodyPr/>
          <a:lstStyle/>
          <a:p>
            <a:r>
              <a:rPr lang="ru-RU" dirty="0" smtClean="0"/>
              <a:t>Использование:</a:t>
            </a:r>
          </a:p>
          <a:p>
            <a:pPr lvl="1"/>
            <a:r>
              <a:rPr lang="ru-RU" dirty="0" smtClean="0"/>
              <a:t>В шаблоне:</a:t>
            </a:r>
            <a:endParaRPr lang="ru-RU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97793" y="2116718"/>
            <a:ext cx="10065521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'base.html'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crispy_forms_tags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method=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"post"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'create'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{%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csrf_token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{{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crispy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"submit"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"Save Post"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"btn btn-default"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 </a:t>
            </a: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kumimoji="0" lang="ru-RU" altLang="ru-RU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97793" y="2541069"/>
            <a:ext cx="5274645" cy="375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4464518" y="4406766"/>
            <a:ext cx="1301016" cy="348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0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r>
              <a:rPr lang="en" sz="4400" b="0" kern="1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Формы для моделей (ModelForm)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507999" indent="-457200"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в параметрах нужно только указать модель, форма сгенерируется автоматически;</a:t>
            </a:r>
          </a:p>
          <a:p>
            <a:pPr marL="507999" indent="-457200"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можно также указать включенные поля и их порядок вывода;</a:t>
            </a:r>
          </a:p>
          <a:p>
            <a:pPr marL="507999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также </a:t>
            </a:r>
            <a:r>
              <a:rPr lang="en" sz="32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можно </a:t>
            </a:r>
            <a:r>
              <a:rPr lang="en" sz="320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rPr>
              <a:t>указать исключенные поля.</a:t>
            </a:r>
            <a:endParaRPr lang="en" sz="3200" dirty="0">
              <a:solidFill>
                <a:schemeClr val="tx1"/>
              </a:solidFill>
              <a:latin typeface="Segoe UI Light" panose="020B0502040204020203" pitchFamily="34" charset="0"/>
              <a:ea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05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ModelForm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1516" y="1552397"/>
            <a:ext cx="1118042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.models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PostForm(forms.ModelForm):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Meta: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model = Post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fields = [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'title'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'content'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'category'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0403" y="3063239"/>
            <a:ext cx="2791326" cy="394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317056" y="3780927"/>
            <a:ext cx="8298581" cy="1187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6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 чем преимущество связывания формы и модели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Форма автоматически обновляется</a:t>
            </a:r>
            <a:endParaRPr lang="en-US" dirty="0" smtClean="0"/>
          </a:p>
          <a:p>
            <a:r>
              <a:rPr lang="ru-RU" dirty="0" smtClean="0"/>
              <a:t>Форма способна автоматически выполнить валидацию данных</a:t>
            </a:r>
          </a:p>
          <a:p>
            <a:r>
              <a:rPr lang="ru-RU" dirty="0" smtClean="0"/>
              <a:t>Можно напрямую сохранить данные из формы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err="1" smtClean="0"/>
              <a:t>ModelForm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Валидация</a:t>
            </a:r>
            <a:r>
              <a:rPr lang="en-US" dirty="0" smtClean="0"/>
              <a:t> </a:t>
            </a:r>
            <a:r>
              <a:rPr lang="ru-RU" dirty="0" smtClean="0"/>
              <a:t>и сохранение данных форм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47025" y="1065049"/>
            <a:ext cx="1056853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файл blog/views.py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.forms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PostForm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create(request):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request.method ==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form = PostForm(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=request.POST)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form.is_valid():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post = form.save(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post.author = request.user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post.save()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form.save_m2m()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redirect(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'index'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form = PostForm()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render(request,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'blog/create.html'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'form'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form})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90811" y="2598821"/>
            <a:ext cx="6294923" cy="346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2290811" y="2945331"/>
            <a:ext cx="3407345" cy="346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3078478" y="3350028"/>
            <a:ext cx="5507256" cy="346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078478" y="4101234"/>
            <a:ext cx="2946937" cy="711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2383855" y="4812631"/>
            <a:ext cx="4373080" cy="353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01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чего нам беспокоится о </a:t>
            </a:r>
            <a:r>
              <a:rPr lang="ru-RU" dirty="0" smtClean="0"/>
              <a:t>виде </a:t>
            </a:r>
            <a:r>
              <a:rPr lang="en-US" dirty="0" smtClean="0"/>
              <a:t>URL?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Позволяет</a:t>
            </a:r>
            <a:r>
              <a:rPr lang="ru-RU" dirty="0" smtClean="0"/>
              <a:t> пользователю выяснить где он сейчас находится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Человеко Понятный УРЛ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ru-RU" dirty="0"/>
              <a:t>ЧПУ)</a:t>
            </a:r>
            <a:r>
              <a:rPr lang="ru-RU" dirty="0" smtClean="0"/>
              <a:t>, </a:t>
            </a:r>
            <a:r>
              <a:rPr lang="ru-RU" dirty="0" smtClean="0">
                <a:hlinkClick r:id="rId2"/>
              </a:rPr>
              <a:t>Семантический </a:t>
            </a:r>
            <a:r>
              <a:rPr lang="en-US" dirty="0" smtClean="0">
                <a:hlinkClick r:id="rId2"/>
              </a:rPr>
              <a:t>URL</a:t>
            </a:r>
            <a:r>
              <a:rPr lang="en-US" dirty="0" smtClean="0"/>
              <a:t>, Friendly URL</a:t>
            </a:r>
            <a:endParaRPr lang="ru-RU" dirty="0" smtClean="0"/>
          </a:p>
          <a:p>
            <a:r>
              <a:rPr lang="ru-RU" dirty="0" smtClean="0"/>
              <a:t>Поисковые движки способны лучше пронидексировать содержимое</a:t>
            </a:r>
            <a:endParaRPr lang="en-US" dirty="0" smtClean="0"/>
          </a:p>
          <a:p>
            <a:pPr lvl="1"/>
            <a:r>
              <a:rPr lang="ru-RU" dirty="0" smtClean="0"/>
              <a:t>Опять же</a:t>
            </a:r>
            <a:r>
              <a:rPr lang="en-US" dirty="0" smtClean="0"/>
              <a:t>, </a:t>
            </a:r>
            <a:r>
              <a:rPr lang="ru-RU" dirty="0" smtClean="0"/>
              <a:t>что же означает</a:t>
            </a:r>
            <a:r>
              <a:rPr lang="en-US" dirty="0" smtClean="0"/>
              <a:t> </a:t>
            </a:r>
            <a:r>
              <a:rPr lang="en-US" dirty="0" err="1" smtClean="0"/>
              <a:t>postid</a:t>
            </a:r>
            <a:r>
              <a:rPr lang="en-US" dirty="0" smtClean="0"/>
              <a:t>=42?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98035" y="2304702"/>
            <a:ext cx="8905103" cy="7166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http://</a:t>
            </a:r>
            <a:r>
              <a:rPr lang="en-US" sz="2400" dirty="0" smtClean="0"/>
              <a:t>www</a:t>
            </a:r>
            <a:r>
              <a:rPr lang="en-US" sz="2400" dirty="0" smtClean="0"/>
              <a:t>.example.com/blog/post/42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216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относится к маршрутизации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Мы не хотим, что бы пользователь указывал конкретный файл </a:t>
            </a:r>
            <a:r>
              <a:rPr lang="en-US" dirty="0" smtClean="0"/>
              <a:t>Python </a:t>
            </a:r>
            <a:endParaRPr lang="ru-RU" dirty="0" smtClean="0"/>
          </a:p>
          <a:p>
            <a:r>
              <a:rPr lang="ru-RU" dirty="0" smtClean="0"/>
              <a:t>Мы хотим, что бы пользователь указывал конкретный ресурс или действие</a:t>
            </a:r>
          </a:p>
          <a:p>
            <a:endParaRPr lang="en-US" dirty="0" smtClean="0"/>
          </a:p>
          <a:p>
            <a:r>
              <a:rPr lang="en-US" dirty="0" smtClean="0"/>
              <a:t>Django </a:t>
            </a:r>
            <a:r>
              <a:rPr lang="ru-RU" dirty="0" smtClean="0"/>
              <a:t>должен знать какой </a:t>
            </a:r>
            <a:r>
              <a:rPr lang="en-US" dirty="0" smtClean="0"/>
              <a:t>Python </a:t>
            </a:r>
            <a:r>
              <a:rPr lang="ru-RU" dirty="0" smtClean="0"/>
              <a:t>должен выполняться когда сервер получает этот </a:t>
            </a:r>
            <a:r>
              <a:rPr lang="en-US" dirty="0" smtClean="0"/>
              <a:t>URL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187970" y="3675074"/>
            <a:ext cx="8905103" cy="7166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http://</a:t>
            </a:r>
            <a:r>
              <a:rPr lang="en-US" sz="2400" dirty="0" smtClean="0"/>
              <a:t>www.example.com/blog/create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59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smtClean="0"/>
              <a:t>этого</a:t>
            </a:r>
            <a:r>
              <a:rPr lang="ru-RU" dirty="0" smtClean="0"/>
              <a:t> нужна </a:t>
            </a:r>
            <a:r>
              <a:rPr lang="ru-RU" dirty="0" smtClean="0"/>
              <a:t>маршрутизация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Связывает </a:t>
            </a:r>
            <a:r>
              <a:rPr lang="en-US" dirty="0" smtClean="0"/>
              <a:t>URL</a:t>
            </a:r>
            <a:r>
              <a:rPr lang="ru-RU" dirty="0" smtClean="0"/>
              <a:t> с методами или функциями</a:t>
            </a:r>
            <a:r>
              <a:rPr lang="en-US" dirty="0" smtClean="0"/>
              <a:t> Python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конечном итоге через </a:t>
            </a:r>
            <a:r>
              <a:rPr lang="ru-RU" dirty="0" smtClean="0"/>
              <a:t>указанный</a:t>
            </a:r>
            <a:r>
              <a:rPr lang="en-US" dirty="0" smtClean="0"/>
              <a:t> URL </a:t>
            </a:r>
            <a:r>
              <a:rPr lang="ru-RU" dirty="0" smtClean="0"/>
              <a:t>пользователь вызывает методы и функции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46204" y="2195738"/>
            <a:ext cx="8905103" cy="7166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http://</a:t>
            </a:r>
            <a:r>
              <a:rPr lang="en-US" sz="2400" dirty="0" smtClean="0"/>
              <a:t>www.example.com/blog/post/42</a:t>
            </a:r>
            <a:endParaRPr lang="en-US" sz="2400" dirty="0"/>
          </a:p>
        </p:txBody>
      </p:sp>
      <p:sp>
        <p:nvSpPr>
          <p:cNvPr id="5" name="Down Arrow 4"/>
          <p:cNvSpPr/>
          <p:nvPr/>
        </p:nvSpPr>
        <p:spPr>
          <a:xfrm>
            <a:off x="4366052" y="3036642"/>
            <a:ext cx="2265405" cy="99677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вызов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46202" y="4175944"/>
            <a:ext cx="8905103" cy="7166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Отображает сообщение блога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58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настроить маршруты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Перечислить все маршруты в списке </a:t>
            </a:r>
            <a:r>
              <a:rPr lang="en-US" dirty="0" err="1" smtClean="0"/>
              <a:t>urlpatterns</a:t>
            </a:r>
            <a:r>
              <a:rPr lang="ru-RU" dirty="0" smtClean="0"/>
              <a:t> файла </a:t>
            </a:r>
            <a:r>
              <a:rPr lang="en-US" dirty="0" smtClean="0"/>
              <a:t>urls.py</a:t>
            </a:r>
            <a:endParaRPr lang="en-US" dirty="0" smtClean="0"/>
          </a:p>
          <a:p>
            <a:r>
              <a:rPr lang="ru-RU" dirty="0" smtClean="0"/>
              <a:t>Базовый синтаксис</a:t>
            </a:r>
            <a:endParaRPr lang="en-US" dirty="0" smtClean="0"/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(r‘</a:t>
            </a:r>
            <a:r>
              <a:rPr lang="ru-RU" i="1" dirty="0" smtClean="0">
                <a:solidFill>
                  <a:srgbClr val="00B0F0"/>
                </a:solidFill>
              </a:rPr>
              <a:t>регулярное_выражение</a:t>
            </a:r>
            <a:r>
              <a:rPr lang="en-US" dirty="0" smtClean="0"/>
              <a:t>',  ‘</a:t>
            </a:r>
            <a:r>
              <a:rPr lang="ru-RU" i="1" dirty="0" smtClean="0">
                <a:solidFill>
                  <a:srgbClr val="00B050"/>
                </a:solidFill>
              </a:rPr>
              <a:t>целевой_метод</a:t>
            </a:r>
            <a:r>
              <a:rPr lang="en-US" dirty="0" smtClean="0"/>
              <a:t>',  </a:t>
            </a:r>
            <a:r>
              <a:rPr lang="en-US" dirty="0" smtClean="0"/>
              <a:t>name = </a:t>
            </a:r>
            <a:r>
              <a:rPr lang="en-US" i="1" dirty="0" smtClean="0"/>
              <a:t>‘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опциональное_имя</a:t>
            </a:r>
            <a:r>
              <a:rPr lang="en-US" dirty="0" smtClean="0"/>
              <a:t>‘</a:t>
            </a:r>
            <a:r>
              <a:rPr lang="ru-RU" dirty="0" smtClean="0"/>
              <a:t>)</a:t>
            </a:r>
          </a:p>
          <a:p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опциональное_имя</a:t>
            </a:r>
            <a:r>
              <a:rPr lang="ru-RU" dirty="0" smtClean="0"/>
              <a:t> позволяет динамически сегенерировать в шаблоне </a:t>
            </a:r>
            <a:r>
              <a:rPr lang="en-US" dirty="0" smtClean="0"/>
              <a:t>URL </a:t>
            </a:r>
            <a:r>
              <a:rPr lang="ru-RU" dirty="0" smtClean="0"/>
              <a:t>используя тег </a:t>
            </a:r>
            <a:r>
              <a:rPr lang="en-US" dirty="0" err="1" smtClean="0">
                <a:solidFill>
                  <a:srgbClr val="0070C0"/>
                </a:solidFill>
              </a:rPr>
              <a:t>url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31022" y="901317"/>
            <a:ext cx="10149841" cy="18158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файл </a:t>
            </a:r>
            <a:r>
              <a:rPr lang="en-US" altLang="ru-RU" sz="1600" i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blog/urls.py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 = [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'^$'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index,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'index'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'^blog/$'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index,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'^blog/post/$'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post,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31021" y="2779615"/>
            <a:ext cx="10149841" cy="3970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{# файл templates/index.html #}</a:t>
            </a:r>
            <a:endParaRPr kumimoji="0" lang="en-US" altLang="ru-RU" sz="14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"base.html"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{%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posts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"page-header"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{{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&gt;Secondary Text&lt;/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Blog Post --&gt;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&gt;{{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"lead"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by 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'blog'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&gt;{{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8589" y="5611089"/>
            <a:ext cx="1695796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652378" y="2197330"/>
            <a:ext cx="1399288" cy="2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3577243" y="6245628"/>
            <a:ext cx="1695796" cy="24938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4159207" y="1925780"/>
            <a:ext cx="1399288" cy="24938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63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ссылок на представления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0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6889825850D44592AC5D2F43187AE4" ma:contentTypeVersion="5" ma:contentTypeDescription="Create a new document." ma:contentTypeScope="" ma:versionID="fde90edb5a63ba841bca516fd2abaf95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7aa9422-7f1f-4c84-9cdf-302b1a67e513" targetNamespace="http://schemas.microsoft.com/office/2006/metadata/properties" ma:root="true" ma:fieldsID="5e7808ae941cc340dbe51a3031959734" ns1:_="" ns2:_="" ns3:_="">
    <xsd:import namespace="http://schemas.microsoft.com/sharepoint/v3"/>
    <xsd:import namespace="230e9df3-be65-4c73-a93b-d1236ebd677e"/>
    <xsd:import namespace="27aa9422-7f1f-4c84-9cdf-302b1a67e51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c86a1576-3e7e-4087-ab3d-29105cf9744e}" ma:internalName="TaxCatchAll" ma:showField="CatchAllData" ma:web="27aa9422-7f1f-4c84-9cdf-302b1a67e5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a9422-7f1f-4c84-9cdf-302b1a67e5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/>
    <PublishingExpirationDate xmlns="http://schemas.microsoft.com/sharepoint/v3" xsi:nil="true"/>
    <PublishingStartDate xmlns="http://schemas.microsoft.com/sharepoint/v3" xsi:nil="true"/>
    <TaxKeywordTaxHTField xmlns="230e9df3-be65-4c73-a93b-d1236ebd677e">
      <Terms xmlns="http://schemas.microsoft.com/office/infopath/2007/PartnerControls"/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53B29C-1CCD-4FE8-A1C4-023A0910D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7aa9422-7f1f-4c84-9cdf-302b1a67e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230e9df3-be65-4c73-a93b-d1236ebd677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7aa9422-7f1f-4c84-9cdf-302b1a67e513"/>
    <ds:schemaRef ds:uri="http://schemas.microsoft.com/sharepoint/v3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4992</TotalTime>
  <Words>804</Words>
  <Application>Microsoft Office PowerPoint</Application>
  <PresentationFormat>Widescreen</PresentationFormat>
  <Paragraphs>185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Segoe UI</vt:lpstr>
      <vt:lpstr>Segoe UI Light</vt:lpstr>
      <vt:lpstr>1_Office Theme</vt:lpstr>
      <vt:lpstr>simple-light</vt:lpstr>
      <vt:lpstr>1_simple-light</vt:lpstr>
      <vt:lpstr>PowerPoint Presentation</vt:lpstr>
      <vt:lpstr>Что такое маршрут (адрес)?</vt:lpstr>
      <vt:lpstr>Что такое маршрут (адрес)?</vt:lpstr>
      <vt:lpstr>Для чего нам беспокоится о виде URL?</vt:lpstr>
      <vt:lpstr>Как это относится к маршрутизации?</vt:lpstr>
      <vt:lpstr>Для этого нужна маршрутизация</vt:lpstr>
      <vt:lpstr>Как настроить маршруты?</vt:lpstr>
      <vt:lpstr>Пример</vt:lpstr>
      <vt:lpstr>Использование ссылок на представления</vt:lpstr>
      <vt:lpstr>Что если метод должен принимать дополнительные аргументы</vt:lpstr>
      <vt:lpstr>Как мы добавляем аргументы?</vt:lpstr>
      <vt:lpstr>Какой вид должен иметь метод?</vt:lpstr>
      <vt:lpstr>Пример</vt:lpstr>
      <vt:lpstr>Использование дополнительных аргументов</vt:lpstr>
      <vt:lpstr>PowerPoint Presentation</vt:lpstr>
      <vt:lpstr>Каким образом отпавляются данные на сервер?</vt:lpstr>
      <vt:lpstr>Формы html</vt:lpstr>
      <vt:lpstr>Типы input элементов</vt:lpstr>
      <vt:lpstr>Методы отправки данных</vt:lpstr>
      <vt:lpstr>Поиск сообщений блога</vt:lpstr>
      <vt:lpstr>Может ли Django создать форму для нас?</vt:lpstr>
      <vt:lpstr>Как можно создать форму используя Django</vt:lpstr>
      <vt:lpstr>Формы в Django</vt:lpstr>
      <vt:lpstr>Форма сообщения</vt:lpstr>
      <vt:lpstr>Передача формы в представление</vt:lpstr>
      <vt:lpstr>Генерирование HTML</vt:lpstr>
      <vt:lpstr>Создание формы сообщения</vt:lpstr>
      <vt:lpstr>Управление рендерингом форм</vt:lpstr>
      <vt:lpstr>django-crispy-forms</vt:lpstr>
      <vt:lpstr>django-crispy-forms</vt:lpstr>
      <vt:lpstr>Формы для моделей (ModelForm)</vt:lpstr>
      <vt:lpstr>ModelForm</vt:lpstr>
      <vt:lpstr>В чем преимущество связывания формы и модели?</vt:lpstr>
      <vt:lpstr>Создание ModelForm</vt:lpstr>
      <vt:lpstr>Валидация и сохранение данных форм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max</cp:lastModifiedBy>
  <cp:revision>169</cp:revision>
  <dcterms:created xsi:type="dcterms:W3CDTF">2013-02-15T23:12:42Z</dcterms:created>
  <dcterms:modified xsi:type="dcterms:W3CDTF">2016-11-18T14:57:34Z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0x010100496889825850D44592AC5D2F43187AE4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