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1" r:id="rId17"/>
    <p:sldId id="312" r:id="rId18"/>
    <p:sldId id="313" r:id="rId19"/>
    <p:sldId id="314" r:id="rId20"/>
    <p:sldId id="315" r:id="rId21"/>
    <p:sldId id="31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2FADE"/>
    <a:srgbClr val="166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39" autoAdjust="0"/>
  </p:normalViewPr>
  <p:slideViewPr>
    <p:cSldViewPr snapToGrid="0" snapToObjects="1">
      <p:cViewPr varScale="1">
        <p:scale>
          <a:sx n="77" d="100"/>
          <a:sy n="77" d="100"/>
        </p:scale>
        <p:origin x="-13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53691-2568-724D-8AC3-0B4EBB217FA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A6817-5B0F-ED4C-8B30-03A1A108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5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CF698-560B-A546-A4FA-6B15CCA392C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Базы данных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Базы данных и язык </a:t>
            </a:r>
            <a:r>
              <a:rPr lang="en-US" b="1" dirty="0" smtClean="0"/>
              <a:t>SQL</a:t>
            </a:r>
          </a:p>
          <a:p>
            <a:r>
              <a:rPr lang="ru-RU" b="1" dirty="0" smtClean="0"/>
              <a:t>СУБД </a:t>
            </a:r>
            <a:r>
              <a:rPr lang="en-US" b="1" dirty="0" smtClean="0"/>
              <a:t>SQLite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Модель реляционной </a:t>
            </a:r>
            <a:r>
              <a:rPr lang="ru-RU" dirty="0" smtClean="0">
                <a:solidFill>
                  <a:srgbClr val="984807"/>
                </a:solidFill>
              </a:rPr>
              <a:t>б/д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140"/>
            <a:ext cx="8229600" cy="5282514"/>
          </a:xfrm>
        </p:spPr>
        <p:txBody>
          <a:bodyPr>
            <a:normAutofit/>
          </a:bodyPr>
          <a:lstStyle/>
          <a:p>
            <a:r>
              <a:rPr lang="ru-RU" sz="2400" dirty="0"/>
              <a:t>Каждая таблица реляционной б/д должна состоять из полей, которые содержат характеристики данных и записи со значениями.</a:t>
            </a:r>
          </a:p>
          <a:p>
            <a:r>
              <a:rPr lang="ru-RU" sz="2400" dirty="0" smtClean="0"/>
              <a:t>Каждая </a:t>
            </a:r>
            <a:r>
              <a:rPr lang="ru-RU" sz="2400" dirty="0"/>
              <a:t>таблица должна содержать первичный ключ (</a:t>
            </a:r>
            <a:r>
              <a:rPr lang="ru-RU" sz="2400" dirty="0" err="1"/>
              <a:t>primary</a:t>
            </a:r>
            <a:r>
              <a:rPr lang="ru-RU" sz="2400" dirty="0"/>
              <a:t> </a:t>
            </a:r>
            <a:r>
              <a:rPr lang="ru-RU" sz="2400" dirty="0" err="1"/>
              <a:t>key</a:t>
            </a:r>
            <a:r>
              <a:rPr lang="ru-RU" sz="2400" dirty="0"/>
              <a:t>) - значение, которое уникально идентифицирует каждую запись в пределах таблицы.</a:t>
            </a:r>
            <a:endParaRPr lang="en-US" sz="2400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713772"/>
              </p:ext>
            </p:extLst>
          </p:nvPr>
        </p:nvGraphicFramePr>
        <p:xfrm>
          <a:off x="457200" y="3863181"/>
          <a:ext cx="8390238" cy="2046280"/>
        </p:xfrm>
        <a:graphic>
          <a:graphicData uri="http://schemas.openxmlformats.org/drawingml/2006/table">
            <a:tbl>
              <a:tblPr/>
              <a:tblGrid>
                <a:gridCol w="529114"/>
                <a:gridCol w="1020434"/>
                <a:gridCol w="1222001"/>
                <a:gridCol w="1776312"/>
                <a:gridCol w="1625137"/>
                <a:gridCol w="2217240"/>
              </a:tblGrid>
              <a:tr h="64502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effectLst/>
                        </a:rPr>
                        <a:t>id</a:t>
                      </a:r>
                      <a:endParaRPr lang="en-US" sz="1600" b="1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effectLst/>
                        </a:rPr>
                        <a:t>FName</a:t>
                      </a:r>
                      <a:endParaRPr lang="en-US" sz="1600" b="1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effectLst/>
                        </a:rPr>
                        <a:t>LName</a:t>
                      </a:r>
                      <a:endParaRPr lang="en-US" sz="1600" b="1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Position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Department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PhoneDepartment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117"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01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Вася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Пупкин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Инженер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115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21-21-21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117"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02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Вова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Петров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Инженер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126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36-32-21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45023"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03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Петя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Головач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Администратор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126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36-21-21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39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Связи между таблицами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140"/>
            <a:ext cx="8229600" cy="5282514"/>
          </a:xfrm>
        </p:spPr>
        <p:txBody>
          <a:bodyPr>
            <a:normAutofit/>
          </a:bodyPr>
          <a:lstStyle/>
          <a:p>
            <a:r>
              <a:rPr lang="ru-RU" sz="2400" dirty="0"/>
              <a:t>Связи между таблицами осуществляются за счет добавления к таблице внешнего ключа (</a:t>
            </a:r>
            <a:r>
              <a:rPr lang="ru-RU" sz="2400" dirty="0" err="1"/>
              <a:t>foreingn</a:t>
            </a:r>
            <a:r>
              <a:rPr lang="ru-RU" sz="2400" dirty="0"/>
              <a:t> </a:t>
            </a:r>
            <a:r>
              <a:rPr lang="ru-RU" sz="2400" dirty="0" err="1"/>
              <a:t>key</a:t>
            </a:r>
            <a:r>
              <a:rPr lang="ru-RU" sz="2400" dirty="0"/>
              <a:t>). Внешним ключом таблицы называют поле, значение которого совпадает со значением поля с первичным ключом другой таблицы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r>
              <a:rPr lang="ru-RU" sz="2400" dirty="0"/>
              <a:t>Существуют следующие типы связей между таблицами</a:t>
            </a:r>
            <a:r>
              <a:rPr lang="ru-RU" sz="2400" dirty="0" smtClean="0"/>
              <a:t>:</a:t>
            </a:r>
            <a:endParaRPr lang="ru-RU" sz="2400" dirty="0"/>
          </a:p>
          <a:p>
            <a:pPr lvl="1"/>
            <a:r>
              <a:rPr lang="ru-RU" sz="2000" dirty="0"/>
              <a:t>Один к одному</a:t>
            </a:r>
          </a:p>
          <a:p>
            <a:pPr lvl="1"/>
            <a:r>
              <a:rPr lang="ru-RU" sz="2000" dirty="0"/>
              <a:t>Один ко многим</a:t>
            </a:r>
          </a:p>
          <a:p>
            <a:pPr lvl="1"/>
            <a:r>
              <a:rPr lang="ru-RU" sz="2000" dirty="0"/>
              <a:t>Много к одному</a:t>
            </a:r>
          </a:p>
          <a:p>
            <a:pPr lvl="1"/>
            <a:r>
              <a:rPr lang="ru-RU" sz="2000" dirty="0"/>
              <a:t>Много ко многим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5580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Связь один к одному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140"/>
            <a:ext cx="8229600" cy="5282514"/>
          </a:xfrm>
        </p:spPr>
        <p:txBody>
          <a:bodyPr>
            <a:normAutofit/>
          </a:bodyPr>
          <a:lstStyle/>
          <a:p>
            <a:r>
              <a:rPr lang="ru-RU" sz="2400" dirty="0"/>
              <a:t>Таблицы А и В находятся в отношении «один-к-одному», если каждая запись в таблице А может иметь не более одной связанной с ней записи в таблице В и наоборот, каждая запись в таблице В может иметь не более одной связанной с ней записи в таблице А.</a:t>
            </a:r>
            <a:endParaRPr lang="en-US" sz="20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883" y="3934081"/>
            <a:ext cx="4745933" cy="210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34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Один ко многим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140"/>
            <a:ext cx="8229600" cy="5282514"/>
          </a:xfrm>
        </p:spPr>
        <p:txBody>
          <a:bodyPr>
            <a:normAutofit/>
          </a:bodyPr>
          <a:lstStyle/>
          <a:p>
            <a:r>
              <a:rPr lang="ru-RU" sz="2400" dirty="0"/>
              <a:t>Таблицы А и В находятся в отношении «один-ко-многим», если каждая запись в таблице А может быть связана с несколькими записями таблицы В, но каждая запись в таблице В не может быть связана более чем с одной записью таблицы А. Таблица А в этом случае называется главной таблицей, а таблица В – подчиненной.</a:t>
            </a:r>
            <a:endParaRPr lang="en-US" sz="20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741" y="4361935"/>
            <a:ext cx="6438220" cy="1855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08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Много ко многим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140"/>
            <a:ext cx="8229600" cy="5282514"/>
          </a:xfrm>
        </p:spPr>
        <p:txBody>
          <a:bodyPr>
            <a:normAutofit/>
          </a:bodyPr>
          <a:lstStyle/>
          <a:p>
            <a:r>
              <a:rPr lang="ru-RU" sz="2400" dirty="0"/>
              <a:t>Таблицы А и В находятся в отношении «многие-ко-многим», если каждая запись таблицы А может быть связана с несколькими записями в таблице В, и наоборот, каждая запись таблицы В может быть связана с несколькими записями в таблице А.</a:t>
            </a:r>
            <a:endParaRPr lang="en-US" sz="20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51" y="3682314"/>
            <a:ext cx="8151674" cy="2490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0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4" y="275628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 dirty="0">
                <a:solidFill>
                  <a:srgbClr val="984807"/>
                </a:solidFill>
              </a:rPr>
              <a:t>Введение в </a:t>
            </a:r>
            <a:r>
              <a:rPr lang="en-US" sz="6000" dirty="0">
                <a:solidFill>
                  <a:srgbClr val="984807"/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489559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Что такое </a:t>
            </a:r>
            <a:r>
              <a:rPr lang="en-US" dirty="0">
                <a:solidFill>
                  <a:srgbClr val="984807"/>
                </a:solidFill>
              </a:rPr>
              <a:t>SQL?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140"/>
            <a:ext cx="8229600" cy="5282514"/>
          </a:xfrm>
        </p:spPr>
        <p:txBody>
          <a:bodyPr>
            <a:normAutofit/>
          </a:bodyPr>
          <a:lstStyle/>
          <a:p>
            <a:r>
              <a:rPr lang="ru-RU" sz="2400" dirty="0"/>
              <a:t>SQL (</a:t>
            </a:r>
            <a:r>
              <a:rPr lang="ru-RU" sz="2400" dirty="0" err="1"/>
              <a:t>Structured</a:t>
            </a:r>
            <a:r>
              <a:rPr lang="ru-RU" sz="2400" dirty="0"/>
              <a:t> </a:t>
            </a:r>
            <a:r>
              <a:rPr lang="ru-RU" sz="2400" dirty="0" err="1"/>
              <a:t>Query</a:t>
            </a:r>
            <a:r>
              <a:rPr lang="ru-RU" sz="2400" dirty="0"/>
              <a:t> </a:t>
            </a:r>
            <a:r>
              <a:rPr lang="ru-RU" sz="2400" dirty="0" err="1"/>
              <a:t>Language</a:t>
            </a:r>
            <a:r>
              <a:rPr lang="ru-RU" sz="2400" dirty="0"/>
              <a:t> — «язык структурированных запросов») — формальный непроцедурный язык программирования, применяемый для создания, модификации и управления данными в реляционной б/д, управляемой СУБД.</a:t>
            </a:r>
            <a:endParaRPr lang="en-US" sz="20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45" y="4072323"/>
            <a:ext cx="59055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445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Назначение </a:t>
            </a:r>
            <a:r>
              <a:rPr lang="en-US" dirty="0">
                <a:solidFill>
                  <a:srgbClr val="984807"/>
                </a:solidFill>
              </a:rPr>
              <a:t>SQL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0264"/>
            <a:ext cx="8229600" cy="3540212"/>
          </a:xfrm>
        </p:spPr>
        <p:txBody>
          <a:bodyPr>
            <a:normAutofit/>
          </a:bodyPr>
          <a:lstStyle/>
          <a:p>
            <a:r>
              <a:rPr lang="ru-RU" sz="2400" dirty="0"/>
              <a:t>создание в базе данных новой таблицы;</a:t>
            </a:r>
          </a:p>
          <a:p>
            <a:r>
              <a:rPr lang="ru-RU" sz="2400" dirty="0"/>
              <a:t>добавление в таблицу новых записей;</a:t>
            </a:r>
          </a:p>
          <a:p>
            <a:r>
              <a:rPr lang="ru-RU" sz="2400" dirty="0"/>
              <a:t>изменение записей;</a:t>
            </a:r>
          </a:p>
          <a:p>
            <a:r>
              <a:rPr lang="ru-RU" sz="2400" dirty="0"/>
              <a:t>удаление записей;</a:t>
            </a:r>
          </a:p>
          <a:p>
            <a:r>
              <a:rPr lang="ru-RU" sz="2400" dirty="0"/>
              <a:t>выборка записей из одной или нескольких таблиц (в соответствии с заданным условием);</a:t>
            </a:r>
          </a:p>
          <a:p>
            <a:r>
              <a:rPr lang="ru-RU" sz="2400" dirty="0"/>
              <a:t>изменение структур таблиц.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9965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Категории команд </a:t>
            </a:r>
            <a:r>
              <a:rPr lang="en-US" dirty="0">
                <a:solidFill>
                  <a:srgbClr val="984807"/>
                </a:solidFill>
              </a:rPr>
              <a:t>SQL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529"/>
            <a:ext cx="8229600" cy="4766920"/>
          </a:xfrm>
        </p:spPr>
        <p:txBody>
          <a:bodyPr>
            <a:noAutofit/>
          </a:bodyPr>
          <a:lstStyle/>
          <a:p>
            <a:r>
              <a:rPr lang="ru-RU" sz="2000" dirty="0"/>
              <a:t>DDL (</a:t>
            </a:r>
            <a:r>
              <a:rPr lang="ru-RU" sz="2000" dirty="0" err="1"/>
              <a:t>Data</a:t>
            </a:r>
            <a:r>
              <a:rPr lang="ru-RU" sz="2000" dirty="0"/>
              <a:t> </a:t>
            </a:r>
            <a:r>
              <a:rPr lang="ru-RU" sz="2000" dirty="0" err="1"/>
              <a:t>Definition</a:t>
            </a:r>
            <a:r>
              <a:rPr lang="ru-RU" sz="2000" dirty="0"/>
              <a:t> </a:t>
            </a:r>
            <a:r>
              <a:rPr lang="ru-RU" sz="2000" dirty="0" err="1"/>
              <a:t>Language</a:t>
            </a:r>
            <a:r>
              <a:rPr lang="ru-RU" sz="2000" dirty="0"/>
              <a:t>) позволяет создавать и изменять структуру объектов б/д, например, создавать и удалять таблицы.</a:t>
            </a:r>
          </a:p>
          <a:p>
            <a:r>
              <a:rPr lang="ru-RU" sz="2000" dirty="0"/>
              <a:t>DML (</a:t>
            </a:r>
            <a:r>
              <a:rPr lang="ru-RU" sz="2000" dirty="0" err="1"/>
              <a:t>Data</a:t>
            </a:r>
            <a:r>
              <a:rPr lang="ru-RU" sz="2000" dirty="0"/>
              <a:t> </a:t>
            </a:r>
            <a:r>
              <a:rPr lang="ru-RU" sz="2000" dirty="0" err="1"/>
              <a:t>Manipulation</a:t>
            </a:r>
            <a:r>
              <a:rPr lang="ru-RU" sz="2000" dirty="0"/>
              <a:t> </a:t>
            </a:r>
            <a:r>
              <a:rPr lang="ru-RU" sz="2000" dirty="0" err="1"/>
              <a:t>Language</a:t>
            </a:r>
            <a:r>
              <a:rPr lang="ru-RU" sz="2000" dirty="0"/>
              <a:t>) используется для манипулирования информацией внутри объектов реляционной б/д</a:t>
            </a:r>
          </a:p>
          <a:p>
            <a:r>
              <a:rPr lang="ru-RU" sz="2000" dirty="0"/>
              <a:t>DQL (</a:t>
            </a:r>
            <a:r>
              <a:rPr lang="ru-RU" sz="2000" dirty="0" err="1"/>
              <a:t>Data</a:t>
            </a:r>
            <a:r>
              <a:rPr lang="ru-RU" sz="2000" dirty="0"/>
              <a:t> </a:t>
            </a:r>
            <a:r>
              <a:rPr lang="ru-RU" sz="2000" dirty="0" err="1"/>
              <a:t>Query</a:t>
            </a:r>
            <a:r>
              <a:rPr lang="ru-RU" sz="2000" dirty="0"/>
              <a:t> </a:t>
            </a:r>
            <a:r>
              <a:rPr lang="ru-RU" sz="2000" dirty="0" err="1"/>
              <a:t>Language</a:t>
            </a:r>
            <a:r>
              <a:rPr lang="ru-RU" sz="2000" dirty="0"/>
              <a:t>) включает одну команду SELECT. Эта команда используется для формирования запросов к реляционной б/д.</a:t>
            </a:r>
          </a:p>
          <a:p>
            <a:r>
              <a:rPr lang="ru-RU" sz="2000" dirty="0"/>
              <a:t>DCL (</a:t>
            </a:r>
            <a:r>
              <a:rPr lang="ru-RU" sz="2000" dirty="0" err="1"/>
              <a:t>Data</a:t>
            </a:r>
            <a:r>
              <a:rPr lang="ru-RU" sz="2000" dirty="0"/>
              <a:t> </a:t>
            </a:r>
            <a:r>
              <a:rPr lang="ru-RU" sz="2000" dirty="0" err="1"/>
              <a:t>Control</a:t>
            </a:r>
            <a:r>
              <a:rPr lang="ru-RU" sz="2000" dirty="0"/>
              <a:t> </a:t>
            </a:r>
            <a:r>
              <a:rPr lang="ru-RU" sz="2000" dirty="0" err="1"/>
              <a:t>Language</a:t>
            </a:r>
            <a:r>
              <a:rPr lang="ru-RU" sz="2000" dirty="0"/>
              <a:t>) позволяют управлять доступом к информации, находящейся внутри б/д. Как правило, они используются для создания объектов, связанных с доступом к данным, а также служат для контроля над распределением привилегий между пользователями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2832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984807"/>
                </a:solidFill>
              </a:rPr>
              <a:t>DDL (работа со структурой базы)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529"/>
            <a:ext cx="8229600" cy="4766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Команды DDL подразумевают под собой создание и организацию структуры как самой б/д так и ее объектов. Со строками такая группа операторов не работает вовсе.</a:t>
            </a:r>
          </a:p>
          <a:p>
            <a:endParaRPr lang="ru-RU" sz="2000" dirty="0"/>
          </a:p>
          <a:p>
            <a:r>
              <a:rPr lang="ru-RU" sz="2000" dirty="0"/>
              <a:t>CREATE — создание объекта (например таблицы);</a:t>
            </a:r>
          </a:p>
          <a:p>
            <a:r>
              <a:rPr lang="ru-RU" sz="2000" dirty="0"/>
              <a:t>ALERT — изменение объекта (например добавление/изменение полей);</a:t>
            </a:r>
          </a:p>
          <a:p>
            <a:r>
              <a:rPr lang="ru-RU" sz="2000" dirty="0"/>
              <a:t>DROP — удаление объекта;</a:t>
            </a:r>
          </a:p>
        </p:txBody>
      </p:sp>
    </p:spTree>
    <p:extLst>
      <p:ext uri="{BB962C8B-B14F-4D97-AF65-F5344CB8AC3E}">
        <p14:creationId xmlns:p14="http://schemas.microsoft.com/office/powerpoint/2010/main" val="3306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03" y="3141405"/>
            <a:ext cx="8229600" cy="1143000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rgbClr val="984807"/>
                </a:solidFill>
              </a:rPr>
              <a:t>Введение в базы данных</a:t>
            </a:r>
            <a:endParaRPr lang="en-US" sz="5400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1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Создание и удаление таблиц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529"/>
            <a:ext cx="8229600" cy="4766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 smtClean="0"/>
              <a:t>Создание таблицы: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CREATE </a:t>
            </a:r>
            <a:r>
              <a:rPr lang="en-US" sz="2000" dirty="0"/>
              <a:t>TABLE [IF NOT EXISTS] &lt;</a:t>
            </a:r>
            <a:r>
              <a:rPr lang="ru-RU" sz="2000" dirty="0" err="1"/>
              <a:t>имя_таблицы</a:t>
            </a:r>
            <a:r>
              <a:rPr lang="ru-RU" sz="2000" dirty="0"/>
              <a:t>&gt;</a:t>
            </a:r>
          </a:p>
          <a:p>
            <a:pPr marL="0" indent="0">
              <a:buNone/>
            </a:pPr>
            <a:r>
              <a:rPr lang="ru-RU" sz="2000" dirty="0"/>
              <a:t>(</a:t>
            </a:r>
          </a:p>
          <a:p>
            <a:pPr marL="0" indent="0">
              <a:buNone/>
            </a:pPr>
            <a:r>
              <a:rPr lang="ru-RU" sz="2000" dirty="0"/>
              <a:t>   &lt;</a:t>
            </a:r>
            <a:r>
              <a:rPr lang="ru-RU" sz="2000" dirty="0" err="1"/>
              <a:t>имя_столбца</a:t>
            </a:r>
            <a:r>
              <a:rPr lang="ru-RU" sz="2000" dirty="0"/>
              <a:t>&gt; &lt;</a:t>
            </a:r>
            <a:r>
              <a:rPr lang="ru-RU" sz="2000" dirty="0" err="1"/>
              <a:t>тип_столбца</a:t>
            </a:r>
            <a:r>
              <a:rPr lang="ru-RU" sz="2000" dirty="0"/>
              <a:t>&gt;</a:t>
            </a:r>
          </a:p>
          <a:p>
            <a:pPr marL="0" indent="0">
              <a:buNone/>
            </a:pPr>
            <a:r>
              <a:rPr lang="ru-RU" sz="2000" dirty="0"/>
              <a:t>   [</a:t>
            </a:r>
            <a:r>
              <a:rPr lang="en-US" sz="2000" dirty="0"/>
              <a:t>NOT NULL | NULL] [DEFAULT &lt;</a:t>
            </a:r>
            <a:r>
              <a:rPr lang="ru-RU" sz="2000" dirty="0" err="1"/>
              <a:t>значение_по_умолчанию</a:t>
            </a:r>
            <a:r>
              <a:rPr lang="ru-RU" sz="2000" dirty="0"/>
              <a:t>&gt;]</a:t>
            </a:r>
          </a:p>
          <a:p>
            <a:pPr marL="0" indent="0">
              <a:buNone/>
            </a:pPr>
            <a:r>
              <a:rPr lang="ru-RU" sz="2000" dirty="0"/>
              <a:t>   [</a:t>
            </a:r>
            <a:r>
              <a:rPr lang="en-US" sz="2000" dirty="0" smtClean="0"/>
              <a:t>AUTOINCREMENT </a:t>
            </a:r>
            <a:r>
              <a:rPr lang="en-US" sz="2000" dirty="0"/>
              <a:t>| IDENTITY] [UNIQUE [KEY] | [PRIMARY] KEY]</a:t>
            </a:r>
          </a:p>
          <a:p>
            <a:pPr marL="0" indent="0">
              <a:buNone/>
            </a:pPr>
            <a:r>
              <a:rPr lang="ru-RU" sz="2000" dirty="0" smtClean="0"/>
              <a:t>);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2000" b="1" dirty="0" smtClean="0"/>
              <a:t>Удаление таблицы</a:t>
            </a:r>
            <a:r>
              <a:rPr lang="ru-RU" sz="2000" dirty="0" smtClean="0"/>
              <a:t>: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DROP TABLE [IF EXISTS] &lt;</a:t>
            </a:r>
            <a:r>
              <a:rPr lang="en-US" sz="2000" dirty="0" err="1"/>
              <a:t>имя_таблицы</a:t>
            </a:r>
            <a:r>
              <a:rPr lang="en-US" sz="2000" dirty="0"/>
              <a:t>&gt;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844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4" y="275628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 dirty="0">
                <a:solidFill>
                  <a:srgbClr val="984807"/>
                </a:solidFill>
              </a:rPr>
              <a:t>Введение в </a:t>
            </a:r>
            <a:r>
              <a:rPr lang="en-US" sz="6000" dirty="0">
                <a:solidFill>
                  <a:srgbClr val="984807"/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869700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984807"/>
                </a:solidFill>
              </a:rPr>
              <a:t>Где хранить данные программ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8733" cy="4525963"/>
          </a:xfrm>
        </p:spPr>
        <p:txBody>
          <a:bodyPr>
            <a:normAutofit fontScale="92500" lnSpcReduction="20000"/>
          </a:bodyPr>
          <a:lstStyle/>
          <a:p>
            <a:r>
              <a:rPr lang="ru-RU" sz="3000" dirty="0"/>
              <a:t>При разработке прикладного ПО возникает необходимость в работе с различного рода данными. </a:t>
            </a:r>
            <a:endParaRPr lang="ru-RU" sz="3000" dirty="0" smtClean="0"/>
          </a:p>
          <a:p>
            <a:r>
              <a:rPr lang="ru-RU" sz="3000" dirty="0" smtClean="0"/>
              <a:t>Эти </a:t>
            </a:r>
            <a:r>
              <a:rPr lang="ru-RU" sz="3000" dirty="0"/>
              <a:t>данные необходимо сохранять между запуском программы. </a:t>
            </a:r>
            <a:endParaRPr lang="ru-RU" sz="3000" dirty="0" smtClean="0"/>
          </a:p>
          <a:p>
            <a:r>
              <a:rPr lang="ru-RU" sz="3000" dirty="0" smtClean="0"/>
              <a:t>Кроме </a:t>
            </a:r>
            <a:r>
              <a:rPr lang="ru-RU" sz="3000" dirty="0"/>
              <a:t>того, эти данные возможно необходимо </a:t>
            </a:r>
            <a:r>
              <a:rPr lang="ru-RU" sz="3000" dirty="0" smtClean="0"/>
              <a:t>предоставлят</a:t>
            </a:r>
            <a:r>
              <a:rPr lang="ru-RU" sz="3000" dirty="0"/>
              <a:t>ь</a:t>
            </a:r>
            <a:r>
              <a:rPr lang="ru-RU" sz="3000" dirty="0" smtClean="0"/>
              <a:t> </a:t>
            </a:r>
            <a:r>
              <a:rPr lang="ru-RU" sz="3000" dirty="0"/>
              <a:t>различным программам (клиентам).</a:t>
            </a:r>
          </a:p>
          <a:p>
            <a:r>
              <a:rPr lang="ru-RU" sz="3000" dirty="0" smtClean="0"/>
              <a:t>Как </a:t>
            </a:r>
            <a:r>
              <a:rPr lang="ru-RU" sz="3000" dirty="0"/>
              <a:t>хранить эти данные? Текстовый файл? Бинарный файл? Какой выбрать формат файла?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44115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984807"/>
                </a:solidFill>
              </a:rPr>
              <a:t>Понятие базы данных (б/д)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140"/>
            <a:ext cx="7928733" cy="4525963"/>
          </a:xfrm>
        </p:spPr>
        <p:txBody>
          <a:bodyPr>
            <a:normAutofit/>
          </a:bodyPr>
          <a:lstStyle/>
          <a:p>
            <a:r>
              <a:rPr lang="ru-RU" sz="2400" dirty="0"/>
              <a:t>База данных (</a:t>
            </a:r>
            <a:r>
              <a:rPr lang="ru-RU" sz="2400" dirty="0" err="1"/>
              <a:t>database</a:t>
            </a:r>
            <a:r>
              <a:rPr lang="ru-RU" sz="2400" dirty="0"/>
              <a:t>/</a:t>
            </a:r>
            <a:r>
              <a:rPr lang="ru-RU" sz="2400" dirty="0" err="1"/>
              <a:t>db</a:t>
            </a:r>
            <a:r>
              <a:rPr lang="ru-RU" sz="2400" dirty="0"/>
              <a:t>) - это совокупность данных связанных между собой определенной тематикой. Данных сохраняются на машинных носителях системы в </a:t>
            </a:r>
            <a:r>
              <a:rPr lang="ru-RU" sz="2400" dirty="0" smtClean="0"/>
              <a:t>упорядоченном </a:t>
            </a:r>
            <a:r>
              <a:rPr lang="ru-RU" sz="2400" dirty="0"/>
              <a:t>виде.</a:t>
            </a: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237" y="2820559"/>
            <a:ext cx="428625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51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984807"/>
                </a:solidFill>
              </a:rPr>
              <a:t>СУБД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140"/>
            <a:ext cx="8229600" cy="52825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/>
              <a:t>Системы управления б/д (СУБД) - программы, которые предназначенные для управления б/д. Имеют следующие составляющие</a:t>
            </a:r>
            <a:r>
              <a:rPr lang="ru-RU" sz="2400" dirty="0" smtClean="0"/>
              <a:t>:</a:t>
            </a:r>
          </a:p>
          <a:p>
            <a:r>
              <a:rPr lang="ru-RU" sz="2400" dirty="0"/>
              <a:t>Ядро СУБД, отвечающее за управление данными и их </a:t>
            </a:r>
            <a:r>
              <a:rPr lang="ru-RU" sz="2400" dirty="0" err="1"/>
              <a:t>журналирование</a:t>
            </a:r>
            <a:endParaRPr lang="ru-RU" sz="2400" dirty="0"/>
          </a:p>
          <a:p>
            <a:r>
              <a:rPr lang="ru-RU" sz="2400" dirty="0"/>
              <a:t>Процессор языка базы данных, обеспечивающий оптимизацию запросов и переводом их на машинный язык</a:t>
            </a:r>
          </a:p>
          <a:p>
            <a:r>
              <a:rPr lang="ru-RU" sz="2400" dirty="0"/>
              <a:t>Подсистему поддержки времени выполнения (</a:t>
            </a:r>
            <a:r>
              <a:rPr lang="ru-RU" sz="2400" dirty="0" err="1"/>
              <a:t>runtime</a:t>
            </a:r>
            <a:r>
              <a:rPr lang="ru-RU" sz="2400" dirty="0"/>
              <a:t>), которая создает пользовательский интерфейс и обеспечивает его взаимодействие с б/д</a:t>
            </a:r>
          </a:p>
          <a:p>
            <a:r>
              <a:rPr lang="ru-RU" sz="2400" dirty="0"/>
              <a:t>Набор утилит, которые предоставляют дополнительные возможности по обслуживанию информационной системы.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0161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984807"/>
                </a:solidFill>
              </a:rPr>
              <a:t>Типы и модели б/д и СУБД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0902"/>
            <a:ext cx="8229600" cy="3589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Находят применение следующие 4 типа моделей б/д и СУБД: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ru-RU" sz="2400" dirty="0"/>
              <a:t>Иерархические</a:t>
            </a:r>
          </a:p>
          <a:p>
            <a:r>
              <a:rPr lang="ru-RU" sz="2400" dirty="0"/>
              <a:t>Сетевые</a:t>
            </a:r>
          </a:p>
          <a:p>
            <a:r>
              <a:rPr lang="ru-RU" sz="2400" dirty="0"/>
              <a:t>Реляционные</a:t>
            </a:r>
          </a:p>
          <a:p>
            <a:r>
              <a:rPr lang="ru-RU" sz="2400" dirty="0"/>
              <a:t>Объектно-ориентированные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0969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984807"/>
                </a:solidFill>
              </a:rPr>
              <a:t>Реляционные б/д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140"/>
            <a:ext cx="8229600" cy="5282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реляционной б/д все данные сохраняются в виде двумерных таблиц. Таблицы состоят из столбцов и рядов данных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Примеры</a:t>
            </a:r>
            <a:r>
              <a:rPr lang="ru-RU" sz="2400" dirty="0" smtClean="0"/>
              <a:t>:</a:t>
            </a:r>
            <a:endParaRPr lang="ru-RU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MS SQL Server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Oracle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MySQL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MS </a:t>
            </a:r>
            <a:r>
              <a:rPr lang="en-US" sz="2400" dirty="0" smtClean="0"/>
              <a:t>Access</a:t>
            </a:r>
            <a:endParaRPr lang="ru-RU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PostgreSQL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SQLite</a:t>
            </a:r>
            <a:endParaRPr lang="en-US" sz="24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002" y="3108754"/>
            <a:ext cx="5675219" cy="298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035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984807"/>
                </a:solidFill>
              </a:rPr>
              <a:t>Реляционные б/д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140"/>
            <a:ext cx="8229600" cy="5282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реляционной б/д все данные сохраняются в виде двумерных таблиц. Таблицы состоят из столбцов и рядов данных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Примеры</a:t>
            </a:r>
            <a:r>
              <a:rPr lang="ru-RU" sz="2400" dirty="0" smtClean="0"/>
              <a:t>:</a:t>
            </a:r>
            <a:endParaRPr lang="ru-RU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MS SQL Server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Oracle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MySQL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MS </a:t>
            </a:r>
            <a:r>
              <a:rPr lang="en-US" sz="2400" dirty="0" smtClean="0"/>
              <a:t>Access</a:t>
            </a:r>
            <a:endParaRPr lang="ru-RU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PostgreSQL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SQLite</a:t>
            </a:r>
            <a:endParaRPr lang="en-US" sz="24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002" y="3108754"/>
            <a:ext cx="5675219" cy="298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206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3060"/>
            <a:ext cx="8229600" cy="1143000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rgbClr val="984807"/>
                </a:solidFill>
              </a:rPr>
              <a:t>Работа с таблицами б/д</a:t>
            </a:r>
            <a:endParaRPr lang="en-US" sz="5400" dirty="0">
              <a:solidFill>
                <a:srgbClr val="984807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499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844</Words>
  <Application>Microsoft Office PowerPoint</Application>
  <PresentationFormat>Экран (4:3)</PresentationFormat>
  <Paragraphs>120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Office Theme</vt:lpstr>
      <vt:lpstr>Базы данных</vt:lpstr>
      <vt:lpstr>Введение в базы данных</vt:lpstr>
      <vt:lpstr>Где хранить данные программ</vt:lpstr>
      <vt:lpstr>Понятие базы данных (б/д)</vt:lpstr>
      <vt:lpstr>СУБД</vt:lpstr>
      <vt:lpstr>Типы и модели б/д и СУБД</vt:lpstr>
      <vt:lpstr>Реляционные б/д</vt:lpstr>
      <vt:lpstr>Реляционные б/д</vt:lpstr>
      <vt:lpstr>Работа с таблицами б/д</vt:lpstr>
      <vt:lpstr>Модель реляционной б/д</vt:lpstr>
      <vt:lpstr>Связи между таблицами</vt:lpstr>
      <vt:lpstr>Связь один к одному</vt:lpstr>
      <vt:lpstr>Один ко многим</vt:lpstr>
      <vt:lpstr>Много ко многим</vt:lpstr>
      <vt:lpstr>Презентация PowerPoint</vt:lpstr>
      <vt:lpstr>Что такое SQL?</vt:lpstr>
      <vt:lpstr>Назначение SQL</vt:lpstr>
      <vt:lpstr>Категории команд SQL</vt:lpstr>
      <vt:lpstr>DDL (работа со структурой базы)</vt:lpstr>
      <vt:lpstr>Создание и удаление таблиц</vt:lpstr>
      <vt:lpstr>Презентация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django</dc:title>
  <dc:creator>X Y</dc:creator>
  <cp:lastModifiedBy>Максим Шаптала</cp:lastModifiedBy>
  <cp:revision>226</cp:revision>
  <dcterms:created xsi:type="dcterms:W3CDTF">2011-05-06T12:09:52Z</dcterms:created>
  <dcterms:modified xsi:type="dcterms:W3CDTF">2016-11-02T12:01:26Z</dcterms:modified>
</cp:coreProperties>
</file>