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16"/>
  </p:notesMasterIdLst>
  <p:sldIdLst>
    <p:sldId id="285" r:id="rId4"/>
    <p:sldId id="283" r:id="rId5"/>
    <p:sldId id="354" r:id="rId6"/>
    <p:sldId id="367" r:id="rId7"/>
    <p:sldId id="362" r:id="rId8"/>
    <p:sldId id="365" r:id="rId9"/>
    <p:sldId id="369" r:id="rId10"/>
    <p:sldId id="370" r:id="rId11"/>
    <p:sldId id="371" r:id="rId12"/>
    <p:sldId id="372" r:id="rId13"/>
    <p:sldId id="373" r:id="rId14"/>
    <p:sldId id="374" r:id="rId15"/>
  </p:sldIdLst>
  <p:sldSz cx="16256000" cy="9144000"/>
  <p:notesSz cx="6858000" cy="9144000"/>
  <p:embeddedFontLst>
    <p:embeddedFont>
      <p:font typeface="Wingdings 2" panose="05020102010507070707" pitchFamily="18" charset="2"/>
      <p:regular r:id="rId17"/>
    </p:embeddedFont>
    <p:embeddedFont>
      <p:font typeface="Cabin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75" d="100"/>
          <a:sy n="75" d="100"/>
        </p:scale>
        <p:origin x="78" y="42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30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04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04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0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4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18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 smtClean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Наследование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Множественное наследование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16000" y="4019350"/>
            <a:ext cx="14681200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,...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3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286000"/>
            <a:ext cx="1341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Подклассу можно указать несколько родительских классов – в таком случае он унаследует все их </a:t>
            </a:r>
            <a:r>
              <a:rPr lang="ru-RU" sz="3200" dirty="0" smtClean="0"/>
              <a:t>атрибуты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37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множественного наследования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647013" y="2413000"/>
            <a:ext cx="8613985" cy="67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3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foo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prinf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(“foo”)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ru-RU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3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prinf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(“boo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”)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A, B)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pass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 = C()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c.foo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			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foo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c.boo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			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90999" y="2552706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5064" y="4709526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1164" y="4695739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11766933" y="3429006"/>
            <a:ext cx="1552766" cy="1280521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13319699" y="3429007"/>
            <a:ext cx="1550165" cy="1266732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290999" y="694782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C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flipH="1" flipV="1">
            <a:off x="11783764" y="5585826"/>
            <a:ext cx="1535935" cy="1361996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7" idx="2"/>
          </p:cNvCxnSpPr>
          <p:nvPr/>
        </p:nvCxnSpPr>
        <p:spPr>
          <a:xfrm flipV="1">
            <a:off x="13319699" y="5572039"/>
            <a:ext cx="1550165" cy="1375783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Порядок разрешения методов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0250" y="4182681"/>
            <a:ext cx="13500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Атрибут __</a:t>
            </a:r>
            <a:r>
              <a:rPr lang="ru-RU" sz="3200" dirty="0" err="1"/>
              <a:t>mro</a:t>
            </a:r>
            <a:r>
              <a:rPr lang="ru-RU" sz="3200" dirty="0"/>
              <a:t>__ </a:t>
            </a:r>
            <a:r>
              <a:rPr lang="ru-RU" sz="3200" dirty="0" smtClean="0"/>
              <a:t> (</a:t>
            </a:r>
            <a:r>
              <a:rPr lang="ru-RU" sz="3200" dirty="0" err="1" smtClean="0"/>
              <a:t>method</a:t>
            </a:r>
            <a:r>
              <a:rPr lang="ru-RU" sz="3200" dirty="0" smtClean="0"/>
              <a:t> </a:t>
            </a:r>
            <a:r>
              <a:rPr lang="ru-RU" sz="3200" dirty="0" err="1"/>
              <a:t>resolution</a:t>
            </a:r>
            <a:r>
              <a:rPr lang="ru-RU" sz="3200" dirty="0"/>
              <a:t> </a:t>
            </a:r>
            <a:r>
              <a:rPr lang="ru-RU" sz="3200" dirty="0" err="1" smtClean="0"/>
              <a:t>order</a:t>
            </a:r>
            <a:r>
              <a:rPr lang="ru-RU" sz="3200" dirty="0" smtClean="0"/>
              <a:t>) позволяет определить порядок разрешения методов</a:t>
            </a:r>
            <a:endParaRPr lang="ru-RU" sz="3200" dirty="0"/>
          </a:p>
        </p:txBody>
      </p:sp>
      <p:sp>
        <p:nvSpPr>
          <p:cNvPr id="14" name="Содержимое 1"/>
          <p:cNvSpPr txBox="1">
            <a:spLocks/>
          </p:cNvSpPr>
          <p:nvPr/>
        </p:nvSpPr>
        <p:spPr>
          <a:xfrm>
            <a:off x="622300" y="5435240"/>
            <a:ext cx="14579600" cy="41783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 lvl="0" indent="0">
              <a:buClrTx/>
            </a:pPr>
            <a:r>
              <a:rPr lang="en-US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): pass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С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С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mro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82296" lvl="0" indent="0">
              <a:buClrTx/>
            </a:pPr>
            <a:r>
              <a:rPr lang="en-US" b="1" dirty="0" smtClean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class '__</a:t>
            </a:r>
            <a:r>
              <a:rPr lang="en-US" b="1" dirty="0" err="1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main__.C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'&gt;, &lt;class '__</a:t>
            </a:r>
            <a:r>
              <a:rPr lang="en-US" b="1" dirty="0" err="1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main__.A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'&gt;, &lt;class '__</a:t>
            </a:r>
            <a:r>
              <a:rPr lang="en-US" b="1" dirty="0" err="1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main__.B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'&gt;, &lt;class 'object'&gt;)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250" y="2070138"/>
            <a:ext cx="144716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вызове объекта с атрибутом – интерпретатор </a:t>
            </a:r>
            <a:r>
              <a:rPr lang="ru-RU" sz="3200" dirty="0" smtClean="0"/>
              <a:t>бу</a:t>
            </a:r>
            <a:r>
              <a:rPr lang="ru-RU" sz="3200" dirty="0"/>
              <a:t>д</a:t>
            </a:r>
            <a:r>
              <a:rPr lang="ru-RU" sz="3200" dirty="0" smtClean="0"/>
              <a:t>ет </a:t>
            </a:r>
            <a:r>
              <a:rPr lang="ru-RU" sz="3200" dirty="0"/>
              <a:t>искать указанный атрибут в описании самого класса, из которого был создан объект; потом – слева направо в указанных ему родительских </a:t>
            </a:r>
            <a:r>
              <a:rPr lang="ru-RU" sz="3200" dirty="0" smtClean="0"/>
              <a:t>объектах, </a:t>
            </a:r>
            <a:r>
              <a:rPr lang="ru-RU" sz="3200" dirty="0"/>
              <a:t>потом – в родительских объектах этих родительских объектов (если они есть).</a:t>
            </a:r>
          </a:p>
        </p:txBody>
      </p:sp>
    </p:spTree>
    <p:extLst>
      <p:ext uri="{BB962C8B-B14F-4D97-AF65-F5344CB8AC3E}">
        <p14:creationId xmlns:p14="http://schemas.microsoft.com/office/powerpoint/2010/main" val="28499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 fontScale="92500" lnSpcReduction="10000"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расшифровывается ООП?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класс?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объекта?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Три «кита» ООП.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инкапсуляция?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атрибут класса от атрибута объекта?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метод? В чем отличие от обычной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создать закрытый атрибут?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доступ к закрытому атрибуты?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свойство?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конструктора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нужен деструктор класса?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 smtClean="0"/>
              <a:t>Создать три класса: Кошка (</a:t>
            </a:r>
            <a:r>
              <a:rPr lang="en-US" sz="3600" dirty="0" smtClean="0"/>
              <a:t>Cat), </a:t>
            </a:r>
            <a:r>
              <a:rPr lang="uk-UA" sz="3600" dirty="0" smtClean="0"/>
              <a:t>Собака (</a:t>
            </a:r>
            <a:r>
              <a:rPr lang="en-US" sz="3600" dirty="0" smtClean="0"/>
              <a:t>Dog) </a:t>
            </a:r>
            <a:r>
              <a:rPr lang="ru-RU" sz="3600" dirty="0" smtClean="0"/>
              <a:t>и Корова (</a:t>
            </a:r>
            <a:r>
              <a:rPr lang="en-US" sz="3600" dirty="0" smtClean="0"/>
              <a:t>Cow).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 smtClean="0"/>
              <a:t>Определить следующие атрибуты объекта: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/>
              <a:t>	</a:t>
            </a:r>
            <a:r>
              <a:rPr lang="ru-RU" sz="3600" dirty="0" smtClean="0"/>
              <a:t>имя (</a:t>
            </a:r>
            <a:r>
              <a:rPr lang="en-US" sz="3600" dirty="0" smtClean="0"/>
              <a:t>__name)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ru-RU" sz="3600" dirty="0" smtClean="0"/>
              <a:t> возраст (__</a:t>
            </a:r>
            <a:r>
              <a:rPr lang="en-US" sz="3600" dirty="0" smtClean="0"/>
              <a:t>age)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ru-RU" sz="3600" dirty="0" smtClean="0"/>
              <a:t>цвет (</a:t>
            </a:r>
            <a:r>
              <a:rPr lang="uk-UA" sz="3600" dirty="0" smtClean="0"/>
              <a:t>__</a:t>
            </a:r>
            <a:r>
              <a:rPr lang="en-US" sz="3600" dirty="0" smtClean="0"/>
              <a:t>color)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 smtClean="0"/>
              <a:t>Создать конструктор с тремя параметрами и три свойства (только геттеры)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Наследование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051059" y="2527300"/>
            <a:ext cx="14153880" cy="5761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Механизм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 ООП, позволяющий описать новый класс на основе родительского,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т.ч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свойства и функциональность родительского класса заимствуются новым классом.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Принцип: отношение «IS-A» («есть»)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Пример: «Лимузин есть машина».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же имеется: «Машина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 двигатель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», то это класс машина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 свойство двигатель, а не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наследуется от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него.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charRg st="15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charRg st="19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charRg st="222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charRg st="288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Наследование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271043" y="3079550"/>
            <a:ext cx="11949888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3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наследования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4403108" y="2286000"/>
            <a:ext cx="7685757" cy="67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object)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3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foo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prinf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(“foo”)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pass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 = B()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b.foo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			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foo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05229" y="2898228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90999" y="4761413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90999" y="629068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13319699" y="3774528"/>
            <a:ext cx="14230" cy="986885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333929" y="5637713"/>
            <a:ext cx="0" cy="652969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 </a:t>
            </a:r>
            <a:r>
              <a:rPr lang="en-US" sz="7800" dirty="0" err="1" smtClean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issubclass</a:t>
            </a:r>
            <a:endParaRPr lang="en-US" sz="7800" dirty="0">
              <a:solidFill>
                <a:srgbClr val="7030A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9000" y="2137130"/>
            <a:ext cx="1304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Функция </a:t>
            </a:r>
            <a:r>
              <a:rPr lang="ru-RU" sz="3600" b="1" dirty="0" err="1">
                <a:solidFill>
                  <a:srgbClr val="7030A0"/>
                </a:solidFill>
              </a:rPr>
              <a:t>issubclass</a:t>
            </a:r>
            <a:r>
              <a:rPr lang="ru-RU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7030A0"/>
                </a:solidFill>
              </a:rPr>
              <a:t>X</a:t>
            </a:r>
            <a:r>
              <a:rPr lang="ru-RU" sz="3600" b="1" dirty="0">
                <a:solidFill>
                  <a:srgbClr val="7030A0"/>
                </a:solidFill>
              </a:rPr>
              <a:t>, </a:t>
            </a:r>
            <a:r>
              <a:rPr lang="en-US" sz="3600" b="1" dirty="0">
                <a:solidFill>
                  <a:srgbClr val="7030A0"/>
                </a:solidFill>
              </a:rPr>
              <a:t>Y</a:t>
            </a:r>
            <a:r>
              <a:rPr lang="ru-RU" sz="3600" b="1" dirty="0">
                <a:solidFill>
                  <a:srgbClr val="7030A0"/>
                </a:solidFill>
              </a:rPr>
              <a:t>)</a:t>
            </a:r>
            <a:r>
              <a:rPr lang="ru-RU" sz="3600" dirty="0">
                <a:solidFill>
                  <a:srgbClr val="7030A0"/>
                </a:solidFill>
              </a:rPr>
              <a:t> </a:t>
            </a:r>
            <a:r>
              <a:rPr lang="en-US" sz="3600" dirty="0" smtClean="0"/>
              <a:t> </a:t>
            </a:r>
            <a:r>
              <a:rPr lang="ru-RU" sz="3600" dirty="0" smtClean="0"/>
              <a:t>проверяет является </a:t>
            </a:r>
            <a:r>
              <a:rPr lang="ru-RU" sz="3600" dirty="0"/>
              <a:t>ли </a:t>
            </a:r>
            <a:r>
              <a:rPr lang="ru-RU" sz="3200" dirty="0"/>
              <a:t>класс</a:t>
            </a:r>
            <a:r>
              <a:rPr lang="ru-RU" sz="3600" dirty="0"/>
              <a:t> </a:t>
            </a:r>
            <a:r>
              <a:rPr lang="en-US" sz="3600" dirty="0"/>
              <a:t>X</a:t>
            </a:r>
            <a:r>
              <a:rPr lang="ru-RU" sz="3600" dirty="0"/>
              <a:t> подклассом класса </a:t>
            </a:r>
            <a:r>
              <a:rPr lang="en-US" sz="3600" dirty="0"/>
              <a:t>Y</a:t>
            </a:r>
            <a:endParaRPr lang="ru-RU" sz="3600" dirty="0"/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876400" y="3663944"/>
            <a:ext cx="10620400" cy="5124456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#False</a:t>
            </a:r>
            <a:endParaRPr lang="ru-RU" sz="36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ru-RU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)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02544" y="3553359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9899" y="5409113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09899" y="693838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0"/>
            <a:endCxn id="3" idx="2"/>
          </p:cNvCxnSpPr>
          <p:nvPr/>
        </p:nvCxnSpPr>
        <p:spPr>
          <a:xfrm flipV="1">
            <a:off x="12138599" y="4429659"/>
            <a:ext cx="1292645" cy="979454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152829" y="6285413"/>
            <a:ext cx="0" cy="652969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458328" y="5426821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str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4" idx="0"/>
            <a:endCxn id="3" idx="2"/>
          </p:cNvCxnSpPr>
          <p:nvPr/>
        </p:nvCxnSpPr>
        <p:spPr>
          <a:xfrm flipH="1" flipV="1">
            <a:off x="13431244" y="4429659"/>
            <a:ext cx="1055784" cy="997162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 </a:t>
            </a:r>
            <a:r>
              <a:rPr lang="en-US" sz="7800" dirty="0" err="1" smtClean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isinstance</a:t>
            </a:r>
            <a:endParaRPr lang="en-US" sz="7800" dirty="0">
              <a:solidFill>
                <a:srgbClr val="7030A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9000" y="2137130"/>
            <a:ext cx="1304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Функция </a:t>
            </a:r>
            <a:r>
              <a:rPr lang="ru-RU" sz="3600" b="1" dirty="0" err="1" smtClean="0">
                <a:solidFill>
                  <a:srgbClr val="7030A0"/>
                </a:solidFill>
              </a:rPr>
              <a:t>is</a:t>
            </a:r>
            <a:r>
              <a:rPr lang="en-US" sz="3600" b="1" dirty="0" smtClean="0">
                <a:solidFill>
                  <a:srgbClr val="7030A0"/>
                </a:solidFill>
              </a:rPr>
              <a:t>instance</a:t>
            </a:r>
            <a:r>
              <a:rPr lang="ru-RU" sz="3600" b="1" dirty="0" smtClean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7030A0"/>
                </a:solidFill>
              </a:rPr>
              <a:t>X</a:t>
            </a:r>
            <a:r>
              <a:rPr lang="ru-RU" sz="3600" b="1" dirty="0">
                <a:solidFill>
                  <a:srgbClr val="7030A0"/>
                </a:solidFill>
              </a:rPr>
              <a:t>, </a:t>
            </a:r>
            <a:r>
              <a:rPr lang="en-US" sz="3600" b="1" dirty="0">
                <a:solidFill>
                  <a:srgbClr val="7030A0"/>
                </a:solidFill>
              </a:rPr>
              <a:t>Y</a:t>
            </a:r>
            <a:r>
              <a:rPr lang="ru-RU" sz="3600" b="1" dirty="0">
                <a:solidFill>
                  <a:srgbClr val="7030A0"/>
                </a:solidFill>
              </a:rPr>
              <a:t>)</a:t>
            </a:r>
            <a:r>
              <a:rPr lang="ru-RU" sz="3600" dirty="0">
                <a:solidFill>
                  <a:srgbClr val="7030A0"/>
                </a:solidFill>
              </a:rPr>
              <a:t> </a:t>
            </a:r>
            <a:r>
              <a:rPr lang="en-US" sz="3600" dirty="0" smtClean="0"/>
              <a:t> </a:t>
            </a:r>
            <a:r>
              <a:rPr lang="ru-RU" sz="3600" dirty="0" smtClean="0"/>
              <a:t>проверяет является </a:t>
            </a:r>
            <a:r>
              <a:rPr lang="ru-RU" sz="3600" dirty="0"/>
              <a:t>ли </a:t>
            </a:r>
            <a:r>
              <a:rPr lang="ru-RU" sz="3200" dirty="0" smtClean="0"/>
              <a:t>объект</a:t>
            </a:r>
            <a:r>
              <a:rPr lang="ru-RU" sz="3600" dirty="0"/>
              <a:t> </a:t>
            </a:r>
            <a:r>
              <a:rPr lang="en-US" sz="3600" dirty="0"/>
              <a:t>X</a:t>
            </a:r>
            <a:r>
              <a:rPr lang="ru-RU" sz="3600" dirty="0"/>
              <a:t> </a:t>
            </a:r>
            <a:r>
              <a:rPr lang="ru-RU" sz="3600" dirty="0" smtClean="0"/>
              <a:t>экземпляром </a:t>
            </a:r>
            <a:r>
              <a:rPr lang="ru-RU" sz="3600" dirty="0"/>
              <a:t>класса </a:t>
            </a:r>
            <a:r>
              <a:rPr lang="en-US" sz="3600" dirty="0"/>
              <a:t>Y</a:t>
            </a:r>
            <a:endParaRPr lang="ru-RU" sz="3600" dirty="0"/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876400" y="3663944"/>
            <a:ext cx="10620400" cy="5124456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= B()</a:t>
            </a:r>
          </a:p>
          <a:p>
            <a:pPr marL="82296"/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#False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02544" y="3553359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9899" y="5409113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09899" y="693838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0"/>
            <a:endCxn id="3" idx="2"/>
          </p:cNvCxnSpPr>
          <p:nvPr/>
        </p:nvCxnSpPr>
        <p:spPr>
          <a:xfrm flipV="1">
            <a:off x="12138599" y="4429659"/>
            <a:ext cx="1292645" cy="979454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152829" y="6285413"/>
            <a:ext cx="0" cy="652969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458328" y="5426821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str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4" idx="0"/>
            <a:endCxn id="3" idx="2"/>
          </p:cNvCxnSpPr>
          <p:nvPr/>
        </p:nvCxnSpPr>
        <p:spPr>
          <a:xfrm flipH="1" flipV="1">
            <a:off x="13431244" y="4429659"/>
            <a:ext cx="1055784" cy="997162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398</Words>
  <Application>Microsoft Office PowerPoint</Application>
  <PresentationFormat>Custom</PresentationFormat>
  <Paragraphs>106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Wingdings 2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Три кита ООП</vt:lpstr>
      <vt:lpstr>Наследование</vt:lpstr>
      <vt:lpstr>Наследование в python</vt:lpstr>
      <vt:lpstr>Пример наследования</vt:lpstr>
      <vt:lpstr>Функция issubclass</vt:lpstr>
      <vt:lpstr>Функция isinstance</vt:lpstr>
      <vt:lpstr>Множественное наследование</vt:lpstr>
      <vt:lpstr>Пример множественного наследования</vt:lpstr>
      <vt:lpstr>Порядок разрешения методов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796</cp:revision>
  <dcterms:modified xsi:type="dcterms:W3CDTF">2016-10-02T00:05:23Z</dcterms:modified>
</cp:coreProperties>
</file>