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  <p:sldMasterId id="2147483707" r:id="rId3"/>
    <p:sldMasterId id="2147483708" r:id="rId4"/>
    <p:sldMasterId id="2147483719" r:id="rId5"/>
  </p:sldMasterIdLst>
  <p:notesMasterIdLst>
    <p:notesMasterId r:id="rId46"/>
  </p:notesMasterIdLst>
  <p:sldIdLst>
    <p:sldId id="285" r:id="rId6"/>
    <p:sldId id="283" r:id="rId7"/>
    <p:sldId id="286" r:id="rId8"/>
    <p:sldId id="257" r:id="rId9"/>
    <p:sldId id="288" r:id="rId10"/>
    <p:sldId id="287" r:id="rId11"/>
    <p:sldId id="289" r:id="rId12"/>
    <p:sldId id="282" r:id="rId13"/>
    <p:sldId id="281" r:id="rId14"/>
    <p:sldId id="290" r:id="rId15"/>
    <p:sldId id="291" r:id="rId16"/>
    <p:sldId id="292" r:id="rId17"/>
    <p:sldId id="258" r:id="rId18"/>
    <p:sldId id="259" r:id="rId19"/>
    <p:sldId id="260" r:id="rId20"/>
    <p:sldId id="293" r:id="rId21"/>
    <p:sldId id="294" r:id="rId22"/>
    <p:sldId id="261" r:id="rId23"/>
    <p:sldId id="295" r:id="rId24"/>
    <p:sldId id="296" r:id="rId25"/>
    <p:sldId id="297" r:id="rId26"/>
    <p:sldId id="265" r:id="rId27"/>
    <p:sldId id="266" r:id="rId28"/>
    <p:sldId id="298" r:id="rId29"/>
    <p:sldId id="267" r:id="rId30"/>
    <p:sldId id="268" r:id="rId31"/>
    <p:sldId id="299" r:id="rId32"/>
    <p:sldId id="269" r:id="rId33"/>
    <p:sldId id="270" r:id="rId34"/>
    <p:sldId id="300" r:id="rId35"/>
    <p:sldId id="301" r:id="rId36"/>
    <p:sldId id="302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9" r:id="rId45"/>
  </p:sldIdLst>
  <p:sldSz cx="16256000" cy="9144000"/>
  <p:notesSz cx="6858000" cy="9144000"/>
  <p:embeddedFontLst>
    <p:embeddedFont>
      <p:font typeface="Cabin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>
      <p:ext uri="{19B8F6BF-5375-455C-9EA6-DF929625EA0E}">
        <p15:presenceInfo xmlns:p15="http://schemas.microsoft.com/office/powerpoint/2012/main" userId="ma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6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47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62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9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58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68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98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91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8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868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63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062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45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8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20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53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3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658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43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20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991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1277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2067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9280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726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188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03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15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creator.ru/articles/d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>
                <a:solidFill>
                  <a:schemeClr val="tx1"/>
                </a:solidFill>
              </a:rPr>
              <a:t>7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087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430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“</a:t>
            </a:r>
            <a:r>
              <a:rPr lang="en-US" sz="36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функциями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56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включает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рамках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зыка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Python: 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(), type(), float(),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самостоятельно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с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</a:t>
            </a:r>
            <a:r>
              <a:rPr lang="en-US" sz="36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словами</a:t>
            </a: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понимается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используемый код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задаем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вызываем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ее названию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7753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624139" y="1576935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338511" y="2749550"/>
            <a:ext cx="4902177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Shape 253"/>
          <p:cNvSpPr txBox="1"/>
          <p:nvPr/>
        </p:nvSpPr>
        <p:spPr>
          <a:xfrm>
            <a:off x="3784600" y="4603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400550" y="5070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40388" y="5397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endParaRPr lang="en-US" sz="3600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2627311" y="3814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92299" y="4152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67175" y="3776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" name="Shape 254"/>
          <p:cNvCxnSpPr/>
          <p:nvPr/>
        </p:nvCxnSpPr>
        <p:spPr>
          <a:xfrm flipV="1">
            <a:off x="7284384" y="2025599"/>
            <a:ext cx="1554816" cy="739031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42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9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55700" y="1193800"/>
            <a:ext cx="13931900" cy="711199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7471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max(</a:t>
            </a: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for x in y: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  <a:endParaRPr lang="en-US" sz="2400" dirty="0">
              <a:solidFill>
                <a:schemeClr val="lt1"/>
              </a:solidFill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25983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собственных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выделяется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отступами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Следующий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i="1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1105285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"I 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day.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052300" y="2606624"/>
            <a:ext cx="1119300" cy="4197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58499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к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время и </a:t>
            </a:r>
            <a:r>
              <a:rPr lang="ru-RU" sz="36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использования</a:t>
            </a:r>
            <a:endParaRPr lang="en-US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82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качестве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ручка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предоставляющая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доступ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конкретной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01250" y="2110500"/>
            <a:ext cx="5713800" cy="7006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400" b="0" i="0" u="none" strike="noStrike" cap="none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  <a:r>
              <a:rPr lang="ru-RU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ru-RU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4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ua</a:t>
            </a: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’:</a:t>
            </a:r>
            <a:endParaRPr lang="en-US" sz="2400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Прив</a:t>
            </a:r>
            <a:r>
              <a:rPr lang="uk-UA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іт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uk-UA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== ‘</a:t>
            </a:r>
            <a:r>
              <a:rPr lang="en-US" sz="24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ru</a:t>
            </a: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’:</a:t>
            </a:r>
            <a:endParaRPr lang="en-US" sz="2400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Привет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1"/>
            <a:ext cx="15201900" cy="68070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Дана строка текста. Необходимо получить словарь, в котором ключом будет  слово, а значением – его длинна.</a:t>
            </a:r>
          </a:p>
          <a:p>
            <a:r>
              <a:rPr lang="ru-RU" sz="2800" dirty="0" smtClean="0"/>
              <a:t>Пример экрана вывода программы: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текст: 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{'Python': 6, 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изучаю': 6, 'Я': 1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Задача на закрепление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451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1510" y="2542259"/>
            <a:ext cx="571380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		print(a + b)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"&lt;pyshell#4&gt;",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2 required positional arguments: 'a' and 'b' </a:t>
            </a:r>
            <a:r>
              <a:rPr lang="en-US" sz="2400" b="0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58598"/>
              <a:gd name="adj2" fmla="val -131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u="sng" dirty="0" smtClean="0">
                <a:solidFill>
                  <a:srgbClr val="FF0000"/>
                </a:solidFill>
              </a:rPr>
              <a:t>два</a:t>
            </a:r>
            <a:r>
              <a:rPr lang="ru-RU" sz="2400" dirty="0" smtClean="0">
                <a:solidFill>
                  <a:srgbClr val="FF0000"/>
                </a:solidFill>
              </a:rPr>
              <a:t> аргумента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479280" y="280351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		print(a + b)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"&lt;pyshell#7&gt;",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1 required positional argument: 'a'</a:t>
            </a:r>
            <a:endParaRPr lang="en-US" sz="2400" b="0" i="0" u="none" strike="noStrike" cap="none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2400" b="0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60397"/>
              <a:gd name="adj2" fmla="val -96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 один аргумент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1841480" y="1229070"/>
            <a:ext cx="4414520" cy="1112520"/>
          </a:xfrm>
          <a:prstGeom prst="wedgeEllipseCallout">
            <a:avLst>
              <a:gd name="adj1" fmla="val -28037"/>
              <a:gd name="adj2" fmla="val 8030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Необязательный аргумент </a:t>
            </a:r>
            <a:r>
              <a:rPr lang="en-US" sz="2400" dirty="0" smtClean="0">
                <a:solidFill>
                  <a:srgbClr val="00B050"/>
                </a:solidFill>
              </a:rPr>
              <a:t>b </a:t>
            </a:r>
            <a:r>
              <a:rPr lang="ru-RU" sz="2400" dirty="0" smtClean="0">
                <a:solidFill>
                  <a:srgbClr val="00B050"/>
                </a:solidFill>
              </a:rPr>
              <a:t>равен 0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0240" y="281875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		print(a + b)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b="0" i="0" u="none" strike="noStrike" cap="none" dirty="0" smtClean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(b=1, a=3)</a:t>
            </a:r>
            <a:endParaRPr lang="ru-RU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400" b="0" i="0" u="none" strike="noStrike" cap="none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400" b="0" i="0" u="none" strike="noStrike" cap="none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400" b="0" i="0" u="none" strike="noStrike" cap="none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2400" b="0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5059680" y="5829258"/>
            <a:ext cx="4054980" cy="1562141"/>
          </a:xfrm>
          <a:prstGeom prst="wedgeEllipseCallout">
            <a:avLst>
              <a:gd name="adj1" fmla="val 56798"/>
              <a:gd name="adj2" fmla="val -9499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Все аргументы опциональные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0988040" y="1062842"/>
            <a:ext cx="5161280" cy="1112520"/>
          </a:xfrm>
          <a:prstGeom prst="wedgeEllipseCallout">
            <a:avLst>
              <a:gd name="adj1" fmla="val -16817"/>
              <a:gd name="adj2" fmla="val 62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Необязательный аргумент </a:t>
            </a:r>
            <a:r>
              <a:rPr lang="en-US" sz="2400" dirty="0" smtClean="0">
                <a:solidFill>
                  <a:srgbClr val="00B050"/>
                </a:solidFill>
              </a:rPr>
              <a:t>a </a:t>
            </a:r>
            <a:r>
              <a:rPr lang="ru-RU" sz="2400" dirty="0" smtClean="0">
                <a:solidFill>
                  <a:srgbClr val="00B050"/>
                </a:solidFill>
              </a:rPr>
              <a:t>и </a:t>
            </a:r>
            <a:r>
              <a:rPr lang="en-US" sz="2400" dirty="0" smtClean="0">
                <a:solidFill>
                  <a:srgbClr val="00B050"/>
                </a:solidFill>
              </a:rPr>
              <a:t>b </a:t>
            </a:r>
            <a:r>
              <a:rPr lang="ru-RU" sz="2400" dirty="0" smtClean="0">
                <a:solidFill>
                  <a:srgbClr val="00B050"/>
                </a:solidFill>
              </a:rPr>
              <a:t>равны 0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9666170" y="6774138"/>
            <a:ext cx="6319520" cy="2080302"/>
          </a:xfrm>
          <a:prstGeom prst="wedgeEllipseCallout">
            <a:avLst>
              <a:gd name="adj1" fmla="val -18603"/>
              <a:gd name="adj2" fmla="val -87825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C000"/>
                </a:solidFill>
              </a:rPr>
              <a:t>Именованные аргументы могут быть указаны в произвольном порядке 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Зачастую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расчеты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ключевое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"Hello</a:t>
            </a:r>
            <a:r>
              <a:rPr lang="en-US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ru-RU" sz="36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</a:rPr>
              <a:t>Результативной</a:t>
            </a:r>
            <a:r>
              <a:rPr lang="en-US" sz="3200" dirty="0">
                <a:solidFill>
                  <a:schemeClr val="bg2"/>
                </a:solidFill>
              </a:rPr>
              <a:t>” </a:t>
            </a:r>
            <a:r>
              <a:rPr lang="en-US" sz="3200" dirty="0" err="1">
                <a:solidFill>
                  <a:schemeClr val="bg2"/>
                </a:solidFill>
              </a:rPr>
              <a:t>является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производящая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return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заканчивает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исполнение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250680" y="1994975"/>
            <a:ext cx="651682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),'Glenn’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(000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'Sally’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'),'Michael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7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endParaRPr lang="en-US" sz="72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задать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добавляем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дополнительные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должны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совпадать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7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производящие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результативными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нерезультативными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абзацам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закончите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мысль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назовите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Избегайте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рабо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какая-то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слишком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длинной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разбейте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поместите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употребляемых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желании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поделитесь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друзьями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Измените код расчета заработной платы с учетом того, что ставка за сверхурочные часы в полтора раза выше обычной ставки, и создайте функцию под названием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которая принимает два параметра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часы: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ставку: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Зарплата: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4744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727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flipH="1">
            <a:off x="7525576" y="5446496"/>
            <a:ext cx="246186" cy="72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2" descr="http://python-1.skilstak.io/img/d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15" y="4968744"/>
            <a:ext cx="2989498" cy="19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DRY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 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WET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73015" y="2262554"/>
            <a:ext cx="14583508" cy="60725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Don’t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yourself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DRY (рус. не повторяйся) — это принцип разработки программного обеспечения, нацеленный на снижение повторения информации различного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рода.</a:t>
            </a: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Нарушения принципа DRY называют WET — «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Write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Everything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Twice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» (Пиши всё по два раза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</a:rPr>
              <a:t>)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.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5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</a:t>
            </a:r>
            <a:r>
              <a:rPr lang="en-US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web-creator.ru/articles/dry</a:t>
            </a:r>
            <a:r>
              <a:rPr lang="ru-RU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317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</p:spTree>
    <p:extLst>
      <p:ext uri="{BB962C8B-B14F-4D97-AF65-F5344CB8AC3E}">
        <p14:creationId xmlns:p14="http://schemas.microsoft.com/office/powerpoint/2010/main" val="32429869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1954</Words>
  <Application>Microsoft Office PowerPoint</Application>
  <PresentationFormat>Произвольный</PresentationFormat>
  <Paragraphs>473</Paragraphs>
  <Slides>40</Slides>
  <Notes>38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Courier New</vt:lpstr>
      <vt:lpstr>Cabin</vt:lpstr>
      <vt:lpstr>Title &amp; Bullets</vt:lpstr>
      <vt:lpstr>1_Title &amp; Bullets</vt:lpstr>
      <vt:lpstr>Title &amp; Bullets</vt:lpstr>
      <vt:lpstr>1_Title &amp; Subtitle</vt:lpstr>
      <vt:lpstr>2_Title &amp; Bullets</vt:lpstr>
      <vt:lpstr>Программирование на Python </vt:lpstr>
      <vt:lpstr>Вопросы на повторение</vt:lpstr>
      <vt:lpstr>Задача на закрепление</vt:lpstr>
      <vt:lpstr>Повторяемый код в программе</vt:lpstr>
      <vt:lpstr>Повторяемый код в программе</vt:lpstr>
      <vt:lpstr>Повторяемый код в программе</vt:lpstr>
      <vt:lpstr>Повторяемый код в программе</vt:lpstr>
      <vt:lpstr>DRY или WET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Функции Python</vt:lpstr>
      <vt:lpstr>Определение функций</vt:lpstr>
      <vt:lpstr>Применение встроенных функций</vt:lpstr>
      <vt:lpstr>Применение встроенных функций</vt:lpstr>
      <vt:lpstr>Применение встроенных функций</vt:lpstr>
      <vt:lpstr>Функция max</vt:lpstr>
      <vt:lpstr>Функция max</vt:lpstr>
      <vt:lpstr>Функция max</vt:lpstr>
      <vt:lpstr>Функция max</vt:lpstr>
      <vt:lpstr>Создание собственных функций</vt:lpstr>
      <vt:lpstr>Презентация PowerPoint</vt:lpstr>
      <vt:lpstr>Презентация PowerPoint</vt:lpstr>
      <vt:lpstr>Определения и использование</vt:lpstr>
      <vt:lpstr>Презентация PowerPoint</vt:lpstr>
      <vt:lpstr>Презентация PowerPoint</vt:lpstr>
      <vt:lpstr>Аргументы</vt:lpstr>
      <vt:lpstr>Параметры</vt:lpstr>
      <vt:lpstr>Необязательные и именованные аргументы</vt:lpstr>
      <vt:lpstr>Необязательные и именованные аргументы</vt:lpstr>
      <vt:lpstr>Необязательные и именованные аргументы</vt:lpstr>
      <vt:lpstr>Возвращаемые значения</vt:lpstr>
      <vt:lpstr>Возвращаемое значение</vt:lpstr>
      <vt:lpstr>Аргументы, параметры и результаты</vt:lpstr>
      <vt:lpstr>Несколько параметров / аргументов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86</cp:revision>
  <dcterms:modified xsi:type="dcterms:W3CDTF">2016-09-02T00:36:24Z</dcterms:modified>
</cp:coreProperties>
</file>