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64" r:id="rId4"/>
    <p:sldId id="261" r:id="rId5"/>
    <p:sldId id="260" r:id="rId6"/>
    <p:sldId id="262" r:id="rId7"/>
    <p:sldId id="289" r:id="rId8"/>
    <p:sldId id="290" r:id="rId9"/>
    <p:sldId id="295" r:id="rId10"/>
    <p:sldId id="266" r:id="rId11"/>
    <p:sldId id="267" r:id="rId12"/>
    <p:sldId id="268" r:id="rId13"/>
    <p:sldId id="272" r:id="rId14"/>
    <p:sldId id="270" r:id="rId15"/>
    <p:sldId id="271" r:id="rId16"/>
    <p:sldId id="273" r:id="rId17"/>
    <p:sldId id="269" r:id="rId18"/>
    <p:sldId id="274" r:id="rId19"/>
    <p:sldId id="277" r:id="rId20"/>
    <p:sldId id="284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87" r:id="rId31"/>
    <p:sldId id="291" r:id="rId32"/>
    <p:sldId id="296" r:id="rId33"/>
    <p:sldId id="297" r:id="rId34"/>
    <p:sldId id="298" r:id="rId35"/>
    <p:sldId id="294" r:id="rId36"/>
    <p:sldId id="299" r:id="rId37"/>
    <p:sldId id="303" r:id="rId38"/>
    <p:sldId id="301" r:id="rId39"/>
    <p:sldId id="302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293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83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9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4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8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  <p:extLst>
      <p:ext uri="{BB962C8B-B14F-4D97-AF65-F5344CB8AC3E}">
        <p14:creationId xmlns:p14="http://schemas.microsoft.com/office/powerpoint/2010/main" val="201174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3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6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14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4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405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41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88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04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26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24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7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86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Raspberry_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Window_Dialog.sv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en.wikibooks.org/wiki/File:Window_Dialog.sv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en.wikibooks.org/wiki/File:Window_Dialog.sv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Window_Dialog.svg" TargetMode="External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83245" y="54917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Компьютеры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созданы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полезными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50081" y="1916833"/>
            <a:ext cx="4686300" cy="468052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0165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созданы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работу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нас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объяснить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компьютерам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хотим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сделать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говорить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языке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Пользователям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отношении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кто-то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уже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заложил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),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614988" y="3736181"/>
            <a:ext cx="3207543" cy="177165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223" name="Shape 223"/>
          <p:cNvSpPr/>
          <p:nvPr/>
        </p:nvSpPr>
        <p:spPr>
          <a:xfrm>
            <a:off x="5850731" y="3964781"/>
            <a:ext cx="614419" cy="61441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69"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4" name="Shape 224"/>
          <p:cNvSpPr/>
          <p:nvPr/>
        </p:nvSpPr>
        <p:spPr>
          <a:xfrm>
            <a:off x="58507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5" name="Shape 225"/>
          <p:cNvSpPr/>
          <p:nvPr/>
        </p:nvSpPr>
        <p:spPr>
          <a:xfrm>
            <a:off x="6650832" y="3964782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6" name="Shape 226"/>
          <p:cNvSpPr/>
          <p:nvPr/>
        </p:nvSpPr>
        <p:spPr>
          <a:xfrm>
            <a:off x="66508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7" name="Shape 227"/>
          <p:cNvSpPr/>
          <p:nvPr/>
        </p:nvSpPr>
        <p:spPr>
          <a:xfrm>
            <a:off x="74509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8" name="Shape 228"/>
          <p:cNvSpPr/>
          <p:nvPr/>
        </p:nvSpPr>
        <p:spPr>
          <a:xfrm>
            <a:off x="7450932" y="3964782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9" name="Shape 229"/>
          <p:cNvSpPr/>
          <p:nvPr/>
        </p:nvSpPr>
        <p:spPr>
          <a:xfrm>
            <a:off x="8179594" y="4371975"/>
            <a:ext cx="492919" cy="492919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812" y="2313681"/>
            <a:ext cx="1128713" cy="1122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7308056" y="2078831"/>
            <a:ext cx="1014413" cy="714375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>
                <a:latin typeface="Cabin"/>
                <a:ea typeface="Cabin"/>
                <a:cs typeface="Cabin"/>
                <a:sym typeface="Cabin"/>
              </a:rPr>
              <a:t>Что дальше</a:t>
            </a:r>
            <a:r>
              <a:rPr lang="en-US" sz="1238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29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5374" y="33265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Пользователи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программистами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23528" y="1700808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Для пользователей </a:t>
            </a: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компьютер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текстовый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электронные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таблицы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карта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дел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т.д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изучают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компьютерный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 и устройство компьютера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обладают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позволяющими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создавать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инструменты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пишут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большого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количества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пользователей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небольшие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автоматизировать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процессы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0867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50081" y="2421732"/>
            <a:ext cx="7836694" cy="200739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Архитектура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аппаратного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обеспечения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3211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Настольный компьютер</a:t>
            </a:r>
            <a:endParaRPr lang="ru-RU" dirty="0"/>
          </a:p>
        </p:txBody>
      </p:sp>
      <p:pic>
        <p:nvPicPr>
          <p:cNvPr id="4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1417639"/>
            <a:ext cx="4824536" cy="4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33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700808"/>
            <a:ext cx="6658031" cy="44371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</a:t>
            </a:r>
            <a:r>
              <a:rPr lang="ru-RU" dirty="0" smtClean="0"/>
              <a:t>дноплатный компьютер </a:t>
            </a:r>
            <a:r>
              <a:rPr lang="ru-RU" b="1" dirty="0" err="1"/>
              <a:t>Raspberry</a:t>
            </a:r>
            <a:r>
              <a:rPr lang="ru-RU" b="1" dirty="0"/>
              <a:t> </a:t>
            </a:r>
            <a:r>
              <a:rPr lang="ru-RU" b="1" dirty="0" err="1" smtClean="0"/>
              <a:t>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6386111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ru.wikipedia.org/wiki/Raspberry_Pi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43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429000" y="1246584"/>
            <a:ext cx="1943156" cy="3846994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257175">
              <a:spcBef>
                <a:spcPts val="563"/>
              </a:spcBef>
              <a:buClr>
                <a:srgbClr val="FF00FF"/>
              </a:buClr>
              <a:buSzPct val="25000"/>
            </a:pP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Программное обеспечение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593057" y="1864519"/>
            <a:ext cx="1228724" cy="12287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3786188" y="1921669"/>
            <a:ext cx="1200149" cy="11144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Централь-ный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786188" y="3629026"/>
            <a:ext cx="1221581" cy="120014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Основная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6336507" y="2600326"/>
            <a:ext cx="1228724" cy="12287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Вспомога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тельная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>
            <a:off x="2829817" y="2498527"/>
            <a:ext cx="595610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4157663" y="3052167"/>
            <a:ext cx="0" cy="54649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4694336" y="3061989"/>
            <a:ext cx="0" cy="51702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5431036" y="2849463"/>
            <a:ext cx="878681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5411390" y="3414713"/>
            <a:ext cx="88850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6996401" y="1246584"/>
            <a:ext cx="1367044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Типичный компьютер</a:t>
            </a:r>
          </a:p>
        </p:txBody>
      </p:sp>
      <p:sp>
        <p:nvSpPr>
          <p:cNvPr id="366" name="Shape 366"/>
          <p:cNvSpPr/>
          <p:nvPr/>
        </p:nvSpPr>
        <p:spPr>
          <a:xfrm>
            <a:off x="5164931" y="1328738"/>
            <a:ext cx="1014413" cy="714375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51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8470441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57704" y="118321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Определения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50081" y="1268760"/>
            <a:ext cx="7836750" cy="511256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229100" indent="0">
              <a:spcBef>
                <a:spcPts val="0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Центральный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ЦП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    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хочет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"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"?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мозг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ЦП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    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тупой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быстрый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клавиатура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мышь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сенсорный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экран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экран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колонки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принтер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DVD-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рекордер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Основная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быстрое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небольшое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временное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запоминающее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устройство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(ОЗУ).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теряются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перезагрузке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Вспомогательная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медленное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устройство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постоянного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дисковод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карта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хранятся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9546" y="1471702"/>
            <a:ext cx="1128713" cy="112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8126366" y="1114514"/>
            <a:ext cx="1014413" cy="714375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26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429000" y="1246584"/>
            <a:ext cx="1943156" cy="3846994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257175">
              <a:spcBef>
                <a:spcPts val="563"/>
              </a:spcBef>
              <a:buClr>
                <a:srgbClr val="FF00FF"/>
              </a:buClr>
              <a:buSzPct val="25000"/>
            </a:pP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Программное обеспечение</a:t>
            </a:r>
          </a:p>
        </p:txBody>
      </p:sp>
      <p:cxnSp>
        <p:nvCxnSpPr>
          <p:cNvPr id="398" name="Shape 398"/>
          <p:cNvCxnSpPr/>
          <p:nvPr/>
        </p:nvCxnSpPr>
        <p:spPr>
          <a:xfrm flipH="1">
            <a:off x="2829817" y="2498527"/>
            <a:ext cx="595610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4157663" y="3052167"/>
            <a:ext cx="0" cy="54649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4694336" y="3061989"/>
            <a:ext cx="0" cy="51702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1" name="Shape 401"/>
          <p:cNvCxnSpPr/>
          <p:nvPr/>
        </p:nvCxnSpPr>
        <p:spPr>
          <a:xfrm flipH="1">
            <a:off x="5431036" y="2849463"/>
            <a:ext cx="878681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5411390" y="3414713"/>
            <a:ext cx="88850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6824545" y="4661297"/>
            <a:ext cx="1773056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1350">
                <a:solidFill>
                  <a:srgbClr val="008080"/>
                </a:solidFill>
                <a:latin typeface="Cabin"/>
                <a:ea typeface="Cabin"/>
                <a:cs typeface="Cabin"/>
                <a:sym typeface="Cabin"/>
              </a:rPr>
              <a:t>Язык программирования</a:t>
            </a:r>
          </a:p>
        </p:txBody>
      </p:sp>
      <p:sp>
        <p:nvSpPr>
          <p:cNvPr id="404" name="Shape 404"/>
          <p:cNvSpPr/>
          <p:nvPr/>
        </p:nvSpPr>
        <p:spPr>
          <a:xfrm>
            <a:off x="5164931" y="1328738"/>
            <a:ext cx="1014413" cy="714375"/>
          </a:xfrm>
          <a:prstGeom prst="wedgeEllipseCallout">
            <a:avLst>
              <a:gd name="adj1" fmla="val -65773"/>
              <a:gd name="adj2" fmla="val 7791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238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019" y="3764756"/>
            <a:ext cx="257175" cy="36522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3786188" y="3629026"/>
            <a:ext cx="1289868" cy="120014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indent="-39291" algn="ctr">
              <a:buClr>
                <a:schemeClr val="dk2"/>
              </a:buClr>
            </a:pPr>
            <a:endParaRPr sz="1575" dirty="0">
              <a:latin typeface="Cabin"/>
              <a:ea typeface="Cabin"/>
              <a:cs typeface="Cabin"/>
              <a:sym typeface="Cabin"/>
            </a:endParaRP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 smtClean="0">
                <a:latin typeface="Cabin"/>
                <a:ea typeface="Cabin"/>
                <a:cs typeface="Cabin"/>
                <a:sym typeface="Cabin"/>
              </a:rPr>
              <a:t>Основ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 smtClean="0">
                <a:latin typeface="Cabin"/>
                <a:ea typeface="Cabin"/>
                <a:cs typeface="Cabin"/>
                <a:sym typeface="Cabin"/>
              </a:rPr>
              <a:t>ная</a:t>
            </a:r>
            <a:r>
              <a:rPr lang="en-US" sz="1575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3786188" y="1921669"/>
            <a:ext cx="1200149" cy="11144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Централь-ный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259675" y="3067792"/>
            <a:ext cx="1557337" cy="714375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146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algn="ctr">
              <a:buClr>
                <a:srgbClr val="008080"/>
              </a:buClr>
              <a:buSzPct val="25000"/>
            </a:pPr>
            <a:r>
              <a:rPr lang="en-US" sz="146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593056" y="1864519"/>
            <a:ext cx="1228669" cy="122866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6336506" y="2600325"/>
            <a:ext cx="1228669" cy="122866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Вспомога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тельная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7642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0" y="2060848"/>
            <a:ext cx="7974259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611560" y="1052736"/>
            <a:ext cx="8215312" cy="55006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en-US" altLang="ru-RU" sz="2600" dirty="0" smtClean="0"/>
              <a:t>–</a:t>
            </a:r>
            <a:r>
              <a:rPr lang="ru-RU" altLang="ru-RU" sz="2600" dirty="0" smtClean="0"/>
              <a:t> высокоуровневый язык программирования общего назначения с акцентом на </a:t>
            </a:r>
            <a:r>
              <a:rPr lang="ru-RU" altLang="ru-RU" sz="2600" i="1" dirty="0" smtClean="0"/>
              <a:t>производительность разработчика</a:t>
            </a:r>
            <a:r>
              <a:rPr lang="ru-RU" altLang="ru-RU" sz="2600" dirty="0" smtClean="0"/>
              <a:t> и </a:t>
            </a:r>
            <a:r>
              <a:rPr lang="ru-RU" altLang="ru-RU" sz="2600" i="1" dirty="0" smtClean="0"/>
              <a:t>читаемость </a:t>
            </a:r>
            <a:r>
              <a:rPr lang="ru-RU" altLang="ru-RU" sz="2600" i="1" dirty="0" smtClean="0"/>
              <a:t>кода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поддерживает несколько парадигм программирования, в том числе структурное, императивное, ООП, функциональное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и подавляющее большинство библиотек к нему бесплатны и поставляются в исходных кодах. Лицензия никак не ограничивает использование </a:t>
            </a:r>
            <a:r>
              <a:rPr lang="ru-RU" altLang="ru-RU" sz="2600" dirty="0" err="1" smtClean="0"/>
              <a:t>Python</a:t>
            </a:r>
            <a:r>
              <a:rPr lang="ru-RU" altLang="ru-RU" sz="2600" dirty="0" smtClean="0"/>
              <a:t> в коммерческих разработках </a:t>
            </a:r>
          </a:p>
          <a:p>
            <a:r>
              <a:rPr lang="ru-RU" sz="2800" b="1" dirty="0" err="1" smtClean="0"/>
              <a:t>Python</a:t>
            </a:r>
            <a:r>
              <a:rPr lang="ru-RU" sz="2800" dirty="0" smtClean="0"/>
              <a:t> - </a:t>
            </a:r>
            <a:r>
              <a:rPr lang="ru-RU" sz="2600" dirty="0" smtClean="0"/>
              <a:t>простой легко изучаемый язык программирования с большими возможностями. </a:t>
            </a:r>
          </a:p>
          <a:p>
            <a:r>
              <a:rPr lang="ru-RU" sz="2600" dirty="0" smtClean="0"/>
              <a:t>Области применения </a:t>
            </a:r>
            <a:r>
              <a:rPr lang="ru-RU" sz="2600" b="1" dirty="0" err="1" smtClean="0"/>
              <a:t>Python</a:t>
            </a:r>
            <a:r>
              <a:rPr lang="ru-RU" sz="2600" dirty="0" smtClean="0"/>
              <a:t>: от веб-разработки до создания игр.</a:t>
            </a:r>
          </a:p>
          <a:p>
            <a:pPr eaLnBrk="1" hangingPunct="1"/>
            <a:endParaRPr lang="ru-RU" alt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программы на С</a:t>
            </a:r>
            <a:r>
              <a:rPr lang="en-US" dirty="0" smtClean="0"/>
              <a:t>/C</a:t>
            </a:r>
            <a:r>
              <a:rPr lang="ru-RU" dirty="0" smtClean="0"/>
              <a:t>++</a:t>
            </a:r>
            <a:endParaRPr lang="ru-RU" dirty="0"/>
          </a:p>
        </p:txBody>
      </p:sp>
      <p:pic>
        <p:nvPicPr>
          <p:cNvPr id="3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521" y="1417638"/>
            <a:ext cx="6336527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2060848"/>
            <a:ext cx="5580112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31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28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1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911361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4515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0042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28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Рисунок 6" descr="Window Dialog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21" y="4787114"/>
            <a:ext cx="721501" cy="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1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911361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11361" y="4177207"/>
            <a:ext cx="573637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 выполняется на целевой платформе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5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4" y="467690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87" y="467690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трелка вправо 25"/>
          <p:cNvSpPr/>
          <p:nvPr/>
        </p:nvSpPr>
        <p:spPr>
          <a:xfrm>
            <a:off x="4515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8" name="Стрелка вправо 47"/>
          <p:cNvSpPr/>
          <p:nvPr/>
        </p:nvSpPr>
        <p:spPr>
          <a:xfrm>
            <a:off x="405018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9" name="Стрелка вправо 48"/>
          <p:cNvSpPr/>
          <p:nvPr/>
        </p:nvSpPr>
        <p:spPr>
          <a:xfrm>
            <a:off x="510404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1201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9302" y="1028570"/>
            <a:ext cx="9340179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</a:t>
            </a:r>
            <a:r>
              <a:rPr lang="ru-RU" altLang="ru-RU" sz="2222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«железа»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25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8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образом если есть необходимость запускать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программу на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нескольких платформах необходимо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9302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16" y="4019090"/>
            <a:ext cx="610437" cy="6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56" y="3163954"/>
            <a:ext cx="524155" cy="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4" y="4740362"/>
            <a:ext cx="514385" cy="6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8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образом если есть необходимость запускать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программу на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нескольких платформах необходимо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62" y="4038979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21" y="325193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33" y="4759343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76" y="4055907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8" name="Стрелка вправо 27"/>
          <p:cNvSpPr/>
          <p:nvPr/>
        </p:nvSpPr>
        <p:spPr>
          <a:xfrm>
            <a:off x="3539695" y="4216333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9" name="Стрелка вправо 28"/>
          <p:cNvSpPr/>
          <p:nvPr/>
        </p:nvSpPr>
        <p:spPr>
          <a:xfrm rot="19457784">
            <a:off x="3483766" y="371567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0" name="Стрелка вправо 29"/>
          <p:cNvSpPr/>
          <p:nvPr/>
        </p:nvSpPr>
        <p:spPr>
          <a:xfrm rot="2150761">
            <a:off x="3472166" y="474369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1" name="Стрелка вправо 30"/>
          <p:cNvSpPr/>
          <p:nvPr/>
        </p:nvSpPr>
        <p:spPr>
          <a:xfrm>
            <a:off x="4639537" y="341235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2" name="Стрелка вправо 31"/>
          <p:cNvSpPr/>
          <p:nvPr/>
        </p:nvSpPr>
        <p:spPr>
          <a:xfrm>
            <a:off x="4639537" y="4181422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3" name="Стрелка вправо 32"/>
          <p:cNvSpPr/>
          <p:nvPr/>
        </p:nvSpPr>
        <p:spPr>
          <a:xfrm>
            <a:off x="4639537" y="495993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9302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4731" y="5284207"/>
            <a:ext cx="8515936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…отдельный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скомпилированный вариант программы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для каждой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целевой платформы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(Windows, Linux, Mac OS, ...)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222" dirty="0"/>
          </a:p>
        </p:txBody>
      </p:sp>
    </p:spTree>
    <p:extLst>
      <p:ext uri="{BB962C8B-B14F-4D97-AF65-F5344CB8AC3E}">
        <p14:creationId xmlns:p14="http://schemas.microsoft.com/office/powerpoint/2010/main" val="40674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844824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рефлексия и интроспекция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динамическая типизация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динамической области видимости и замыканий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</a:t>
            </a:r>
            <a:r>
              <a:rPr lang="ru-RU" b="1" dirty="0" smtClean="0"/>
              <a:t>интерпретируемых </a:t>
            </a:r>
            <a:r>
              <a:rPr lang="ru-RU" b="1" dirty="0"/>
              <a:t>языков </a:t>
            </a:r>
            <a:r>
              <a:rPr lang="ru-RU" b="1" dirty="0" smtClean="0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95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703" t="2800" r="33039" b="36318"/>
          <a:stretch/>
        </p:blipFill>
        <p:spPr>
          <a:xfrm>
            <a:off x="457200" y="1417638"/>
            <a:ext cx="8280920" cy="4345601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5868144" y="3484486"/>
            <a:ext cx="864096" cy="28803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5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IDLE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LiClipse</a:t>
            </a:r>
            <a:endParaRPr lang="en-US" dirty="0" smtClean="0"/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/>
              <a:t>Python Tools for Visual Studio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www.pythontutor.com/live.html#mode=edit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Создатель языка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520" y="1268760"/>
            <a:ext cx="6784776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100" dirty="0" smtClean="0"/>
              <a:t>Гвидо </a:t>
            </a:r>
            <a:r>
              <a:rPr lang="ru-RU" sz="5100" dirty="0" err="1"/>
              <a:t>ван</a:t>
            </a:r>
            <a:r>
              <a:rPr lang="ru-RU" sz="5100" dirty="0"/>
              <a:t> </a:t>
            </a:r>
            <a:r>
              <a:rPr lang="ru-RU" sz="5100" dirty="0" err="1"/>
              <a:t>Россум</a:t>
            </a:r>
            <a:r>
              <a:rPr lang="ru-RU" sz="5100" dirty="0"/>
              <a:t> </a:t>
            </a:r>
            <a:r>
              <a:rPr lang="ru-RU" sz="5100" dirty="0" smtClean="0"/>
              <a:t>— </a:t>
            </a:r>
            <a:r>
              <a:rPr lang="ru-RU" sz="5100" dirty="0"/>
              <a:t>нидерландский программист, </a:t>
            </a:r>
            <a:r>
              <a:rPr lang="ru-RU" sz="5100" dirty="0" smtClean="0"/>
              <a:t>автор </a:t>
            </a:r>
            <a:r>
              <a:rPr lang="ru-RU" sz="5100" dirty="0"/>
              <a:t>языка программирования </a:t>
            </a:r>
            <a:r>
              <a:rPr lang="ru-RU" sz="5100" dirty="0" err="1"/>
              <a:t>Python</a:t>
            </a:r>
            <a:r>
              <a:rPr lang="ru-RU" sz="5100" dirty="0"/>
              <a:t>. Среди разработчиков </a:t>
            </a:r>
            <a:r>
              <a:rPr lang="ru-RU" sz="5100" dirty="0" err="1"/>
              <a:t>Python</a:t>
            </a:r>
            <a:r>
              <a:rPr lang="ru-RU" sz="5100" dirty="0"/>
              <a:t> Гвидо известен как «великодушный пожизненный диктатор» (BDFL) </a:t>
            </a:r>
            <a:r>
              <a:rPr lang="ru-RU" sz="5100" dirty="0" smtClean="0"/>
              <a:t>проекта, </a:t>
            </a:r>
            <a:r>
              <a:rPr lang="ru-RU" sz="5100" dirty="0"/>
              <a:t>это означает, что он продолжает наблюдать за процессом разработки </a:t>
            </a:r>
            <a:r>
              <a:rPr lang="ru-RU" sz="5100" dirty="0" err="1"/>
              <a:t>Python</a:t>
            </a:r>
            <a:r>
              <a:rPr lang="ru-RU" sz="51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До разработки </a:t>
            </a:r>
            <a:r>
              <a:rPr lang="ru-RU" sz="5100" dirty="0" err="1"/>
              <a:t>Python</a:t>
            </a:r>
            <a:r>
              <a:rPr lang="ru-RU" sz="5100" dirty="0"/>
              <a:t> участвовал в проекте по написанию языка для обучения программированию — ABC. Лауреат «</a:t>
            </a:r>
            <a:r>
              <a:rPr lang="ru-RU" sz="5100" dirty="0" err="1"/>
              <a:t>Free</a:t>
            </a:r>
            <a:r>
              <a:rPr lang="ru-RU" sz="5100" dirty="0"/>
              <a:t> </a:t>
            </a:r>
            <a:r>
              <a:rPr lang="ru-RU" sz="5100" dirty="0" err="1"/>
              <a:t>Software</a:t>
            </a:r>
            <a:r>
              <a:rPr lang="ru-RU" sz="5100" dirty="0"/>
              <a:t> </a:t>
            </a:r>
            <a:r>
              <a:rPr lang="ru-RU" sz="5100" dirty="0" err="1"/>
              <a:t>Award</a:t>
            </a:r>
            <a:r>
              <a:rPr lang="ru-RU" sz="5100" dirty="0"/>
              <a:t>» 2001 года.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Сейчас работает в компании </a:t>
            </a:r>
            <a:r>
              <a:rPr lang="ru-RU" sz="5100" dirty="0" err="1"/>
              <a:t>Dropbox</a:t>
            </a:r>
            <a:r>
              <a:rPr lang="ru-RU" sz="5100" dirty="0"/>
              <a:t> </a:t>
            </a:r>
            <a:r>
              <a:rPr lang="ru-RU" sz="5100" dirty="0" err="1" smtClean="0"/>
              <a:t>Inc</a:t>
            </a:r>
            <a:r>
              <a:rPr lang="ru-RU" sz="5100" dirty="0" smtClean="0"/>
              <a:t>, </a:t>
            </a:r>
            <a:r>
              <a:rPr lang="ru-RU" sz="5100" dirty="0"/>
              <a:t>покинув в декабре 2012 года корпорацию </a:t>
            </a:r>
            <a:r>
              <a:rPr lang="ru-RU" sz="5100" dirty="0" err="1" smtClean="0"/>
              <a:t>Google</a:t>
            </a:r>
            <a:r>
              <a:rPr lang="ru-RU" sz="5100" dirty="0" smtClean="0"/>
              <a:t>.</a:t>
            </a:r>
            <a:endParaRPr lang="en-US" sz="51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://www.python.org/~guido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64976"/>
            <a:ext cx="1581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интерпретатора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020" t="3813" r="22777" b="14833"/>
          <a:stretch/>
        </p:blipFill>
        <p:spPr>
          <a:xfrm>
            <a:off x="1259632" y="1268760"/>
            <a:ext cx="6768752" cy="5415002"/>
          </a:xfrm>
          <a:prstGeom prst="rect">
            <a:avLst/>
          </a:prstGeom>
        </p:spPr>
      </p:pic>
      <p:sp>
        <p:nvSpPr>
          <p:cNvPr id="5" name="Shape 464"/>
          <p:cNvSpPr txBox="1"/>
          <p:nvPr/>
        </p:nvSpPr>
        <p:spPr>
          <a:xfrm>
            <a:off x="2339752" y="2204864"/>
            <a:ext cx="3153300" cy="623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614500" y="1916832"/>
            <a:ext cx="869268" cy="49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0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50081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скриптом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7544" y="2060848"/>
            <a:ext cx="783669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666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построчно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оболочке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42148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Скрипт</a:t>
            </a:r>
            <a:endParaRPr lang="en-US" sz="2400" b="1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вводится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файле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редактора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интерпретатором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372078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8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Выражение</a:t>
            </a:r>
            <a:r>
              <a:rPr lang="ru-RU" dirty="0"/>
              <a:t> в терминологии программирования - это команда, выполняющая </a:t>
            </a:r>
            <a:r>
              <a:rPr lang="ru-RU" dirty="0" smtClean="0"/>
              <a:t>законченное действие</a:t>
            </a:r>
            <a:r>
              <a:rPr lang="ru-RU" dirty="0"/>
              <a:t>. Таким действием может быть вычисление некоего </a:t>
            </a:r>
            <a:r>
              <a:rPr lang="ru-RU" dirty="0" smtClean="0"/>
              <a:t>значения, создание </a:t>
            </a:r>
            <a:r>
              <a:rPr lang="ru-RU" dirty="0"/>
              <a:t>какой-либо структуры данных, команда, </a:t>
            </a:r>
            <a:r>
              <a:rPr lang="ru-RU" dirty="0" smtClean="0"/>
              <a:t>управляющая выполнением </a:t>
            </a:r>
            <a:r>
              <a:rPr lang="ru-RU" dirty="0"/>
              <a:t>программного кода, вызов функции или </a:t>
            </a:r>
            <a:r>
              <a:rPr lang="ru-RU" dirty="0" smtClean="0"/>
              <a:t>метода </a:t>
            </a:r>
            <a:r>
              <a:rPr lang="ru-RU" dirty="0"/>
              <a:t>или что-то иное.</a:t>
            </a:r>
          </a:p>
          <a:p>
            <a:r>
              <a:rPr lang="ru-RU" dirty="0"/>
              <a:t>Любое выражение в </a:t>
            </a:r>
            <a:r>
              <a:rPr lang="ru-RU" dirty="0" err="1"/>
              <a:t>Python</a:t>
            </a:r>
            <a:r>
              <a:rPr lang="ru-RU" dirty="0"/>
              <a:t> должно завершаться символами возврата каретки и </a:t>
            </a:r>
            <a:r>
              <a:rPr lang="ru-RU" dirty="0" smtClean="0"/>
              <a:t>перевода строки</a:t>
            </a:r>
            <a:r>
              <a:rPr lang="ru-RU" dirty="0"/>
              <a:t>, которые вставляются в программный код нажатием </a:t>
            </a:r>
            <a:r>
              <a:rPr lang="ru-RU" dirty="0" smtClean="0"/>
              <a:t>клавиши</a:t>
            </a:r>
            <a:endParaRPr lang="ru-RU" dirty="0"/>
          </a:p>
        </p:txBody>
      </p:sp>
      <p:pic>
        <p:nvPicPr>
          <p:cNvPr id="2052" name="Picture 4" descr="http://www.ispsd.com/wp-content/uploads/2012/05/enter-k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73216"/>
            <a:ext cx="720080" cy="6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31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706" t="19600" r="30307" b="65000"/>
          <a:stretch/>
        </p:blipFill>
        <p:spPr>
          <a:xfrm>
            <a:off x="1043608" y="1772816"/>
            <a:ext cx="7254282" cy="24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2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43731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67544" y="1663046"/>
            <a:ext cx="8496944" cy="262047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154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Фиксированные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называются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константами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обычные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b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одинарных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(')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двойных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(")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кавычках</a:t>
            </a:r>
            <a:r>
              <a:rPr lang="en-US" sz="1744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1744" dirty="0">
                <a:latin typeface="Cabin"/>
                <a:ea typeface="Cabin"/>
                <a:cs typeface="Cabin"/>
                <a:sym typeface="Cabin"/>
              </a:rPr>
            </a:br>
            <a:endParaRPr lang="en-US" sz="1744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093" t="12448" r="77945" b="75652"/>
          <a:stretch/>
        </p:blipFill>
        <p:spPr>
          <a:xfrm>
            <a:off x="2987824" y="4672124"/>
            <a:ext cx="3888432" cy="1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6580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278"/>
          <p:cNvSpPr txBox="1"/>
          <p:nvPr/>
        </p:nvSpPr>
        <p:spPr>
          <a:xfrm>
            <a:off x="1281322" y="5775629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grpSp>
        <p:nvGrpSpPr>
          <p:cNvPr id="12" name="Shape 274"/>
          <p:cNvGrpSpPr/>
          <p:nvPr/>
        </p:nvGrpSpPr>
        <p:grpSpPr>
          <a:xfrm>
            <a:off x="5954079" y="4797152"/>
            <a:ext cx="429525" cy="508161"/>
            <a:chOff x="0" y="0"/>
            <a:chExt cx="762000" cy="901775"/>
          </a:xfrm>
        </p:grpSpPr>
        <p:cxnSp>
          <p:nvCxnSpPr>
            <p:cNvPr id="13" name="Shape 27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276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5" name="Shape 277"/>
          <p:cNvSpPr txBox="1"/>
          <p:nvPr/>
        </p:nvSpPr>
        <p:spPr>
          <a:xfrm>
            <a:off x="6607733" y="4761433"/>
            <a:ext cx="939262" cy="528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263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7798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9017" y="620688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017" y="2132856"/>
            <a:ext cx="7836694" cy="37147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Название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начинаться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_ </a:t>
            </a: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включать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Хорошие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 eggs   spam23    _speed</a:t>
            </a:r>
          </a:p>
          <a:p>
            <a:pPr marL="421481" indent="-190881">
              <a:spcBef>
                <a:spcPts val="1969"/>
              </a:spcBef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Плохие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   23spam     #sign  var.12</a:t>
            </a:r>
          </a:p>
          <a:p>
            <a:pPr marL="421481" indent="-190881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Отличающиеся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01253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87624" y="3717032"/>
            <a:ext cx="7200800" cy="181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27584" y="62068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/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50080" y="1906193"/>
            <a:ext cx="7836750" cy="11930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421481" indent="-201597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зарезервированных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допускается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названии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идентификаторов</a:t>
            </a:r>
            <a:endParaRPr lang="en-US" sz="1913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833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23528" y="1052736"/>
            <a:ext cx="8286750" cy="5572125"/>
          </a:xfrm>
        </p:spPr>
        <p:txBody>
          <a:bodyPr>
            <a:normAutofit/>
          </a:bodyPr>
          <a:lstStyle/>
          <a:p>
            <a:r>
              <a:rPr lang="ru-RU" altLang="ru-RU" sz="2600" dirty="0" smtClean="0"/>
              <a:t>Задуман </a:t>
            </a:r>
            <a:r>
              <a:rPr lang="ru-RU" altLang="ru-RU" sz="2600" dirty="0"/>
              <a:t>как потомок языка программирования </a:t>
            </a:r>
            <a:r>
              <a:rPr lang="ru-RU" altLang="ru-RU" sz="2600" dirty="0" smtClean="0"/>
              <a:t>ABC</a:t>
            </a:r>
          </a:p>
          <a:p>
            <a:r>
              <a:rPr lang="ru-RU" sz="2800" dirty="0"/>
              <a:t>Название языка произошло вовсе не от 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 smtClean="0"/>
          </a:p>
          <a:p>
            <a:pPr eaLnBrk="1" hangingPunct="1"/>
            <a:r>
              <a:rPr lang="ru-RU" altLang="ru-RU" sz="2600" dirty="0" smtClean="0"/>
              <a:t>Первый </a:t>
            </a:r>
            <a:r>
              <a:rPr lang="ru-RU" altLang="ru-RU" sz="2600" dirty="0" smtClean="0"/>
              <a:t>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 smtClean="0"/>
              <a:t>.</a:t>
            </a:r>
          </a:p>
          <a:p>
            <a:r>
              <a:rPr lang="ru-RU" altLang="ru-RU" sz="2600" dirty="0" smtClean="0"/>
              <a:t>2008 </a:t>
            </a:r>
            <a:r>
              <a:rPr lang="ru-RU" altLang="ru-RU" sz="2600" dirty="0" smtClean="0"/>
              <a:t>год — вышла версия 3.0, устраняющая многие недостатки, но </a:t>
            </a:r>
            <a:r>
              <a:rPr lang="ru-RU" altLang="ru-RU" sz="2600" b="1" dirty="0" smtClean="0"/>
              <a:t>не полностью </a:t>
            </a:r>
            <a:r>
              <a:rPr lang="ru-RU" altLang="ru-RU" sz="2600" b="1" dirty="0" smtClean="0"/>
              <a:t>совместима </a:t>
            </a:r>
            <a:r>
              <a:rPr lang="ru-RU" altLang="ru-RU" sz="2600" dirty="0" smtClean="0"/>
              <a:t>с 2.х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6567" y="578644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присваивания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39552" y="1914524"/>
            <a:ext cx="8136904" cy="20905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(=)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24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результата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081064" y="4523785"/>
            <a:ext cx="497472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 3.9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( 1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627784" y="4480923"/>
            <a:ext cx="3121706" cy="600074"/>
          </a:xfrm>
          <a:prstGeom prst="rect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39918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26827" y="4500563"/>
            <a:ext cx="3700462" cy="93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456039" y="2457450"/>
            <a:ext cx="682228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877770" y="2543175"/>
            <a:ext cx="675977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5806975" y="1940421"/>
            <a:ext cx="341114" cy="47773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304360" y="1968995"/>
            <a:ext cx="1688603" cy="58578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371457" y="3706713"/>
            <a:ext cx="506314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4547889" y="3511153"/>
            <a:ext cx="1346597" cy="104477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689997" y="3433465"/>
            <a:ext cx="448270" cy="105370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6499919" y="4029075"/>
            <a:ext cx="917078" cy="47773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5914132" y="4555927"/>
            <a:ext cx="72110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7749183" y="3433465"/>
            <a:ext cx="273248" cy="27324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7124104" y="3364706"/>
            <a:ext cx="292894" cy="3714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326827" y="1468040"/>
            <a:ext cx="37004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 - это место в памяти, используемое для хранения значения (0.6)</a:t>
            </a:r>
          </a:p>
        </p:txBody>
      </p:sp>
    </p:spTree>
    <p:extLst>
      <p:ext uri="{BB962C8B-B14F-4D97-AF65-F5344CB8AC3E}">
        <p14:creationId xmlns:p14="http://schemas.microsoft.com/office/powerpoint/2010/main" val="3544518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3747789" y="3384352"/>
            <a:ext cx="2176165" cy="134749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5991820" y="4572000"/>
            <a:ext cx="7580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26827" y="1028700"/>
            <a:ext cx="4108556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575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 - это место в памяти, используемое для хранения значения.</a:t>
            </a:r>
            <a:r>
              <a:rPr lang="en-US" sz="157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Содержимое в переменной значение можно обновить, заменив исходное значение (0.6) на новое (0.93).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3766542" y="1901130"/>
            <a:ext cx="3270051" cy="109299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6070401" y="1442144"/>
            <a:ext cx="429517" cy="49827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6070402" y="1432322"/>
            <a:ext cx="322361" cy="44916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326827" y="4500562"/>
            <a:ext cx="3700518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</p:spTree>
    <p:extLst>
      <p:ext uri="{BB962C8B-B14F-4D97-AF65-F5344CB8AC3E}">
        <p14:creationId xmlns:p14="http://schemas.microsoft.com/office/powerpoint/2010/main" val="4268638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78631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78631" y="2321719"/>
            <a:ext cx="5071781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Из-за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отсутствия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компьютерной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клавиатуре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обозначения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компьютерные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Звездочкой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математике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по-другому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626455325"/>
              </p:ext>
            </p:extLst>
          </p:nvPr>
        </p:nvGraphicFramePr>
        <p:xfrm>
          <a:off x="5724129" y="2359224"/>
          <a:ext cx="3168352" cy="36926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dirty="0" err="1">
                          <a:sym typeface="Cabin"/>
                        </a:rPr>
                        <a:t>Оператор</a:t>
                      </a:r>
                      <a:endParaRPr lang="en-US" sz="18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dirty="0" err="1">
                          <a:sym typeface="Cabin"/>
                        </a:rPr>
                        <a:t>Операция</a:t>
                      </a:r>
                      <a:endParaRPr lang="en-US" sz="18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+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Сложение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-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Вычитание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*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Умножение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/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Деление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 dirty="0" smtClean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//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170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Целочисленное</a:t>
                      </a:r>
                      <a:r>
                        <a:rPr lang="ru-RU" sz="1700" baseline="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 деление</a:t>
                      </a:r>
                      <a:endParaRPr lang="en-US" sz="1700" dirty="0">
                        <a:solidFill>
                          <a:schemeClr val="tx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3755493976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**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Степень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u="none" dirty="0">
                          <a:sym typeface="Cabin"/>
                        </a:rPr>
                        <a:t>%</a:t>
                      </a:r>
                      <a:endParaRPr lang="en-US" sz="17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dirty="0" err="1">
                          <a:sym typeface="Cabin"/>
                        </a:rPr>
                        <a:t>Остаток</a:t>
                      </a:r>
                      <a:endParaRPr lang="en-US" sz="17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5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5475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приоритетов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наивысшего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приоритета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наименьшему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первыми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деление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остаток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вычитание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направо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6535280" y="3529013"/>
            <a:ext cx="1688961" cy="1307306"/>
            <a:chOff x="-461011" y="0"/>
            <a:chExt cx="3002598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7547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5798044" y="1414463"/>
            <a:ext cx="2734395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126658" y="2286000"/>
            <a:ext cx="2117750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95" name="Shape 395"/>
          <p:cNvCxnSpPr/>
          <p:nvPr/>
        </p:nvCxnSpPr>
        <p:spPr>
          <a:xfrm flipH="1" flipV="1">
            <a:off x="6703861" y="1805752"/>
            <a:ext cx="388419" cy="327104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6" name="Shape 396"/>
          <p:cNvSpPr txBox="1"/>
          <p:nvPr/>
        </p:nvSpPr>
        <p:spPr>
          <a:xfrm>
            <a:off x="6126658" y="3107531"/>
            <a:ext cx="197373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6814308" y="2740514"/>
            <a:ext cx="158963" cy="36365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6519564" y="4029075"/>
            <a:ext cx="968871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7162495" y="3576332"/>
            <a:ext cx="29363" cy="4671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6798170" y="4757738"/>
            <a:ext cx="40719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6919615" y="4405908"/>
            <a:ext cx="54470" cy="39826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2" name="Shape 402"/>
          <p:cNvSpPr txBox="1"/>
          <p:nvPr/>
        </p:nvSpPr>
        <p:spPr>
          <a:xfrm>
            <a:off x="864150" y="1290147"/>
            <a:ext cx="4135387" cy="1662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print( x )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1403648" y="3808104"/>
            <a:ext cx="1688961" cy="1307306"/>
            <a:chOff x="-461011" y="0"/>
            <a:chExt cx="3002598" cy="2324099"/>
          </a:xfrm>
        </p:grpSpPr>
        <p:sp>
          <p:nvSpPr>
            <p:cNvPr id="404" name="Shape 40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05" name="Shape 40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5464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464046" y="576451"/>
            <a:ext cx="6208819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50080" y="2044901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сверху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вниз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понимания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Разбивайте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длинные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короткие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четкости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восприятия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338685" y="5379244"/>
            <a:ext cx="3898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Тест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  x = 1 + 2 * 3 - 4 / 5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6987235" y="1742892"/>
            <a:ext cx="1688961" cy="1307306"/>
            <a:chOff x="-461011" y="0"/>
            <a:chExt cx="3002598" cy="2324099"/>
          </a:xfrm>
        </p:grpSpPr>
        <p:sp>
          <p:nvSpPr>
            <p:cNvPr id="414" name="Shape 41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15" name="Shape 41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3342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662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7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47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 smtClean="0"/>
              <a:t>(</a:t>
            </a:r>
            <a:r>
              <a:rPr lang="en-US" sz="3000" dirty="0" smtClean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99592" y="923008"/>
            <a:ext cx="7708900" cy="5929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600" i="1" dirty="0" smtClean="0"/>
              <a:t>Красивое лучше, чем уродливое.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Явное лучше, чем неявное.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Простое лучше, чем сложное.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Сложное лучше, чем запутанное.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Плоское лучше, чем вложенное.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Разреженное лучше, чем плотное.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Читаемость имеет значение.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Особые случаи не настолько особые, чтобы нарушать правила.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Если реализацию сложно объяснить — идея плоха.</a:t>
            </a:r>
            <a:r>
              <a:rPr lang="ru-RU" altLang="ru-RU" sz="2600" dirty="0" smtClean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84" y="2963295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55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307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10212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55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2" y="1557106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55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307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4" y="4467036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02" y="1552710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/>
              <a:t>Примеры проектов реализованных на </a:t>
            </a:r>
            <a:r>
              <a:rPr lang="en-US" altLang="ru-RU" sz="3600"/>
              <a:t>Python</a:t>
            </a:r>
            <a:r>
              <a:rPr lang="ru-RU" altLang="ru-RU" sz="3600"/>
              <a:t>.</a:t>
            </a:r>
            <a:br>
              <a:rPr lang="ru-RU" altLang="ru-RU" sz="3600"/>
            </a:br>
            <a:r>
              <a:rPr lang="ru-RU" altLang="ru-RU" sz="3600"/>
              <a:t>Компании использующие </a:t>
            </a:r>
            <a:r>
              <a:rPr lang="en-US" altLang="ru-RU" sz="3600"/>
              <a:t>Python</a:t>
            </a:r>
            <a:r>
              <a:rPr lang="ru-RU" altLang="ru-RU" sz="2400"/>
              <a:t>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ru-RU" altLang="ru-RU" sz="2400">
                <a:latin typeface="Times New Roman" pitchFamily="18" charset="0"/>
              </a:rPr>
              <a:t>Проекты реализованные на </a:t>
            </a:r>
            <a:r>
              <a:rPr lang="en-US" altLang="ru-RU" sz="2400">
                <a:latin typeface="Times New Roman" pitchFamily="18" charset="0"/>
              </a:rPr>
              <a:t>Python:</a:t>
            </a:r>
            <a:endParaRPr lang="ru-RU" altLang="ru-RU" sz="2400">
              <a:latin typeface="Times New Roman" pitchFamily="18" charset="0"/>
            </a:endParaRP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BitTorrent – </a:t>
            </a:r>
            <a:r>
              <a:rPr lang="ru-RU" altLang="ru-RU" sz="2400">
                <a:latin typeface="Times New Roman" pitchFamily="18" charset="0"/>
              </a:rPr>
              <a:t>первый клиент-сервер для популярного файлообменных сетей;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Civilization IV</a:t>
            </a:r>
            <a:r>
              <a:rPr lang="ru-RU" altLang="ru-RU" sz="2400">
                <a:latin typeface="Times New Roman" pitchFamily="18" charset="0"/>
              </a:rPr>
              <a:t> – популярная стратегическая игра, в которой </a:t>
            </a:r>
            <a:r>
              <a:rPr lang="en-US" altLang="ru-RU" sz="2400">
                <a:latin typeface="Times New Roman" pitchFamily="18" charset="0"/>
              </a:rPr>
              <a:t>Python </a:t>
            </a:r>
            <a:r>
              <a:rPr lang="ru-RU" altLang="ru-RU" sz="2400">
                <a:latin typeface="Times New Roman" pitchFamily="18" charset="0"/>
              </a:rPr>
              <a:t>используется как скриптовой язык</a:t>
            </a:r>
            <a:r>
              <a:rPr lang="en-US" altLang="ru-RU" sz="2400">
                <a:latin typeface="Times New Roman" pitchFamily="18" charset="0"/>
              </a:rPr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ru-RU" altLang="ru-RU" sz="2400">
                <a:latin typeface="Times New Roman" pitchFamily="18" charset="0"/>
              </a:rPr>
              <a:t>Компании использующие </a:t>
            </a:r>
            <a:r>
              <a:rPr lang="en-US" altLang="ru-RU" sz="2400">
                <a:latin typeface="Times New Roman" pitchFamily="18" charset="0"/>
              </a:rPr>
              <a:t>Python: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Dream Works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Nokia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Firaxis Games</a:t>
            </a:r>
          </a:p>
          <a:p>
            <a:pPr marL="533400" indent="-533400">
              <a:buFont typeface="Wingdings" pitchFamily="2" charset="2"/>
              <a:buNone/>
            </a:pP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Вот примеры использования </a:t>
            </a:r>
            <a:r>
              <a:rPr lang="ru-RU" dirty="0" err="1" smtClean="0"/>
              <a:t>Python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Компания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своей поисковой системе и оплачивает труд создателя </a:t>
            </a:r>
            <a:r>
              <a:rPr lang="ru-RU" dirty="0" err="1" smtClean="0"/>
              <a:t>Python</a:t>
            </a:r>
            <a:r>
              <a:rPr lang="ru-RU" dirty="0" smtClean="0"/>
              <a:t> — 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Россума</a:t>
            </a:r>
            <a:endParaRPr lang="ru-RU" dirty="0" smtClean="0"/>
          </a:p>
          <a:p>
            <a:r>
              <a:rPr lang="ru-RU" dirty="0" err="1" smtClean="0"/>
              <a:t>Intel</a:t>
            </a:r>
            <a:r>
              <a:rPr lang="ru-RU" dirty="0" smtClean="0"/>
              <a:t>, </a:t>
            </a:r>
            <a:r>
              <a:rPr lang="ru-RU" dirty="0" err="1" smtClean="0"/>
              <a:t>Cisco</a:t>
            </a:r>
            <a:r>
              <a:rPr lang="ru-RU" dirty="0" smtClean="0"/>
              <a:t>, </a:t>
            </a:r>
            <a:r>
              <a:rPr lang="ru-RU" dirty="0" err="1" smtClean="0"/>
              <a:t>Hewlett-Packard</a:t>
            </a:r>
            <a:r>
              <a:rPr lang="ru-RU" dirty="0" smtClean="0"/>
              <a:t>, </a:t>
            </a:r>
            <a:r>
              <a:rPr lang="ru-RU" dirty="0" err="1" smtClean="0"/>
              <a:t>Seagate</a:t>
            </a:r>
            <a:r>
              <a:rPr lang="ru-RU" dirty="0" smtClean="0"/>
              <a:t>, </a:t>
            </a:r>
            <a:r>
              <a:rPr lang="ru-RU" dirty="0" err="1" smtClean="0"/>
              <a:t>Qualcomm</a:t>
            </a:r>
            <a:r>
              <a:rPr lang="ru-RU" dirty="0" smtClean="0"/>
              <a:t> и IBM,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тестирования аппаратного обеспечения</a:t>
            </a:r>
          </a:p>
          <a:p>
            <a:r>
              <a:rPr lang="ru-RU" dirty="0" smtClean="0"/>
              <a:t>Служба коллективного использования видеоматериалов </a:t>
            </a:r>
            <a:r>
              <a:rPr lang="ru-RU" dirty="0" err="1" smtClean="0"/>
              <a:t>YouTube</a:t>
            </a:r>
            <a:r>
              <a:rPr lang="ru-RU" dirty="0" smtClean="0"/>
              <a:t> в значительной степени реализована на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NSA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для шифрования и анализа разведданных</a:t>
            </a:r>
          </a:p>
          <a:p>
            <a:r>
              <a:rPr lang="ru-RU" dirty="0" smtClean="0"/>
              <a:t>Компании </a:t>
            </a:r>
            <a:r>
              <a:rPr lang="ru-RU" dirty="0" err="1" smtClean="0"/>
              <a:t>JPMorgan</a:t>
            </a:r>
            <a:r>
              <a:rPr lang="ru-RU" dirty="0" smtClean="0"/>
              <a:t> </a:t>
            </a:r>
            <a:r>
              <a:rPr lang="ru-RU" dirty="0" err="1" smtClean="0"/>
              <a:t>Chase</a:t>
            </a:r>
            <a:r>
              <a:rPr lang="ru-RU" dirty="0" smtClean="0"/>
              <a:t>, UBS, </a:t>
            </a:r>
            <a:r>
              <a:rPr lang="ru-RU" dirty="0" err="1" smtClean="0"/>
              <a:t>Getco</a:t>
            </a:r>
            <a:r>
              <a:rPr lang="ru-RU" dirty="0" smtClean="0"/>
              <a:t> и </a:t>
            </a:r>
            <a:r>
              <a:rPr lang="ru-RU" dirty="0" err="1" smtClean="0"/>
              <a:t>Citadel</a:t>
            </a:r>
            <a:r>
              <a:rPr lang="ru-RU" dirty="0" smtClean="0"/>
              <a:t> применяют </a:t>
            </a:r>
            <a:r>
              <a:rPr lang="ru-RU" dirty="0" err="1" smtClean="0"/>
              <a:t>Python</a:t>
            </a:r>
            <a:r>
              <a:rPr lang="ru-RU" dirty="0" smtClean="0"/>
              <a:t> для прогнозирования финансового рынка</a:t>
            </a:r>
          </a:p>
          <a:p>
            <a:r>
              <a:rPr lang="ru-RU" dirty="0" smtClean="0"/>
              <a:t>Популярная программа </a:t>
            </a:r>
            <a:r>
              <a:rPr lang="ru-RU" dirty="0" err="1" smtClean="0"/>
              <a:t>BitTorrent</a:t>
            </a:r>
            <a:r>
              <a:rPr lang="ru-RU" dirty="0" smtClean="0"/>
              <a:t> для обмена файлами в пиринговых сетях написана на языке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Популярный 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 от компании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качестве прикладного языка программирования</a:t>
            </a:r>
          </a:p>
          <a:p>
            <a:r>
              <a:rPr lang="ru-RU" dirty="0" smtClean="0"/>
              <a:t>NASA, </a:t>
            </a:r>
            <a:r>
              <a:rPr lang="ru-RU" dirty="0" err="1" smtClean="0"/>
              <a:t>Los</a:t>
            </a:r>
            <a:r>
              <a:rPr lang="ru-RU" dirty="0" smtClean="0"/>
              <a:t> </a:t>
            </a:r>
            <a:r>
              <a:rPr lang="ru-RU" dirty="0" err="1" smtClean="0"/>
              <a:t>Alamos</a:t>
            </a:r>
            <a:r>
              <a:rPr lang="ru-RU" dirty="0" smtClean="0"/>
              <a:t>, JPL и </a:t>
            </a:r>
            <a:r>
              <a:rPr lang="ru-RU" dirty="0" err="1" smtClean="0"/>
              <a:t>Fermilab</a:t>
            </a:r>
            <a:r>
              <a:rPr lang="ru-RU" dirty="0" smtClean="0"/>
              <a:t>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научных вычислений.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1600</Words>
  <Application>Microsoft Office PowerPoint</Application>
  <PresentationFormat>Экран (4:3)</PresentationFormat>
  <Paragraphs>265</Paragraphs>
  <Slides>48</Slides>
  <Notes>20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Arial</vt:lpstr>
      <vt:lpstr>Cabin</vt:lpstr>
      <vt:lpstr>Calibri</vt:lpstr>
      <vt:lpstr>Courier New</vt:lpstr>
      <vt:lpstr>Liberation Sans</vt:lpstr>
      <vt:lpstr>Merriweather Sans</vt:lpstr>
      <vt:lpstr>Times New Roman</vt:lpstr>
      <vt:lpstr>Wingdings</vt:lpstr>
      <vt:lpstr>Тема Office</vt:lpstr>
      <vt:lpstr> Программирование на Python </vt:lpstr>
      <vt:lpstr>Почему PYTHON</vt:lpstr>
      <vt:lpstr>Создатель языка </vt:lpstr>
      <vt:lpstr>История PYTHON</vt:lpstr>
      <vt:lpstr>Философия PYTHON (import this)</vt:lpstr>
      <vt:lpstr>PYTHON в индустрии</vt:lpstr>
      <vt:lpstr>Примеры проектов реализованных на Python. Компании использующие Python.</vt:lpstr>
      <vt:lpstr>Вот примеры использования Python:</vt:lpstr>
      <vt:lpstr>Цели курса</vt:lpstr>
      <vt:lpstr>Компьютеры созданы быть полезными...</vt:lpstr>
      <vt:lpstr>Пользователи по сравнению с программистами</vt:lpstr>
      <vt:lpstr>Архитектура аппаратного обеспечения</vt:lpstr>
      <vt:lpstr>Настольный компьютер</vt:lpstr>
      <vt:lpstr>Одноплатный компьютер Raspberry Pi</vt:lpstr>
      <vt:lpstr>Презентация PowerPoint</vt:lpstr>
      <vt:lpstr>Презентация PowerPoint</vt:lpstr>
      <vt:lpstr>Определения</vt:lpstr>
      <vt:lpstr>Презентация PowerPoint</vt:lpstr>
      <vt:lpstr>Языки программирования</vt:lpstr>
      <vt:lpstr>Пример программы на С/C++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интерпретируемых языков программирования</vt:lpstr>
      <vt:lpstr>Установка интерпретатора Python</vt:lpstr>
      <vt:lpstr>Среды разработки</vt:lpstr>
      <vt:lpstr>Запуск интерпретатора</vt:lpstr>
      <vt:lpstr>Интерактивный режим по сравнению со скриптом</vt:lpstr>
      <vt:lpstr>Основные понятия Python</vt:lpstr>
      <vt:lpstr>Выражение</vt:lpstr>
      <vt:lpstr>Пример выражений</vt:lpstr>
      <vt:lpstr>Константы</vt:lpstr>
      <vt:lpstr>Переменные</vt:lpstr>
      <vt:lpstr>Переменные</vt:lpstr>
      <vt:lpstr>Правила Python для названия переменных</vt:lpstr>
      <vt:lpstr>Презентация PowerPoint</vt:lpstr>
      <vt:lpstr>Операторы присваивания</vt:lpstr>
      <vt:lpstr>Презентация PowerPoint</vt:lpstr>
      <vt:lpstr>Презентация PowerPoint</vt:lpstr>
      <vt:lpstr>Числовые выражения</vt:lpstr>
      <vt:lpstr>Правила приоритетов операторов</vt:lpstr>
      <vt:lpstr>Презентация PowerPoint</vt:lpstr>
      <vt:lpstr>Приоритет операторов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89</cp:revision>
  <dcterms:created xsi:type="dcterms:W3CDTF">2015-10-21T08:43:03Z</dcterms:created>
  <dcterms:modified xsi:type="dcterms:W3CDTF">2016-08-12T12:47:42Z</dcterms:modified>
</cp:coreProperties>
</file>