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7" r:id="rId3"/>
    <p:sldId id="291" r:id="rId4"/>
    <p:sldId id="296" r:id="rId5"/>
    <p:sldId id="297" r:id="rId6"/>
    <p:sldId id="298" r:id="rId7"/>
    <p:sldId id="294" r:id="rId8"/>
    <p:sldId id="299" r:id="rId9"/>
    <p:sldId id="303" r:id="rId10"/>
    <p:sldId id="301" r:id="rId11"/>
    <p:sldId id="302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04" r:id="rId20"/>
    <p:sldId id="312" r:id="rId21"/>
    <p:sldId id="313" r:id="rId22"/>
    <p:sldId id="314" r:id="rId23"/>
    <p:sldId id="315" r:id="rId24"/>
    <p:sldId id="316" r:id="rId25"/>
    <p:sldId id="326" r:id="rId26"/>
    <p:sldId id="317" r:id="rId27"/>
    <p:sldId id="32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8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971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021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142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349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416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5896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9084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6622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347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354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2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865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374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4792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0149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0575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330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63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9690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2242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09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348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78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Like a dog .... food ... food ...</a:t>
            </a:r>
          </a:p>
        </p:txBody>
      </p:sp>
    </p:spTree>
    <p:extLst>
      <p:ext uri="{BB962C8B-B14F-4D97-AF65-F5344CB8AC3E}">
        <p14:creationId xmlns:p14="http://schemas.microsoft.com/office/powerpoint/2010/main" val="2011747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3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86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3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2;&#1085;&#1077;&#1084;&#1086;&#1085;&#1080;&#1082;&#1072;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Программирование на </a:t>
            </a:r>
            <a:r>
              <a:rPr lang="ru-RU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</a:t>
            </a:r>
            <a:r>
              <a:rPr lang="en-US" dirty="0" smtClean="0"/>
              <a:t>2</a:t>
            </a:r>
          </a:p>
          <a:p>
            <a:r>
              <a:rPr lang="ru-RU" dirty="0" smtClean="0"/>
              <a:t>Начинаем программировать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679017" y="620688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Правила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переменных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79017" y="2132856"/>
            <a:ext cx="7836694" cy="3714725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0881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Название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должно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начинаться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буквы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нижнего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подчеркивания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_ </a:t>
            </a: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Должно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состоять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букв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включать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нижние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подчеркивания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Регистр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имеет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2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Хорошие</a:t>
            </a:r>
            <a:r>
              <a:rPr lang="en-US" sz="20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  spam    eggs   spam23    _speed</a:t>
            </a:r>
          </a:p>
          <a:p>
            <a:pPr marL="421481" indent="-190881">
              <a:spcBef>
                <a:spcPts val="1969"/>
              </a:spcBef>
              <a:buClr>
                <a:srgbClr val="FF0000"/>
              </a:buClr>
              <a:buSzPct val="100000"/>
              <a:buFont typeface="Cabin"/>
              <a:buChar char="•"/>
            </a:pPr>
            <a:r>
              <a:rPr lang="en-US" sz="2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Плохие</a:t>
            </a:r>
            <a:r>
              <a:rPr lang="en-US" sz="20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     23spam     #sign  var.12</a:t>
            </a:r>
          </a:p>
          <a:p>
            <a:pPr marL="421481" indent="-190881">
              <a:spcBef>
                <a:spcPts val="1969"/>
              </a:spcBef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2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Отличающиеся</a:t>
            </a:r>
            <a:r>
              <a:rPr lang="en-US" sz="2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  spam 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Spam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SPAM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40125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187624" y="3717032"/>
            <a:ext cx="7200800" cy="181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363" dirty="0">
                <a:latin typeface="Cabin"/>
                <a:ea typeface="Cabin"/>
                <a:cs typeface="Cabin"/>
                <a:sym typeface="Cabin"/>
              </a:rPr>
              <a:t>and   del   for   is   raise   assert   </a:t>
            </a:r>
            <a:r>
              <a:rPr lang="en-US" sz="2363" dirty="0" err="1">
                <a:latin typeface="Cabin"/>
                <a:ea typeface="Cabin"/>
                <a:cs typeface="Cabin"/>
                <a:sym typeface="Cabin"/>
              </a:rPr>
              <a:t>elif</a:t>
            </a:r>
            <a:r>
              <a:rPr lang="en-US" sz="2363" dirty="0">
                <a:latin typeface="Cabin"/>
                <a:ea typeface="Cabin"/>
                <a:cs typeface="Cabin"/>
                <a:sym typeface="Cabin"/>
              </a:rPr>
              <a:t>   from   lambda   return   break   else   global   not   try   class   except   if   or   while   continue   exec   import   pass   yield   </a:t>
            </a:r>
            <a:r>
              <a:rPr lang="en-US" sz="2363" dirty="0" err="1"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2363" dirty="0">
                <a:latin typeface="Cabin"/>
                <a:ea typeface="Cabin"/>
                <a:cs typeface="Cabin"/>
                <a:sym typeface="Cabin"/>
              </a:rPr>
              <a:t>   ﬁnally   in   print   as   with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827584" y="620688"/>
            <a:ext cx="7836750" cy="1292963"/>
          </a:xfrm>
          <a:prstGeom prst="rect">
            <a:avLst/>
          </a:prstGeom>
          <a:noFill/>
          <a:ln>
            <a:noFill/>
          </a:ln>
        </p:spPr>
        <p:txBody>
          <a:bodyPr lIns="21431" tIns="21431" rIns="21431" bIns="21431" anchor="ctr" anchorCtr="0">
            <a:noAutofit/>
          </a:bodyPr>
          <a:lstStyle/>
          <a:p>
            <a:pPr algn="ctr"/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Зарезервированные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слова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650080" y="1906193"/>
            <a:ext cx="7836750" cy="1193063"/>
          </a:xfrm>
          <a:prstGeom prst="rect">
            <a:avLst/>
          </a:prstGeom>
          <a:noFill/>
          <a:ln>
            <a:noFill/>
          </a:ln>
        </p:spPr>
        <p:txBody>
          <a:bodyPr lIns="21431" tIns="21431" rIns="21431" bIns="21431" anchor="ctr" anchorCtr="0">
            <a:noAutofit/>
          </a:bodyPr>
          <a:lstStyle/>
          <a:p>
            <a:pPr marL="421481" indent="-201597"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зарезервированных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слов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1913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допускается</a:t>
            </a:r>
            <a:r>
              <a:rPr lang="en-US" sz="1913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названии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/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идентификаторов</a:t>
            </a:r>
            <a:endParaRPr lang="en-US" sz="1913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8330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676567" y="578644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Операторы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присваивания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66422" y="2276872"/>
            <a:ext cx="8856984" cy="2090540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endParaRPr lang="ru-RU" sz="2400" dirty="0" smtClean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400" dirty="0">
                <a:latin typeface="Cabin"/>
                <a:ea typeface="Cabin"/>
                <a:cs typeface="Cabin"/>
                <a:sym typeface="Cabin"/>
              </a:rPr>
              <a:t>Перед тем как использовать переменную, ее следует объявить. </a:t>
            </a:r>
            <a:endParaRPr lang="ru-RU" sz="2400" dirty="0" smtClean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endParaRPr lang="ru-RU" sz="24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400" dirty="0" smtClean="0">
                <a:latin typeface="Cabin"/>
                <a:ea typeface="Cabin"/>
                <a:cs typeface="Cabin"/>
                <a:sym typeface="Cabin"/>
              </a:rPr>
              <a:t>Если </a:t>
            </a:r>
            <a:r>
              <a:rPr lang="ru-RU" sz="2400" dirty="0">
                <a:latin typeface="Cabin"/>
                <a:ea typeface="Cabin"/>
                <a:cs typeface="Cabin"/>
                <a:sym typeface="Cabin"/>
              </a:rPr>
              <a:t>мы </a:t>
            </a:r>
            <a:r>
              <a:rPr lang="ru-RU" sz="2400" dirty="0" smtClean="0">
                <a:latin typeface="Cabin"/>
                <a:ea typeface="Cabin"/>
                <a:cs typeface="Cabin"/>
                <a:sym typeface="Cabin"/>
              </a:rPr>
              <a:t>попытаемся обратиться </a:t>
            </a:r>
            <a:r>
              <a:rPr lang="ru-RU" sz="2400" dirty="0">
                <a:latin typeface="Cabin"/>
                <a:ea typeface="Cabin"/>
                <a:cs typeface="Cabin"/>
                <a:sym typeface="Cabin"/>
              </a:rPr>
              <a:t>к еще не объявленной переменной, то получим сообщение об </a:t>
            </a:r>
            <a:r>
              <a:rPr lang="ru-RU" sz="2400" dirty="0" smtClean="0">
                <a:latin typeface="Cabin"/>
                <a:ea typeface="Cabin"/>
                <a:cs typeface="Cabin"/>
                <a:sym typeface="Cabin"/>
              </a:rPr>
              <a:t>ошибке</a:t>
            </a:r>
          </a:p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endParaRPr lang="ru-RU" sz="2400" dirty="0" smtClean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 smtClean="0"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24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присваиваем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оператора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присваивания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(=)</a:t>
            </a: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Оператор</a:t>
            </a:r>
            <a:r>
              <a:rPr lang="en-US" sz="2400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присваивания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состоит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24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справа</a:t>
            </a:r>
            <a:r>
              <a:rPr lang="en-US" sz="24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2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хранения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результата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2441104" y="5776118"/>
            <a:ext cx="4974728" cy="514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02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25" b="1" dirty="0">
                <a:latin typeface="Courier New"/>
                <a:ea typeface="Courier New"/>
                <a:cs typeface="Courier New"/>
                <a:sym typeface="Courier New"/>
              </a:rPr>
              <a:t> 3.9 </a:t>
            </a:r>
            <a:r>
              <a:rPr lang="en-US" sz="2025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025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latin typeface="Courier New"/>
                <a:ea typeface="Courier New"/>
                <a:cs typeface="Courier New"/>
                <a:sym typeface="Courier New"/>
              </a:rPr>
              <a:t>( 1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2987824" y="5733256"/>
            <a:ext cx="3121706" cy="600074"/>
          </a:xfrm>
          <a:prstGeom prst="rect">
            <a:avLst/>
          </a:prstGeom>
          <a:noFill/>
          <a:ln w="50800" cap="rnd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13"/>
          </a:p>
        </p:txBody>
      </p:sp>
    </p:spTree>
    <p:extLst>
      <p:ext uri="{BB962C8B-B14F-4D97-AF65-F5344CB8AC3E}">
        <p14:creationId xmlns:p14="http://schemas.microsoft.com/office/powerpoint/2010/main" val="33991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3579019" y="2900363"/>
            <a:ext cx="5243512" cy="514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315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x =</a:t>
            </a:r>
            <a:r>
              <a:rPr lang="en-US" sz="315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15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3.9   *   x   *   (  1   -   x 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6000750" y="1335881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5520333" y="1446610"/>
            <a:ext cx="250031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326827" y="4500563"/>
            <a:ext cx="3700462" cy="9358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Справа</a:t>
            </a:r>
            <a:r>
              <a:rPr lang="en-US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находится</a:t>
            </a:r>
            <a:r>
              <a:rPr lang="en-US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выражение</a:t>
            </a:r>
            <a:r>
              <a:rPr lang="en-US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</a:t>
            </a:r>
            <a:r>
              <a:rPr lang="en-US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вычисления</a:t>
            </a:r>
            <a:r>
              <a:rPr lang="en-US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помещается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в (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присваивается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 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5456039" y="2457450"/>
            <a:ext cx="682228" cy="350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7877770" y="2543175"/>
            <a:ext cx="675977" cy="350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5806975" y="1940421"/>
            <a:ext cx="341114" cy="477738"/>
          </a:xfrm>
          <a:prstGeom prst="straightConnector1">
            <a:avLst/>
          </a:prstGeom>
          <a:noFill/>
          <a:ln w="635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rot="10800000">
            <a:off x="6304360" y="1968995"/>
            <a:ext cx="1688603" cy="585788"/>
          </a:xfrm>
          <a:prstGeom prst="straightConnector1">
            <a:avLst/>
          </a:prstGeom>
          <a:noFill/>
          <a:ln w="635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7371457" y="3706713"/>
            <a:ext cx="506314" cy="350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025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4547889" y="3511153"/>
            <a:ext cx="1346597" cy="1044773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5689997" y="3433465"/>
            <a:ext cx="448270" cy="1053703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 rot="10800000" flipH="1">
            <a:off x="6499919" y="4029075"/>
            <a:ext cx="917078" cy="477738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5914132" y="4555927"/>
            <a:ext cx="721106" cy="350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0.93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7749183" y="3433465"/>
            <a:ext cx="273248" cy="273248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7124104" y="3364706"/>
            <a:ext cx="292894" cy="37147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326827" y="1468040"/>
            <a:ext cx="3700462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место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памяти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используемое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хранения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(0.6)</a:t>
            </a:r>
          </a:p>
        </p:txBody>
      </p:sp>
    </p:spTree>
    <p:extLst>
      <p:ext uri="{BB962C8B-B14F-4D97-AF65-F5344CB8AC3E}">
        <p14:creationId xmlns:p14="http://schemas.microsoft.com/office/powerpoint/2010/main" val="354451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/>
        </p:nvSpPr>
        <p:spPr>
          <a:xfrm>
            <a:off x="3579019" y="2900363"/>
            <a:ext cx="5243512" cy="514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315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x =</a:t>
            </a:r>
            <a:r>
              <a:rPr lang="en-US" sz="315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15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3.9   *   x   *   (  1   -   x  )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6000750" y="1335881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0.6    0.93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5520333" y="1446610"/>
            <a:ext cx="250031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cxnSp>
        <p:nvCxnSpPr>
          <p:cNvPr id="343" name="Shape 343"/>
          <p:cNvCxnSpPr/>
          <p:nvPr/>
        </p:nvCxnSpPr>
        <p:spPr>
          <a:xfrm>
            <a:off x="3747789" y="3384352"/>
            <a:ext cx="2176165" cy="1347490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4" name="Shape 344"/>
          <p:cNvSpPr txBox="1"/>
          <p:nvPr/>
        </p:nvSpPr>
        <p:spPr>
          <a:xfrm>
            <a:off x="5991820" y="4572000"/>
            <a:ext cx="758025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025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0.93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326827" y="1028700"/>
            <a:ext cx="4108556" cy="15216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1575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Переменная - это место в памяти, используемое для хранения значения.</a:t>
            </a:r>
            <a:r>
              <a:rPr lang="en-US" sz="157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1575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Содержимое в переменной значение можно обновить, заменив исходное значение (0.6) на новое (0.93).</a:t>
            </a:r>
          </a:p>
        </p:txBody>
      </p:sp>
      <p:cxnSp>
        <p:nvCxnSpPr>
          <p:cNvPr id="346" name="Shape 346"/>
          <p:cNvCxnSpPr/>
          <p:nvPr/>
        </p:nvCxnSpPr>
        <p:spPr>
          <a:xfrm flipH="1">
            <a:off x="3766542" y="1901130"/>
            <a:ext cx="3270051" cy="109299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flipH="1">
            <a:off x="6070401" y="1442144"/>
            <a:ext cx="429517" cy="498277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6070402" y="1432322"/>
            <a:ext cx="322361" cy="44916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49" name="Shape 349"/>
          <p:cNvSpPr txBox="1"/>
          <p:nvPr/>
        </p:nvSpPr>
        <p:spPr>
          <a:xfrm>
            <a:off x="326827" y="4500562"/>
            <a:ext cx="3700518" cy="935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Справа</a:t>
            </a:r>
            <a:r>
              <a:rPr lang="en-US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находится</a:t>
            </a:r>
            <a:r>
              <a:rPr lang="en-US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выражение</a:t>
            </a:r>
            <a:r>
              <a:rPr lang="en-US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</a:t>
            </a:r>
            <a:r>
              <a:rPr lang="en-US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вычисления</a:t>
            </a:r>
            <a:r>
              <a:rPr lang="en-US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помещается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в (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присваивается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  x.</a:t>
            </a:r>
          </a:p>
        </p:txBody>
      </p:sp>
    </p:spTree>
    <p:extLst>
      <p:ext uri="{BB962C8B-B14F-4D97-AF65-F5344CB8AC3E}">
        <p14:creationId xmlns:p14="http://schemas.microsoft.com/office/powerpoint/2010/main" val="4268638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478631" y="476672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Числовые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выражения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1" y="2321719"/>
            <a:ext cx="5550412" cy="320759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Из-за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отсутствия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компьютерной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клавиатуре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математических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символов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обозначения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математических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операций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используем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"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компьютерные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символы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"</a:t>
            </a: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Звездочкой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обозначается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умножение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Возведение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степень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математике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обозначается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по-другому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3355077498"/>
              </p:ext>
            </p:extLst>
          </p:nvPr>
        </p:nvGraphicFramePr>
        <p:xfrm>
          <a:off x="5550413" y="1769690"/>
          <a:ext cx="3342068" cy="37840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5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Оператор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Операция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u="none" dirty="0">
                          <a:sym typeface="Cabin"/>
                        </a:rPr>
                        <a:t>+</a:t>
                      </a:r>
                      <a:endParaRPr lang="en-US" sz="20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Сложение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u="none" dirty="0">
                          <a:sym typeface="Cabin"/>
                        </a:rPr>
                        <a:t>-</a:t>
                      </a:r>
                      <a:endParaRPr lang="en-US" sz="20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Вычитание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u="none" dirty="0">
                          <a:sym typeface="Cabin"/>
                        </a:rPr>
                        <a:t>*</a:t>
                      </a:r>
                      <a:endParaRPr lang="en-US" sz="20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Умножение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u="none" dirty="0">
                          <a:sym typeface="Cabin"/>
                        </a:rPr>
                        <a:t>/</a:t>
                      </a:r>
                      <a:endParaRPr lang="en-US" sz="20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Деление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 smtClean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//</a:t>
                      </a:r>
                      <a:endParaRPr lang="en-US" sz="20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+mn-lt"/>
                          <a:ea typeface="Cabin"/>
                          <a:cs typeface="Cabin"/>
                          <a:sym typeface="Cabin"/>
                        </a:rPr>
                        <a:t>Целочисленное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latin typeface="+mn-lt"/>
                          <a:ea typeface="Cabin"/>
                          <a:cs typeface="Cabin"/>
                          <a:sym typeface="Cabin"/>
                        </a:rPr>
                        <a:t> деление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3755493976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u="none" dirty="0">
                          <a:sym typeface="Cabin"/>
                        </a:rPr>
                        <a:t>**</a:t>
                      </a:r>
                      <a:endParaRPr lang="en-US" sz="20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Степень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u="none" dirty="0">
                          <a:sym typeface="Cabin"/>
                        </a:rPr>
                        <a:t>%</a:t>
                      </a:r>
                      <a:endParaRPr lang="en-US" sz="20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Остаток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05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654754" y="548680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Правила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приоритетов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операторов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50081" y="2321719"/>
            <a:ext cx="7836694" cy="320754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наивысшего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приоритета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наименьшему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скобках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всегда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выполняются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первыми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Возведение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степень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Умножение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деление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остаток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Сложение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вычитание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Слева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направо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86" name="Shape 386"/>
          <p:cNvGrpSpPr/>
          <p:nvPr/>
        </p:nvGrpSpPr>
        <p:grpSpPr>
          <a:xfrm>
            <a:off x="6535280" y="3529013"/>
            <a:ext cx="1688961" cy="1307306"/>
            <a:chOff x="-461011" y="0"/>
            <a:chExt cx="3002598" cy="2324099"/>
          </a:xfrm>
        </p:grpSpPr>
        <p:sp>
          <p:nvSpPr>
            <p:cNvPr id="387" name="Shape 387"/>
            <p:cNvSpPr txBox="1"/>
            <p:nvPr/>
          </p:nvSpPr>
          <p:spPr>
            <a:xfrm>
              <a:off x="-461011" y="0"/>
              <a:ext cx="2820899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1575" dirty="0" err="1">
                  <a:solidFill>
                    <a:srgbClr val="FF00FF"/>
                  </a:solidFill>
                  <a:latin typeface="Cabin"/>
                  <a:ea typeface="Cabin"/>
                  <a:cs typeface="Cabin"/>
                  <a:sym typeface="Cabin"/>
                </a:rPr>
                <a:t>Скобки</a:t>
              </a:r>
              <a:endParaRPr lang="en-US" sz="157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0000"/>
                </a:buClr>
                <a:buSzPct val="25000"/>
              </a:pPr>
              <a:r>
                <a:rPr lang="en-US" sz="1575" dirty="0" err="1">
                  <a:solidFill>
                    <a:srgbClr val="FF0000"/>
                  </a:solidFill>
                  <a:latin typeface="Cabin"/>
                  <a:ea typeface="Cabin"/>
                  <a:cs typeface="Cabin"/>
                  <a:sym typeface="Cabin"/>
                </a:rPr>
                <a:t>Степень</a:t>
              </a:r>
              <a:endParaRPr lang="en-US" sz="1575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00FF00"/>
                </a:buClr>
                <a:buSzPct val="25000"/>
              </a:pPr>
              <a:r>
                <a:rPr lang="en-US" sz="1575" dirty="0" err="1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Умножение</a:t>
              </a:r>
              <a:endPara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7F00"/>
                </a:buClr>
                <a:buSzPct val="25000"/>
              </a:pPr>
              <a:r>
                <a:rPr lang="en-US" sz="1575" dirty="0" err="1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Сложение</a:t>
              </a:r>
              <a:endParaRPr lang="en-US" sz="157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FF00"/>
                </a:buClr>
                <a:buSzPct val="25000"/>
              </a:pP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Слева</a:t>
              </a:r>
              <a:r>
                <a:rPr lang="en-US" sz="1575" dirty="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направо</a:t>
              </a:r>
              <a:endParaRPr lang="en-US" sz="1575" dirty="0"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388" name="Shape 388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accen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57547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/>
        </p:nvSpPr>
        <p:spPr>
          <a:xfrm>
            <a:off x="5798044" y="1414463"/>
            <a:ext cx="2734395" cy="450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latin typeface="Cabin"/>
                <a:ea typeface="Cabin"/>
                <a:cs typeface="Cabin"/>
                <a:sym typeface="Cabin"/>
              </a:rPr>
              <a:t>1 + </a:t>
            </a:r>
            <a:r>
              <a:rPr lang="en-US" sz="27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2 ** 3</a:t>
            </a:r>
            <a:r>
              <a:rPr lang="en-US" sz="2700" dirty="0">
                <a:latin typeface="Cabin"/>
                <a:ea typeface="Cabin"/>
                <a:cs typeface="Cabin"/>
                <a:sym typeface="Cabin"/>
              </a:rPr>
              <a:t> / 4 * 5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126658" y="2286000"/>
            <a:ext cx="2117750" cy="450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latin typeface="Cabin"/>
                <a:ea typeface="Cabin"/>
                <a:cs typeface="Cabin"/>
                <a:sym typeface="Cabin"/>
              </a:rPr>
              <a:t>1 + </a:t>
            </a:r>
            <a:r>
              <a:rPr lang="en-US" sz="2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8 / 4</a:t>
            </a:r>
            <a:r>
              <a:rPr lang="en-US" sz="2700" dirty="0">
                <a:latin typeface="Cabin"/>
                <a:ea typeface="Cabin"/>
                <a:cs typeface="Cabin"/>
                <a:sym typeface="Cabin"/>
              </a:rPr>
              <a:t> * 5</a:t>
            </a:r>
          </a:p>
        </p:txBody>
      </p:sp>
      <p:cxnSp>
        <p:nvCxnSpPr>
          <p:cNvPr id="395" name="Shape 395"/>
          <p:cNvCxnSpPr/>
          <p:nvPr/>
        </p:nvCxnSpPr>
        <p:spPr>
          <a:xfrm flipH="1" flipV="1">
            <a:off x="6703861" y="1805752"/>
            <a:ext cx="388419" cy="327104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6" name="Shape 396"/>
          <p:cNvSpPr txBox="1"/>
          <p:nvPr/>
        </p:nvSpPr>
        <p:spPr>
          <a:xfrm>
            <a:off x="6126658" y="3107531"/>
            <a:ext cx="1973734" cy="450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latin typeface="Cabin"/>
                <a:ea typeface="Cabin"/>
                <a:cs typeface="Cabin"/>
                <a:sym typeface="Cabin"/>
              </a:rPr>
              <a:t>1 + </a:t>
            </a:r>
            <a:r>
              <a:rPr lang="en-US" sz="2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 * 5</a:t>
            </a:r>
          </a:p>
        </p:txBody>
      </p:sp>
      <p:cxnSp>
        <p:nvCxnSpPr>
          <p:cNvPr id="397" name="Shape 397"/>
          <p:cNvCxnSpPr/>
          <p:nvPr/>
        </p:nvCxnSpPr>
        <p:spPr>
          <a:xfrm rot="10800000" flipH="1">
            <a:off x="6814308" y="2740514"/>
            <a:ext cx="158963" cy="36365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8" name="Shape 398"/>
          <p:cNvSpPr txBox="1"/>
          <p:nvPr/>
        </p:nvSpPr>
        <p:spPr>
          <a:xfrm>
            <a:off x="6519564" y="4029075"/>
            <a:ext cx="968871" cy="450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 + 10</a:t>
            </a:r>
          </a:p>
        </p:txBody>
      </p:sp>
      <p:cxnSp>
        <p:nvCxnSpPr>
          <p:cNvPr id="399" name="Shape 399"/>
          <p:cNvCxnSpPr/>
          <p:nvPr/>
        </p:nvCxnSpPr>
        <p:spPr>
          <a:xfrm rot="10800000">
            <a:off x="7162495" y="3576332"/>
            <a:ext cx="29363" cy="4671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0" name="Shape 400"/>
          <p:cNvSpPr txBox="1"/>
          <p:nvPr/>
        </p:nvSpPr>
        <p:spPr>
          <a:xfrm>
            <a:off x="6798170" y="4757738"/>
            <a:ext cx="407194" cy="450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cxnSp>
        <p:nvCxnSpPr>
          <p:cNvPr id="401" name="Shape 401"/>
          <p:cNvCxnSpPr/>
          <p:nvPr/>
        </p:nvCxnSpPr>
        <p:spPr>
          <a:xfrm rot="10800000">
            <a:off x="6919615" y="4405908"/>
            <a:ext cx="54470" cy="39826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2" name="Shape 402"/>
          <p:cNvSpPr txBox="1"/>
          <p:nvPr/>
        </p:nvSpPr>
        <p:spPr>
          <a:xfrm>
            <a:off x="864150" y="1290147"/>
            <a:ext cx="4135387" cy="1662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ourier New"/>
                <a:ea typeface="Courier New"/>
                <a:cs typeface="Courier New"/>
                <a:sym typeface="Courier New"/>
              </a:rPr>
              <a:t>&gt;&gt;&gt; x = 1 + 2 ** 3 / 4 * 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25" dirty="0" smtClean="0">
                <a:latin typeface="Courier New"/>
                <a:ea typeface="Courier New"/>
                <a:cs typeface="Courier New"/>
                <a:sym typeface="Courier New"/>
              </a:rPr>
              <a:t>print( x )</a:t>
            </a:r>
            <a:endParaRPr lang="en-US" sz="2025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lang="en-US" sz="20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03" name="Shape 403"/>
          <p:cNvGrpSpPr/>
          <p:nvPr/>
        </p:nvGrpSpPr>
        <p:grpSpPr>
          <a:xfrm>
            <a:off x="1403648" y="3808104"/>
            <a:ext cx="1688961" cy="1307306"/>
            <a:chOff x="-461011" y="0"/>
            <a:chExt cx="3002598" cy="2324099"/>
          </a:xfrm>
        </p:grpSpPr>
        <p:sp>
          <p:nvSpPr>
            <p:cNvPr id="404" name="Shape 404"/>
            <p:cNvSpPr txBox="1"/>
            <p:nvPr/>
          </p:nvSpPr>
          <p:spPr>
            <a:xfrm>
              <a:off x="-461011" y="0"/>
              <a:ext cx="2820899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1575" dirty="0" err="1">
                  <a:solidFill>
                    <a:srgbClr val="FF00FF"/>
                  </a:solidFill>
                  <a:latin typeface="Cabin"/>
                  <a:ea typeface="Cabin"/>
                  <a:cs typeface="Cabin"/>
                  <a:sym typeface="Cabin"/>
                </a:rPr>
                <a:t>Скобки</a:t>
              </a:r>
              <a:endParaRPr lang="en-US" sz="157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0000"/>
                </a:buClr>
                <a:buSzPct val="25000"/>
              </a:pPr>
              <a:r>
                <a:rPr lang="en-US" sz="1575" dirty="0" err="1">
                  <a:solidFill>
                    <a:srgbClr val="FF0000"/>
                  </a:solidFill>
                  <a:latin typeface="Cabin"/>
                  <a:ea typeface="Cabin"/>
                  <a:cs typeface="Cabin"/>
                  <a:sym typeface="Cabin"/>
                </a:rPr>
                <a:t>Степень</a:t>
              </a:r>
              <a:endParaRPr lang="en-US" sz="1575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00FF00"/>
                </a:buClr>
                <a:buSzPct val="25000"/>
              </a:pPr>
              <a:r>
                <a:rPr lang="en-US" sz="1575" dirty="0" err="1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Умножение</a:t>
              </a:r>
              <a:endPara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7F00"/>
                </a:buClr>
                <a:buSzPct val="25000"/>
              </a:pPr>
              <a:r>
                <a:rPr lang="en-US" sz="1575" dirty="0" err="1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Сложение</a:t>
              </a:r>
              <a:endParaRPr lang="en-US" sz="157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FF00"/>
                </a:buClr>
                <a:buSzPct val="25000"/>
              </a:pP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Слева</a:t>
              </a:r>
              <a:r>
                <a:rPr lang="en-US" sz="1575" dirty="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направо</a:t>
              </a:r>
              <a:endParaRPr lang="en-US" sz="1575" dirty="0"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405" name="Shape 405"/>
            <p:cNvCxnSpPr/>
            <p:nvPr/>
          </p:nvCxnSpPr>
          <p:spPr>
            <a:xfrm rot="10800000">
              <a:off x="2522686" y="134886"/>
              <a:ext cx="18900" cy="2051100"/>
            </a:xfrm>
            <a:prstGeom prst="straightConnector1">
              <a:avLst/>
            </a:prstGeom>
            <a:noFill/>
            <a:ln w="88900" cap="rnd" cmpd="sng">
              <a:solidFill>
                <a:schemeClr val="tx2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25464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464046" y="576451"/>
            <a:ext cx="6208819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Приоритет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операторов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50080" y="2044901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Запомните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правила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сверху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вниз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написании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используйте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скобки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написании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используйте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наиболее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простые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математические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легкости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понимания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Разбивайте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длинные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математические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короткие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четкости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восприятия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2338685" y="5379244"/>
            <a:ext cx="3898631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Тест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:  x = 1 + 2 * 3 - 4 / 5</a:t>
            </a:r>
          </a:p>
        </p:txBody>
      </p:sp>
      <p:grpSp>
        <p:nvGrpSpPr>
          <p:cNvPr id="413" name="Shape 413"/>
          <p:cNvGrpSpPr/>
          <p:nvPr/>
        </p:nvGrpSpPr>
        <p:grpSpPr>
          <a:xfrm>
            <a:off x="6987235" y="1742892"/>
            <a:ext cx="1688961" cy="1307306"/>
            <a:chOff x="-461011" y="0"/>
            <a:chExt cx="3002598" cy="2324099"/>
          </a:xfrm>
        </p:grpSpPr>
        <p:sp>
          <p:nvSpPr>
            <p:cNvPr id="414" name="Shape 414"/>
            <p:cNvSpPr txBox="1"/>
            <p:nvPr/>
          </p:nvSpPr>
          <p:spPr>
            <a:xfrm>
              <a:off x="-461011" y="0"/>
              <a:ext cx="2820899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1575" dirty="0" err="1">
                  <a:solidFill>
                    <a:srgbClr val="FF00FF"/>
                  </a:solidFill>
                  <a:latin typeface="Cabin"/>
                  <a:ea typeface="Cabin"/>
                  <a:cs typeface="Cabin"/>
                  <a:sym typeface="Cabin"/>
                </a:rPr>
                <a:t>Скобки</a:t>
              </a:r>
              <a:endParaRPr lang="en-US" sz="157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0000"/>
                </a:buClr>
                <a:buSzPct val="25000"/>
              </a:pPr>
              <a:r>
                <a:rPr lang="en-US" sz="1575" dirty="0" err="1">
                  <a:solidFill>
                    <a:srgbClr val="FF0000"/>
                  </a:solidFill>
                  <a:latin typeface="Cabin"/>
                  <a:ea typeface="Cabin"/>
                  <a:cs typeface="Cabin"/>
                  <a:sym typeface="Cabin"/>
                </a:rPr>
                <a:t>Степень</a:t>
              </a:r>
              <a:endParaRPr lang="en-US" sz="1575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00FF00"/>
                </a:buClr>
                <a:buSzPct val="25000"/>
              </a:pPr>
              <a:r>
                <a:rPr lang="en-US" sz="1575" dirty="0" err="1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Умножение</a:t>
              </a:r>
              <a:endPara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7F00"/>
                </a:buClr>
                <a:buSzPct val="25000"/>
              </a:pPr>
              <a:r>
                <a:rPr lang="en-US" sz="1575" dirty="0" err="1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Сложение</a:t>
              </a:r>
              <a:endParaRPr lang="en-US" sz="157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FF00"/>
                </a:buClr>
                <a:buSzPct val="25000"/>
              </a:pP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Слева</a:t>
              </a:r>
              <a:r>
                <a:rPr lang="en-US" sz="1575" dirty="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направо</a:t>
              </a:r>
              <a:endParaRPr lang="en-US" sz="1575" dirty="0"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415" name="Shape 415"/>
            <p:cNvCxnSpPr/>
            <p:nvPr/>
          </p:nvCxnSpPr>
          <p:spPr>
            <a:xfrm rot="10800000">
              <a:off x="2522686" y="134886"/>
              <a:ext cx="18900" cy="2051100"/>
            </a:xfrm>
            <a:prstGeom prst="straightConnector1">
              <a:avLst/>
            </a:prstGeom>
            <a:noFill/>
            <a:ln w="88900" cap="rnd" cmpd="sng">
              <a:solidFill>
                <a:schemeClr val="accen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23342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Python</a:t>
            </a:r>
            <a:r>
              <a:rPr lang="ru-RU" dirty="0"/>
              <a:t> также предоставляет нам возможность удалить не нужную более переменную.</a:t>
            </a:r>
          </a:p>
          <a:p>
            <a:r>
              <a:rPr lang="ru-RU" dirty="0"/>
              <a:t>Это делает оператор </a:t>
            </a:r>
            <a:r>
              <a:rPr lang="ru-RU" dirty="0" err="1"/>
              <a:t>del</a:t>
            </a:r>
            <a:r>
              <a:rPr lang="ru-RU" dirty="0"/>
              <a:t>. Имена удаляемых переменных перечисляются за </a:t>
            </a:r>
            <a:r>
              <a:rPr lang="ru-RU" dirty="0" smtClean="0"/>
              <a:t>ним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разделяются запятыми.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3226" t="66800" r="47637" b="15701"/>
          <a:stretch/>
        </p:blipFill>
        <p:spPr>
          <a:xfrm>
            <a:off x="2339752" y="4725144"/>
            <a:ext cx="532859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6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интерпретатора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0020" t="3813" r="22777" b="14833"/>
          <a:stretch/>
        </p:blipFill>
        <p:spPr>
          <a:xfrm>
            <a:off x="1259632" y="1268760"/>
            <a:ext cx="6768752" cy="5415002"/>
          </a:xfrm>
          <a:prstGeom prst="rect">
            <a:avLst/>
          </a:prstGeom>
        </p:spPr>
      </p:pic>
      <p:sp>
        <p:nvSpPr>
          <p:cNvPr id="5" name="Shape 464"/>
          <p:cNvSpPr txBox="1"/>
          <p:nvPr/>
        </p:nvSpPr>
        <p:spPr>
          <a:xfrm>
            <a:off x="2339752" y="2204864"/>
            <a:ext cx="3153300" cy="623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36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дальше</a:t>
            </a: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1614500" y="1916832"/>
            <a:ext cx="869268" cy="494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08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545274" y="992981"/>
            <a:ext cx="8065237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indent="-39291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целых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чисел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точкой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287708" y="2311220"/>
            <a:ext cx="4314758" cy="3947940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операнд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является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целым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а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другой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значением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точкой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результатом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является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 smtClean="0">
                <a:latin typeface="Cabin"/>
                <a:ea typeface="Cabin"/>
                <a:cs typeface="Cabin"/>
                <a:sym typeface="Cabin"/>
              </a:rPr>
              <a:t>точкой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Также результатом будет число с плавающей точкой при делении целых чисел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Перед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выполнением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целое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преобразуется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точкой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4725" t="68599" r="77781" b="15301"/>
          <a:stretch/>
        </p:blipFill>
        <p:spPr>
          <a:xfrm>
            <a:off x="4803428" y="2492896"/>
            <a:ext cx="432048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26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xfrm>
            <a:off x="789384" y="548680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такое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2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тип</a:t>
            </a:r>
            <a:r>
              <a:rPr lang="en-US" sz="4275" dirty="0" smtClean="0"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ru-RU" sz="4275" dirty="0" smtClean="0">
                <a:latin typeface="Arial"/>
                <a:ea typeface="Arial"/>
                <a:cs typeface="Arial"/>
                <a:sym typeface="Arial"/>
              </a:rPr>
              <a:t>данных</a:t>
            </a:r>
            <a:r>
              <a:rPr lang="en-US" sz="4275" dirty="0" smtClean="0">
                <a:latin typeface="Cabin"/>
                <a:ea typeface="Cabin"/>
                <a:cs typeface="Cabin"/>
                <a:sym typeface="Cabin"/>
              </a:rPr>
              <a:t>?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50081" y="2321719"/>
            <a:ext cx="4057650" cy="320754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В Python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литералы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константы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имеют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1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тип</a:t>
            </a:r>
            <a:r>
              <a:rPr lang="en-US" sz="1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данных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знает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разницу</a:t>
            </a:r>
            <a:r>
              <a:rPr lang="en-US" sz="1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между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целым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строкой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Например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“+”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сложение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использовании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числами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и “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конкатенацию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” -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строками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5614988" y="2853928"/>
            <a:ext cx="2870001" cy="1814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&gt;&gt;&gt; print(99/100)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&gt;&gt;&gt; print(99//100)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&gt;&gt;&gt; print(99.0//100)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0.0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&gt;&gt;&gt; print(1 + 2 * 3 / 4.0 - 5)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1463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4866793" y="5236369"/>
            <a:ext cx="3770718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 err="1">
                <a:latin typeface="Cabin"/>
                <a:ea typeface="Cabin"/>
                <a:cs typeface="Cabin"/>
                <a:sym typeface="Cabin"/>
              </a:rPr>
              <a:t>конкатенировать</a:t>
            </a:r>
            <a:r>
              <a:rPr lang="en-US" dirty="0"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dirty="0" err="1">
                <a:latin typeface="Cabin"/>
                <a:ea typeface="Cabin"/>
                <a:cs typeface="Cabin"/>
                <a:sym typeface="Cabin"/>
              </a:rPr>
              <a:t>соединить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844567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1547664" y="548680"/>
            <a:ext cx="5892243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Тип</a:t>
            </a:r>
            <a:r>
              <a:rPr lang="en-US" sz="3938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имеет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19708" y="1221817"/>
            <a:ext cx="7952655" cy="320759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87309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тип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всех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используемых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данных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87309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Некоторые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запрещены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87309">
              <a:spcBef>
                <a:spcPts val="1969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К </a:t>
            </a: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строке</a:t>
            </a: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нельзя</a:t>
            </a: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прибавить</a:t>
            </a: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1</a:t>
            </a:r>
            <a:r>
              <a:rPr lang="en-US" sz="2000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421481" indent="-187309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Воспользуйтесь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функцией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(),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узнать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тип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данных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575" t="60199" r="63956" b="16001"/>
          <a:stretch/>
        </p:blipFill>
        <p:spPr>
          <a:xfrm>
            <a:off x="1835696" y="4293096"/>
            <a:ext cx="612068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24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656556" y="476672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ru-RU" sz="3938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</a:t>
            </a:r>
            <a:r>
              <a:rPr lang="en-US" sz="3938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ип</a:t>
            </a:r>
            <a:r>
              <a:rPr lang="ru-RU" sz="3938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ы</a:t>
            </a:r>
            <a:r>
              <a:rPr lang="en-US" sz="3938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чисел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107504" y="1556792"/>
            <a:ext cx="5256584" cy="439248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имеют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основных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типа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</a:t>
            </a:r>
            <a:br>
              <a:rPr lang="en-US" sz="2000" dirty="0">
                <a:latin typeface="Cabin"/>
                <a:ea typeface="Cabin"/>
                <a:cs typeface="Cabin"/>
                <a:sym typeface="Cabin"/>
              </a:rPr>
            </a:b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		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14, -2, 0, 1, 100, 401233</a:t>
            </a: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точкой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имеют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дробную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</a:t>
            </a:r>
            <a:endParaRPr lang="ru-RU" sz="2000" dirty="0" smtClean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  		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2.5 , 0.0, 98.6, 14.0</a:t>
            </a: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Остальные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типы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чисел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комбинацией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целых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чисел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точкой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362" t="64399" r="87920" b="16001"/>
          <a:stretch/>
        </p:blipFill>
        <p:spPr>
          <a:xfrm>
            <a:off x="6012160" y="1916832"/>
            <a:ext cx="279271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09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630844" y="528750"/>
            <a:ext cx="7825274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Преобразование</a:t>
            </a:r>
            <a:r>
              <a:rPr lang="en-US" sz="36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36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одного</a:t>
            </a:r>
            <a:r>
              <a:rPr lang="en-US" sz="36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типа</a:t>
            </a:r>
            <a:r>
              <a:rPr lang="en-US" sz="36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другой</a:t>
            </a:r>
            <a:endParaRPr lang="en-US" sz="36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50082" y="2150269"/>
            <a:ext cx="3893399" cy="320759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87309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использовании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выражении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целого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точкой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целое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2000" b="1" dirty="0" smtClean="0">
                <a:latin typeface="Cabin"/>
                <a:ea typeface="Cabin"/>
                <a:cs typeface="Cabin"/>
                <a:sym typeface="Cabin"/>
              </a:rPr>
              <a:t>неявно</a:t>
            </a:r>
            <a:r>
              <a:rPr lang="en-US" sz="2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преобразуется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точкой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87309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000" b="1" dirty="0" smtClean="0">
                <a:latin typeface="Cabin"/>
                <a:ea typeface="Cabin"/>
                <a:cs typeface="Cabin"/>
                <a:sym typeface="Cabin"/>
              </a:rPr>
              <a:t>Явное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преобразование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встроенных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() и float()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357" t="67952" r="85831" b="16400"/>
          <a:stretch/>
        </p:blipFill>
        <p:spPr>
          <a:xfrm>
            <a:off x="5796136" y="2150269"/>
            <a:ext cx="3347864" cy="24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28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Строки заключаются либо в одинарные, либо в двойные </a:t>
            </a:r>
            <a:r>
              <a:rPr lang="ru-RU" dirty="0" smtClean="0"/>
              <a:t>кавычки</a:t>
            </a:r>
            <a:endParaRPr lang="en-US" dirty="0" smtClean="0"/>
          </a:p>
          <a:p>
            <a:pPr marL="0" indent="0" algn="ctr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'Python'</a:t>
            </a:r>
          </a:p>
          <a:p>
            <a:pPr marL="0" indent="0" algn="ctr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“Django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ru-RU" dirty="0"/>
              <a:t>Если строка заключена в одинарные кавычки, в ней не допускаются символы </a:t>
            </a:r>
            <a:r>
              <a:rPr lang="ru-RU" dirty="0" smtClean="0"/>
              <a:t>одинарных</a:t>
            </a:r>
            <a:r>
              <a:rPr lang="en-US" dirty="0" smtClean="0"/>
              <a:t> </a:t>
            </a:r>
            <a:r>
              <a:rPr lang="ru-RU" dirty="0" smtClean="0"/>
              <a:t>кавычек</a:t>
            </a:r>
            <a:r>
              <a:rPr lang="en-US" dirty="0" smtClean="0"/>
              <a:t> </a:t>
            </a:r>
            <a:r>
              <a:rPr lang="ru-RU" dirty="0" smtClean="0"/>
              <a:t>и наоборот.</a:t>
            </a:r>
          </a:p>
          <a:p>
            <a:r>
              <a:rPr lang="ru-RU" dirty="0" smtClean="0"/>
              <a:t>Фрагмент текста задается при помощи тройных кавычек. </a:t>
            </a:r>
            <a:endParaRPr lang="en-US" dirty="0" smtClean="0"/>
          </a:p>
          <a:p>
            <a:pPr marL="0" indent="0">
              <a:buNone/>
            </a:pPr>
            <a:endParaRPr lang="ru-RU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95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1115616" y="116632"/>
            <a:ext cx="7486827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Преобразование</a:t>
            </a:r>
            <a:r>
              <a:rPr lang="en-US" sz="36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строк</a:t>
            </a:r>
            <a:endParaRPr lang="en-US" sz="36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07644" y="332656"/>
            <a:ext cx="8356843" cy="320754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() и float()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также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использовать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преобразования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наоборот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состоит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числовых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Python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выдаст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ошибку</a:t>
            </a:r>
            <a:endParaRPr lang="en-US" sz="20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756" t="46199" r="59051" b="16701"/>
          <a:stretch/>
        </p:blipFill>
        <p:spPr>
          <a:xfrm>
            <a:off x="1115616" y="2852936"/>
            <a:ext cx="698477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09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</a:t>
            </a:r>
            <a:r>
              <a:rPr lang="ru-RU" dirty="0"/>
              <a:t>выражениях активно используются функции, которые </a:t>
            </a:r>
            <a:r>
              <a:rPr lang="ru-RU" dirty="0" smtClean="0"/>
              <a:t>выполняют уже </a:t>
            </a:r>
            <a:r>
              <a:rPr lang="ru-RU" dirty="0"/>
              <a:t>более сложные действия над значениями, чем простое сложение </a:t>
            </a:r>
            <a:r>
              <a:rPr lang="ru-RU" dirty="0" smtClean="0"/>
              <a:t>или умножение.</a:t>
            </a:r>
          </a:p>
          <a:p>
            <a:r>
              <a:rPr lang="ru-RU" dirty="0" smtClean="0"/>
              <a:t>Значения</a:t>
            </a:r>
            <a:r>
              <a:rPr lang="ru-RU" dirty="0"/>
              <a:t>, которые функция будет обрабатывать, или ее </a:t>
            </a:r>
            <a:r>
              <a:rPr lang="ru-RU" i="1" dirty="0"/>
              <a:t>параметры</a:t>
            </a:r>
            <a:r>
              <a:rPr lang="ru-RU" i="1" dirty="0" smtClean="0"/>
              <a:t>, </a:t>
            </a:r>
            <a:r>
              <a:rPr lang="ru-RU" dirty="0" smtClean="0"/>
              <a:t>записываются </a:t>
            </a:r>
            <a:r>
              <a:rPr lang="ru-RU" dirty="0"/>
              <a:t>за ее именем и заключаются в круглые скобки. Если таких </a:t>
            </a:r>
            <a:r>
              <a:rPr lang="ru-RU" dirty="0" smtClean="0"/>
              <a:t>параметров несколько</a:t>
            </a:r>
            <a:r>
              <a:rPr lang="ru-RU" dirty="0"/>
              <a:t>, они разделяются запятыми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900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99592" y="476672"/>
            <a:ext cx="7443787" cy="12858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Ввод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пользователем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539552" y="1412776"/>
            <a:ext cx="8352928" cy="1944216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621506" indent="-325112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2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позволяет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читать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введенные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пользователем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621506" indent="-325112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2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 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возвращает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строку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363" t="75900" r="78147" b="16400"/>
          <a:stretch/>
        </p:blipFill>
        <p:spPr>
          <a:xfrm>
            <a:off x="2411761" y="4077072"/>
            <a:ext cx="518457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09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1547664" y="188640"/>
            <a:ext cx="6372675" cy="12858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3375" dirty="0" err="1">
                <a:latin typeface="Cabin"/>
                <a:ea typeface="Cabin"/>
                <a:cs typeface="Cabin"/>
                <a:sym typeface="Cabin"/>
              </a:rPr>
              <a:t>Преобразование</a:t>
            </a:r>
            <a:r>
              <a:rPr lang="en-US" sz="33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375" dirty="0" err="1">
                <a:latin typeface="Cabin"/>
                <a:ea typeface="Cabin"/>
                <a:cs typeface="Cabin"/>
                <a:sym typeface="Cabin"/>
              </a:rPr>
              <a:t>введенных</a:t>
            </a:r>
            <a:r>
              <a:rPr lang="en-US" sz="33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375" dirty="0" err="1">
                <a:latin typeface="Cabin"/>
                <a:ea typeface="Cabin"/>
                <a:cs typeface="Cabin"/>
                <a:sym typeface="Cabin"/>
              </a:rPr>
              <a:t>пользователем</a:t>
            </a:r>
            <a:r>
              <a:rPr lang="en-US" sz="33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375" dirty="0" err="1">
                <a:latin typeface="Cabin"/>
                <a:ea typeface="Cabin"/>
                <a:cs typeface="Cabin"/>
                <a:sym typeface="Cabin"/>
              </a:rPr>
              <a:t>данных</a:t>
            </a:r>
            <a:endParaRPr lang="en-US" sz="33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110029" y="831577"/>
            <a:ext cx="6694219" cy="349932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621506" indent="-317968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Часто необходимо преобразовать </a:t>
            </a:r>
            <a:r>
              <a:rPr lang="en-US" sz="2000" dirty="0" err="1" smtClean="0">
                <a:latin typeface="Cabin"/>
                <a:ea typeface="Cabin"/>
                <a:cs typeface="Cabin"/>
                <a:sym typeface="Cabin"/>
              </a:rPr>
              <a:t>введенные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пользователем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 smtClean="0"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преобразования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типа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621506" indent="-317968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К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проблеме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обработки ошибок ввода </a:t>
            </a:r>
            <a:r>
              <a:rPr lang="en-US" sz="2000" dirty="0" err="1" smtClean="0"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вернемся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позднее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4248" y="1709646"/>
            <a:ext cx="1785881" cy="119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2557" t="73899" r="72243" b="16301"/>
          <a:stretch/>
        </p:blipFill>
        <p:spPr>
          <a:xfrm>
            <a:off x="1691680" y="4237424"/>
            <a:ext cx="6732951" cy="14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5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650081" y="548680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Интерактивный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режим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сравнению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скриптом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467544" y="2060848"/>
            <a:ext cx="7836694" cy="439248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206669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Интерактивный</a:t>
            </a:r>
            <a:r>
              <a:rPr lang="en-US" sz="2400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режим</a:t>
            </a:r>
            <a:r>
              <a:rPr lang="en-US" sz="2400" b="1" dirty="0">
                <a:latin typeface="Cabin"/>
                <a:ea typeface="Cabin"/>
                <a:cs typeface="Cabin"/>
                <a:sym typeface="Cabin"/>
              </a:rPr>
              <a:t> Python</a:t>
            </a:r>
          </a:p>
          <a:p>
            <a:pPr marL="585788" lvl="1" indent="-206669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Команды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построчно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вводятся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выполняются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непосредственно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оболочке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Python</a:t>
            </a:r>
          </a:p>
          <a:p>
            <a:pPr marL="421481" indent="-206669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Скрипт</a:t>
            </a:r>
            <a:endParaRPr lang="en-US" sz="2400" b="1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206669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Набор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команд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вводится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файле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использованием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текстового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редактора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интерпретатором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3372078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xfrm>
            <a:off x="650081" y="260648"/>
            <a:ext cx="7836750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Комментарии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в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34504" y="1988840"/>
            <a:ext cx="7836694" cy="320754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игнорирует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всю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после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символа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решетки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# </a:t>
            </a: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чего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нужны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комментарии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?</a:t>
            </a: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пояснить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последующую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кода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Задокументировать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информацию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об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авторе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другую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вспомогательную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информацию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Отключить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возможно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временно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356090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1619672" y="404664"/>
            <a:ext cx="6696744" cy="5832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Получить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название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файла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и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открыть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его</a:t>
            </a:r>
            <a:endParaRPr lang="en-US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('Enter file:')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handle.read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text.split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ctr"/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Посчитать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частоту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использования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слов</a:t>
            </a:r>
            <a:endParaRPr lang="en-US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for word in words: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counts[word] =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algn="ctr"/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Найти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наиболее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часто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используемое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слово</a:t>
            </a:r>
            <a:endParaRPr lang="en-US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for word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, count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algn="ctr"/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Конец</a:t>
            </a:r>
            <a:endParaRPr lang="en-US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86372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1043608" y="404664"/>
            <a:ext cx="7443787" cy="12858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строками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805061" y="1340768"/>
            <a:ext cx="7920880" cy="345638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621506" indent="-325112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Некоторые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b="1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1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применимы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строкам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  <a:p>
            <a:pPr marL="546426" lvl="1" indent="0">
              <a:spcBef>
                <a:spcPts val="1294"/>
              </a:spcBef>
              <a:buClr>
                <a:schemeClr val="accent5"/>
              </a:buClr>
              <a:buSzPct val="100000"/>
              <a:buNone/>
            </a:pP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конкатенацию</a:t>
            </a:r>
            <a:r>
              <a:rPr lang="en-US" sz="18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546426" lvl="1" indent="0">
              <a:spcBef>
                <a:spcPts val="1294"/>
              </a:spcBef>
              <a:buClr>
                <a:schemeClr val="accent5"/>
              </a:buClr>
              <a:buSzPct val="100000"/>
              <a:buNone/>
            </a:pP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конкатенаций</a:t>
            </a:r>
            <a:r>
              <a:rPr lang="en-US" sz="18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621506" indent="-325112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знает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разницу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между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строкой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и в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соответствии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этим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5124" t="73199" r="30308" b="14901"/>
          <a:stretch/>
        </p:blipFill>
        <p:spPr>
          <a:xfrm>
            <a:off x="3059832" y="4581128"/>
            <a:ext cx="376135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81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1016644" y="116632"/>
            <a:ext cx="7443787" cy="12858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ru-RU" sz="3938" dirty="0" smtClean="0"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938" dirty="0" err="1" smtClean="0">
                <a:latin typeface="Cabin"/>
                <a:ea typeface="Cabin"/>
                <a:cs typeface="Cabin"/>
                <a:sym typeface="Cabin"/>
              </a:rPr>
              <a:t>мена</a:t>
            </a:r>
            <a:r>
              <a:rPr lang="en-US" sz="3938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переменных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701117" y="1906563"/>
            <a:ext cx="7975339" cy="3169003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621506" indent="-325112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Так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программисты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сами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выбирают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имена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есть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общих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правил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написания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  <a:p>
            <a:pPr marL="621506" indent="-325112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даем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переменным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имена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помогающие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помнить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назначение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они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ссылаются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(“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символические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имена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 - 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памятка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”)</a:t>
            </a:r>
          </a:p>
          <a:p>
            <a:pPr marL="621506" indent="-325112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хорошим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именем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могут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смутить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новичков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потому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могут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напоминать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зарезервированные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слова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735733" y="5877272"/>
            <a:ext cx="7704855" cy="3714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138" dirty="0">
                <a:latin typeface="Cabin"/>
                <a:ea typeface="Cabin"/>
                <a:cs typeface="Cabin"/>
                <a:sym typeface="Cabin"/>
                <a:hlinkClick r:id="rId3"/>
              </a:rPr>
              <a:t>https://</a:t>
            </a:r>
            <a:r>
              <a:rPr lang="en-US" sz="2138" dirty="0" smtClean="0">
                <a:latin typeface="Cabin"/>
                <a:ea typeface="Cabin"/>
                <a:cs typeface="Cabin"/>
                <a:sym typeface="Cabin"/>
                <a:hlinkClick r:id="rId3"/>
              </a:rPr>
              <a:t>ru.wikipedia.org/wiki</a:t>
            </a:r>
            <a:r>
              <a:rPr lang="ru-RU" sz="2138" dirty="0" smtClean="0">
                <a:latin typeface="Cabin"/>
                <a:ea typeface="Cabin"/>
                <a:cs typeface="Cabin"/>
                <a:sym typeface="Cabin"/>
                <a:hlinkClick r:id="rId3"/>
              </a:rPr>
              <a:t>/Мнемоника</a:t>
            </a:r>
            <a:r>
              <a:rPr lang="ru-RU" sz="2138" dirty="0" smtClean="0">
                <a:latin typeface="Cabin"/>
                <a:ea typeface="Cabin"/>
                <a:cs typeface="Cabin"/>
                <a:sym typeface="Cabin"/>
              </a:rPr>
              <a:t> </a:t>
            </a:r>
            <a:endParaRPr lang="en-US" sz="2138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133505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679541" y="1800225"/>
            <a:ext cx="4692093" cy="13143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x1q3p9afd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4499992" y="4264819"/>
            <a:ext cx="2929837" cy="13143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hours = 35.0 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rate = 12.50 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pay = hours * rate 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 pay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6486525" y="1800225"/>
            <a:ext cx="1186755" cy="1314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lang="en-US" sz="1688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864394" y="4264819"/>
            <a:ext cx="2915518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138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21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138" dirty="0" err="1">
                <a:latin typeface="Cabin"/>
                <a:ea typeface="Cabin"/>
                <a:cs typeface="Cabin"/>
                <a:sym typeface="Cabin"/>
              </a:rPr>
              <a:t>делает</a:t>
            </a:r>
            <a:r>
              <a:rPr lang="en-US" sz="21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138" dirty="0" err="1">
                <a:latin typeface="Cabin"/>
                <a:ea typeface="Cabin"/>
                <a:cs typeface="Cabin"/>
                <a:sym typeface="Cabin"/>
              </a:rPr>
              <a:t>этот</a:t>
            </a:r>
            <a:r>
              <a:rPr lang="en-US" sz="21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138" dirty="0" err="1"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2138" dirty="0"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9065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/>
        </p:nvSpPr>
        <p:spPr>
          <a:xfrm>
            <a:off x="421482" y="1050131"/>
            <a:ext cx="1979437" cy="3714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138" dirty="0" err="1">
                <a:latin typeface="Cabin"/>
                <a:ea typeface="Cabin"/>
                <a:cs typeface="Cabin"/>
                <a:sym typeface="Cabin"/>
              </a:rPr>
              <a:t>Упражнение</a:t>
            </a:r>
            <a:endParaRPr lang="en-US" sz="21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1043609" y="2214562"/>
            <a:ext cx="7200800" cy="31586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57175">
              <a:buClr>
                <a:schemeClr val="lt1"/>
              </a:buClr>
              <a:buSzPct val="25000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Напишите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программу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которая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предлагает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пользователю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ввести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отработанные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ставку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заработной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платы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расчета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суммы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заработной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платы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2138" dirty="0"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138" dirty="0">
                <a:latin typeface="Cabin"/>
                <a:ea typeface="Cabin"/>
                <a:cs typeface="Cabin"/>
                <a:sym typeface="Cabin"/>
              </a:rPr>
            </a:br>
            <a:endParaRPr lang="en-US" sz="2138" dirty="0">
              <a:latin typeface="Cabin"/>
              <a:ea typeface="Cabin"/>
              <a:cs typeface="Cabin"/>
              <a:sym typeface="Cabin"/>
            </a:endParaRPr>
          </a:p>
          <a:p>
            <a:pPr marL="257175">
              <a:buClr>
                <a:schemeClr val="lt1"/>
              </a:buClr>
              <a:buSzPct val="25000"/>
            </a:pP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: 35 </a:t>
            </a:r>
          </a:p>
          <a:p>
            <a:pPr marL="257175">
              <a:buClr>
                <a:schemeClr val="lt1"/>
              </a:buClr>
              <a:buSzPct val="25000"/>
            </a:pP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ставку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: 2.75 </a:t>
            </a:r>
          </a:p>
          <a:p>
            <a:pPr marL="257175">
              <a:buClr>
                <a:schemeClr val="lt1"/>
              </a:buClr>
              <a:buSzPct val="25000"/>
            </a:pP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Заработная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плата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: 96.25</a:t>
            </a:r>
          </a:p>
        </p:txBody>
      </p:sp>
    </p:spTree>
    <p:extLst>
      <p:ext uri="{BB962C8B-B14F-4D97-AF65-F5344CB8AC3E}">
        <p14:creationId xmlns:p14="http://schemas.microsoft.com/office/powerpoint/2010/main" val="241472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ru-RU" dirty="0"/>
              <a:t>Основные понятия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38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Выражение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Выражение</a:t>
            </a:r>
            <a:r>
              <a:rPr lang="ru-RU" dirty="0"/>
              <a:t> в терминологии программирования - это команда, выполняющая </a:t>
            </a:r>
            <a:r>
              <a:rPr lang="ru-RU" dirty="0" smtClean="0"/>
              <a:t>законченное действие</a:t>
            </a:r>
            <a:r>
              <a:rPr lang="ru-RU" dirty="0"/>
              <a:t>. Таким действием может быть вычисление некоего </a:t>
            </a:r>
            <a:r>
              <a:rPr lang="ru-RU" dirty="0" smtClean="0"/>
              <a:t>значения, создание </a:t>
            </a:r>
            <a:r>
              <a:rPr lang="ru-RU" dirty="0"/>
              <a:t>какой-либо структуры данных, команда, </a:t>
            </a:r>
            <a:r>
              <a:rPr lang="ru-RU" dirty="0" smtClean="0"/>
              <a:t>управляющая выполнением </a:t>
            </a:r>
            <a:r>
              <a:rPr lang="ru-RU" dirty="0"/>
              <a:t>программного кода, вызов функции или </a:t>
            </a:r>
            <a:r>
              <a:rPr lang="ru-RU" dirty="0" smtClean="0"/>
              <a:t>метода </a:t>
            </a:r>
            <a:r>
              <a:rPr lang="ru-RU" dirty="0"/>
              <a:t>или что-то иное.</a:t>
            </a:r>
          </a:p>
          <a:p>
            <a:r>
              <a:rPr lang="ru-RU" dirty="0"/>
              <a:t>Любое выражение в </a:t>
            </a:r>
            <a:r>
              <a:rPr lang="ru-RU" dirty="0" err="1"/>
              <a:t>Python</a:t>
            </a:r>
            <a:r>
              <a:rPr lang="ru-RU" dirty="0"/>
              <a:t> должно завершаться символами возврата каретки и </a:t>
            </a:r>
            <a:r>
              <a:rPr lang="ru-RU" dirty="0" smtClean="0"/>
              <a:t>перевода строки</a:t>
            </a:r>
            <a:r>
              <a:rPr lang="ru-RU" dirty="0"/>
              <a:t>, которые вставляются в программный код нажатием </a:t>
            </a:r>
            <a:r>
              <a:rPr lang="ru-RU" dirty="0" smtClean="0"/>
              <a:t>клавиши</a:t>
            </a:r>
            <a:endParaRPr lang="ru-RU" dirty="0"/>
          </a:p>
        </p:txBody>
      </p:sp>
      <p:pic>
        <p:nvPicPr>
          <p:cNvPr id="2052" name="Picture 4" descr="http://www.ispsd.com/wp-content/uploads/2012/05/enter-ke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373216"/>
            <a:ext cx="720080" cy="63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03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выражений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3706" t="19600" r="30307" b="65000"/>
          <a:stretch/>
        </p:blipFill>
        <p:spPr>
          <a:xfrm>
            <a:off x="1043608" y="1772816"/>
            <a:ext cx="7254282" cy="241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3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755576" y="404664"/>
            <a:ext cx="7443731" cy="12858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Константы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67544" y="1663046"/>
            <a:ext cx="8496944" cy="262047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621506" indent="-321540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Фиксированные</a:t>
            </a:r>
            <a:r>
              <a:rPr lang="en-US" sz="2400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такие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буквы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называются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константами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потому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изменяется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621506" indent="-321540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Числовые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константы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вводятся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обычные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  <a:p>
            <a:pPr marL="621506" indent="-321540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Строковые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Cabin"/>
                <a:ea typeface="Cabin"/>
                <a:cs typeface="Cabin"/>
                <a:sym typeface="Cabin"/>
              </a:rPr>
              <a:t>константы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вводятся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b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одинарных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(')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двойных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(")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кавычках</a:t>
            </a:r>
            <a:r>
              <a:rPr lang="en-US" sz="1744" dirty="0"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1744" dirty="0">
                <a:latin typeface="Cabin"/>
                <a:ea typeface="Cabin"/>
                <a:cs typeface="Cabin"/>
                <a:sym typeface="Cabin"/>
              </a:rPr>
            </a:br>
            <a:endParaRPr lang="en-US" sz="1744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7093" t="12448" r="77945" b="75652"/>
          <a:stretch/>
        </p:blipFill>
        <p:spPr>
          <a:xfrm>
            <a:off x="2987824" y="4672124"/>
            <a:ext cx="3888432" cy="173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8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80527" y="118469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Переменные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34937" y="1850828"/>
            <a:ext cx="7927874" cy="1715495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0881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solidFill>
                  <a:srgbClr val="42FF42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определенное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место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памяти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компьютера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котором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хранит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последующего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извлечения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названию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заданной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переменной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Программисты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сами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выбирают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endParaRPr lang="en-US" sz="2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Позже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содержимое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изменить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678636" y="4686423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56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756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198218" y="4797152"/>
            <a:ext cx="250031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5657204" y="5607967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756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14</a:t>
            </a: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5189289" y="5722268"/>
            <a:ext cx="227706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81322" y="4869290"/>
            <a:ext cx="2271881" cy="13430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algn="ctr"/>
            <a:endParaRPr sz="27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476070" y="5376558"/>
            <a:ext cx="2131313" cy="4858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</a:pP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658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80527" y="118469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Переменные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34937" y="1850828"/>
            <a:ext cx="7927874" cy="1715495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0881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solidFill>
                  <a:srgbClr val="42FF42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определенное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место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памяти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компьютера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котором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хранит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последующего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извлечения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названию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заданной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переменной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Программисты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сами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выбирают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endParaRPr lang="en-US" sz="2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Позже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содержимое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изменить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678636" y="4686423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56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756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198218" y="4797152"/>
            <a:ext cx="250031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5657204" y="5607967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756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14</a:t>
            </a: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5189289" y="5722268"/>
            <a:ext cx="227706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81322" y="4869290"/>
            <a:ext cx="2271881" cy="13430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algn="ctr"/>
            <a:endParaRPr sz="27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476070" y="5376558"/>
            <a:ext cx="2131313" cy="4858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</a:pP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" name="Shape 278"/>
          <p:cNvSpPr txBox="1"/>
          <p:nvPr/>
        </p:nvSpPr>
        <p:spPr>
          <a:xfrm>
            <a:off x="1281322" y="5775629"/>
            <a:ext cx="2131313" cy="4858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</p:txBody>
      </p:sp>
      <p:grpSp>
        <p:nvGrpSpPr>
          <p:cNvPr id="12" name="Shape 274"/>
          <p:cNvGrpSpPr/>
          <p:nvPr/>
        </p:nvGrpSpPr>
        <p:grpSpPr>
          <a:xfrm>
            <a:off x="5954079" y="4797152"/>
            <a:ext cx="429525" cy="508161"/>
            <a:chOff x="0" y="0"/>
            <a:chExt cx="762000" cy="901775"/>
          </a:xfrm>
        </p:grpSpPr>
        <p:cxnSp>
          <p:nvCxnSpPr>
            <p:cNvPr id="13" name="Shape 275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" name="Shape 276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5" name="Shape 277"/>
          <p:cNvSpPr txBox="1"/>
          <p:nvPr/>
        </p:nvSpPr>
        <p:spPr>
          <a:xfrm>
            <a:off x="6607733" y="4761433"/>
            <a:ext cx="939262" cy="528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263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7779842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1379</Words>
  <Application>Microsoft Office PowerPoint</Application>
  <PresentationFormat>Экран (4:3)</PresentationFormat>
  <Paragraphs>241</Paragraphs>
  <Slides>35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Cabin</vt:lpstr>
      <vt:lpstr>Calibri</vt:lpstr>
      <vt:lpstr>Courier New</vt:lpstr>
      <vt:lpstr>Merriweather Sans</vt:lpstr>
      <vt:lpstr>Тема Office</vt:lpstr>
      <vt:lpstr> Программирование на Python </vt:lpstr>
      <vt:lpstr>Запуск интерпретатора</vt:lpstr>
      <vt:lpstr>Интерактивный режим по сравнению со скриптом</vt:lpstr>
      <vt:lpstr>Основные понятия Python</vt:lpstr>
      <vt:lpstr>Выражение</vt:lpstr>
      <vt:lpstr>Пример выражений</vt:lpstr>
      <vt:lpstr>Константы</vt:lpstr>
      <vt:lpstr>Переменные</vt:lpstr>
      <vt:lpstr>Переменные</vt:lpstr>
      <vt:lpstr>Правила Python для названия переменных</vt:lpstr>
      <vt:lpstr>Презентация PowerPoint</vt:lpstr>
      <vt:lpstr>Операторы присваивания</vt:lpstr>
      <vt:lpstr>Презентация PowerPoint</vt:lpstr>
      <vt:lpstr>Презентация PowerPoint</vt:lpstr>
      <vt:lpstr>Числовые выражения</vt:lpstr>
      <vt:lpstr>Правила приоритетов операторов</vt:lpstr>
      <vt:lpstr>Презентация PowerPoint</vt:lpstr>
      <vt:lpstr>Приоритет операторов</vt:lpstr>
      <vt:lpstr>Удаление переменных</vt:lpstr>
      <vt:lpstr>Использование целых чисел и значений с плавающей точкой</vt:lpstr>
      <vt:lpstr>Что такое “тип” данных?</vt:lpstr>
      <vt:lpstr>Тип имеет значение</vt:lpstr>
      <vt:lpstr>Типы чисел</vt:lpstr>
      <vt:lpstr>Преобразование из одного типа в другой</vt:lpstr>
      <vt:lpstr>Строки</vt:lpstr>
      <vt:lpstr>Преобразование строк</vt:lpstr>
      <vt:lpstr>Функции</vt:lpstr>
      <vt:lpstr>Ввод данных пользователем</vt:lpstr>
      <vt:lpstr>Преобразование введенных пользователем данных</vt:lpstr>
      <vt:lpstr>Комментарии в Python</vt:lpstr>
      <vt:lpstr>Презентация PowerPoint</vt:lpstr>
      <vt:lpstr>Операции со строками</vt:lpstr>
      <vt:lpstr>Имена переменных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max</cp:lastModifiedBy>
  <cp:revision>128</cp:revision>
  <dcterms:created xsi:type="dcterms:W3CDTF">2015-10-21T08:43:03Z</dcterms:created>
  <dcterms:modified xsi:type="dcterms:W3CDTF">2016-08-12T13:57:42Z</dcterms:modified>
</cp:coreProperties>
</file>