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9"/>
  </p:notesMasterIdLst>
  <p:sldIdLst>
    <p:sldId id="285" r:id="rId4"/>
    <p:sldId id="283" r:id="rId5"/>
    <p:sldId id="311" r:id="rId6"/>
    <p:sldId id="257" r:id="rId7"/>
    <p:sldId id="327" r:id="rId8"/>
    <p:sldId id="328" r:id="rId9"/>
    <p:sldId id="333" r:id="rId10"/>
    <p:sldId id="317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1" r:id="rId19"/>
    <p:sldId id="330" r:id="rId20"/>
    <p:sldId id="326" r:id="rId21"/>
    <p:sldId id="315" r:id="rId22"/>
    <p:sldId id="316" r:id="rId23"/>
    <p:sldId id="344" r:id="rId24"/>
    <p:sldId id="324" r:id="rId25"/>
    <p:sldId id="340" r:id="rId26"/>
    <p:sldId id="347" r:id="rId27"/>
    <p:sldId id="345" r:id="rId28"/>
  </p:sldIdLst>
  <p:sldSz cx="16256000" cy="9144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abin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6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0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8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9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1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33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8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1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6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1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8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8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28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попытаться изменить </a:t>
            </a:r>
            <a:r>
              <a:rPr lang="ru-RU" sz="2800" dirty="0"/>
              <a:t>значение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внутри функции: 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509550" y="3135596"/>
            <a:ext cx="102647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9750" y="7350316"/>
            <a:ext cx="14531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Но этого не получиться т.к. внутри функции переменная становится </a:t>
            </a:r>
            <a:r>
              <a:rPr lang="ru-RU" sz="2800" b="1" dirty="0" smtClean="0"/>
              <a:t>локальной</a:t>
            </a:r>
            <a:r>
              <a:rPr lang="ru-RU" sz="2800" dirty="0" smtClean="0"/>
              <a:t>, </a:t>
            </a:r>
            <a:r>
              <a:rPr lang="ru-RU" sz="2800" dirty="0"/>
              <a:t>и ее модификация не приведет к изменению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с таким же именем.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5700" y="361949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45667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Чтобы функция могла изменить значение глобальной переменной, необходимо объявить эту переменную внутри функции, как глобальную, при помощи ключевого слова </a:t>
            </a:r>
            <a:r>
              <a:rPr lang="ru-RU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sz="2800" dirty="0"/>
              <a:t>: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58971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Изменение глобальных переменных в функциях – плохая практика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686396"/>
            <a:ext cx="14476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Вместо изменения глобальной переменной внутри функции лучшим будет присвоение результата функции глобальной переменной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return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6358560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</a:t>
            </a:r>
            <a:r>
              <a:rPr lang="ru-RU" sz="2800" dirty="0" smtClean="0"/>
              <a:t> </a:t>
            </a:r>
            <a:r>
              <a:rPr lang="ru-RU" sz="2800" dirty="0"/>
              <a:t>считает переменную </a:t>
            </a:r>
            <a:r>
              <a:rPr lang="ru-RU" sz="2800" b="1" dirty="0"/>
              <a:t>локальной</a:t>
            </a:r>
            <a:r>
              <a:rPr lang="ru-RU" sz="2800" dirty="0"/>
              <a:t>, если внутри нее есть хотя бы одна инструкция, модифицирующая значение переменной (это может быть оператор =, += и т.д., или использование этой переменной в качестве параметра цикла </a:t>
            </a:r>
            <a:r>
              <a:rPr lang="ru-RU" sz="2800" dirty="0" err="1" smtClean="0"/>
              <a:t>for</a:t>
            </a:r>
            <a:r>
              <a:rPr lang="en-US" sz="2800" dirty="0" smtClean="0"/>
              <a:t>).</a:t>
            </a:r>
          </a:p>
          <a:p>
            <a:r>
              <a:rPr lang="ru-RU" sz="2800" b="1" dirty="0" smtClean="0"/>
              <a:t>Локальная</a:t>
            </a:r>
            <a:r>
              <a:rPr lang="ru-RU" sz="2800" dirty="0" smtClean="0"/>
              <a:t> переменная </a:t>
            </a:r>
            <a:r>
              <a:rPr lang="ru-RU" sz="2800" u="sng" dirty="0" smtClean="0"/>
              <a:t>не </a:t>
            </a:r>
            <a:r>
              <a:rPr lang="ru-RU" sz="2800" u="sng" dirty="0"/>
              <a:t>может быть использована до инициализации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464850" y="2799557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"&lt;pyshell#39&gt;",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2, in f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local variable 'a' referenced before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225" y="42489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225" y="470921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09725" y="1784855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'__name__': '__main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__'}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'a': 10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'__name__': '__main__'}</a:t>
            </a:r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()[‘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"&lt;pyshell#94&gt;",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()['a'])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'a‘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name__': '__main__'}</a:t>
            </a:r>
          </a:p>
          <a:p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локальных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ru-RU" sz="2800" dirty="0" smtClean="0"/>
              <a:t>возвращает словарь локальных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  <a:endParaRPr lang="ru-RU" sz="3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()",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print("locals()",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'a': 10,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&lt;function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0x03CEA108&gt;, '__doc__': None, '__spec__': None, 'f': &lt;function f at 0x03CEA1E0&gt;, '__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'__loader__': &lt;class '_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'__name__': '__main__'}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возвращаю сумму всех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5126" y="2588359"/>
            <a:ext cx="117611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7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Функция 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58026" y="2529444"/>
            <a:ext cx="117611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</a:t>
            </a:r>
            <a:r>
              <a:rPr lang="ru-RU" sz="2800" dirty="0" smtClean="0">
                <a:highlight>
                  <a:srgbClr val="FFFFFF"/>
                </a:highlight>
                <a:latin typeface="Consolas"/>
              </a:rPr>
              <a:t>*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rgs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):</a:t>
            </a:r>
            <a:endParaRPr lang="pt-BR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280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(10, 20, 30, 40, 50, 60,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70, 80)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360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endParaRPr lang="en-US" sz="2800" dirty="0"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07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9000" y="2458591"/>
            <a:ext cx="14490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</a:t>
            </a:r>
            <a:r>
              <a:rPr lang="ru-RU" sz="3200" dirty="0" smtClean="0"/>
              <a:t>может </a:t>
            </a:r>
            <a:r>
              <a:rPr lang="ru-RU" sz="3200" dirty="0"/>
              <a:t>принимать переменное количество позиционных </a:t>
            </a:r>
            <a:r>
              <a:rPr lang="ru-RU" sz="3200" dirty="0" smtClean="0"/>
              <a:t>аргументов</a:t>
            </a:r>
            <a:r>
              <a:rPr lang="en-US" sz="3200" dirty="0" smtClean="0"/>
              <a:t>. </a:t>
            </a:r>
            <a:r>
              <a:rPr lang="ru-RU" sz="3200" dirty="0" smtClean="0"/>
              <a:t>Для этого перед </a:t>
            </a:r>
            <a:r>
              <a:rPr lang="ru-RU" sz="3200" dirty="0"/>
              <a:t>именем ставится </a:t>
            </a:r>
            <a:r>
              <a:rPr lang="ru-RU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В этом случае достаточно объявить один параметр, который автоматически становится кортежем с аргументами.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00" y="4997072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f(*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9050" y="5013136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параметры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</a:t>
            </a:r>
            <a:r>
              <a:rPr lang="ru-RU" sz="3200" dirty="0">
                <a:solidFill>
                  <a:srgbClr val="00B050"/>
                </a:solidFill>
              </a:rPr>
              <a:t>перед именем </a:t>
            </a:r>
            <a:r>
              <a:rPr lang="ru-RU" sz="3200" dirty="0"/>
              <a:t>ставится </a:t>
            </a:r>
            <a:r>
              <a:rPr lang="ru-RU" sz="3200" dirty="0" smtClean="0">
                <a:solidFill>
                  <a:srgbClr val="00B0F0"/>
                </a:solidFill>
              </a:rPr>
              <a:t>**</a:t>
            </a:r>
            <a:r>
              <a:rPr lang="ru-RU" sz="3200" dirty="0" smtClean="0"/>
              <a:t>.</a:t>
            </a:r>
          </a:p>
          <a:p>
            <a:r>
              <a:rPr lang="ru-RU" sz="3200" dirty="0"/>
              <a:t>В этом случае достаточно объявить один параметр, который автоматически становится </a:t>
            </a:r>
            <a:r>
              <a:rPr lang="ru-RU" sz="3200" dirty="0" smtClean="0"/>
              <a:t>словарем с аргументами.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00" y="4874309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72450" y="4828143"/>
            <a:ext cx="9074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f(1,2,3)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takes 0 positional arguments but 3 were given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{'c':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'b':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'a':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39700" y="230745"/>
            <a:ext cx="15379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</a:t>
            </a:r>
            <a:r>
              <a:rPr lang="en-US" sz="6600" dirty="0" smtClean="0"/>
              <a:t> </a:t>
            </a:r>
            <a:r>
              <a:rPr lang="ru-RU" sz="6600" dirty="0" smtClean="0"/>
              <a:t>позиционных и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</a:t>
            </a:r>
            <a:r>
              <a:rPr lang="ru-RU" sz="3200" dirty="0" smtClean="0"/>
              <a:t>как </a:t>
            </a:r>
            <a:r>
              <a:rPr lang="ru-RU" sz="3200" dirty="0"/>
              <a:t>произвольное </a:t>
            </a:r>
            <a:r>
              <a:rPr lang="ru-RU" sz="3200" dirty="0" smtClean="0"/>
              <a:t>число позиционных, так и переменное число </a:t>
            </a:r>
            <a:r>
              <a:rPr lang="ru-RU" sz="3200" dirty="0"/>
              <a:t>именованных </a:t>
            </a:r>
            <a:r>
              <a:rPr lang="ru-RU" sz="3200" dirty="0" smtClean="0"/>
              <a:t>аргументов.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450" y="3782109"/>
            <a:ext cx="812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f(1,2,3)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b=4)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{'b': 4, 'a': 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27950" y="3782109"/>
            <a:ext cx="9074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f(a=1, 10)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1899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26204" y="-319139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9613" y="1625557"/>
            <a:ext cx="8111614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У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попа была собака, он её любил,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Она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съела кусок мяса, он её убил,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В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землю закопал,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Надпись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написал: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9800" y="4368056"/>
            <a:ext cx="1328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("У попа была собака, он ее любил.")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("Она съела кусок мяса, он ее убил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,")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("В землю закопал и надпись написал:")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2285448"/>
            <a:ext cx="1408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Рекурсивная функция – это функция, которая явным или косвенным образом вызывает сама себя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84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1"/>
            <a:ext cx="13931900" cy="1739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Сумма чисел</a:t>
            </a:r>
            <a:endParaRPr lang="ru-RU" sz="6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07677" y="3323403"/>
            <a:ext cx="5384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-=1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28503" y="3328419"/>
            <a:ext cx="9247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677" y="2319960"/>
            <a:ext cx="476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Итеративное решение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0736" y="2319960"/>
            <a:ext cx="4807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Рекурсивное 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573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Особенности рекурсивных функций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600" dirty="0" smtClean="0"/>
              <a:t>Часто </a:t>
            </a:r>
            <a:r>
              <a:rPr lang="ru-RU" sz="3600" dirty="0"/>
              <a:t>использование рекурсии приводит к ошибкам, наиболее распространенная из таких ошибок – бесконечная рекурсия, когда цепочка вызовов функций никогда не завершается и продолжается, пока не кончится свободная память в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3280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743700" y="3810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рассчитывается исходя из 40-часовой рабочей недели.</a:t>
            </a:r>
            <a:endParaRPr kumimoji="0" lang="en-US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lang="en-US" sz="3400"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Написать комментарий к функции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ru-RU" sz="3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автотест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endParaRPr kumimoji="0" lang="ru-RU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Квадратное уравнение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 bwMode="auto">
          <a:xfrm>
            <a:off x="5852934" y="3658865"/>
            <a:ext cx="3291066" cy="24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0" y="4226408"/>
            <a:ext cx="387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дискриминант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5073470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к</a:t>
            </a:r>
            <a:r>
              <a:rPr lang="ru-RU" sz="2400" dirty="0" smtClean="0"/>
              <a:t>орни уравнения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3658865"/>
            <a:ext cx="38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квадратное уравнение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решения квадратного уравнения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&amp;Kcy;&amp;acy;&amp;rcy;&amp;tcy;&amp;icy;&amp;ncy;&amp;kcy;&amp;icy; &amp;pcy;&amp;ocy; &amp;zcy;&amp;acy;&amp;pcy;&amp;rcy;&amp;ocy;&amp;scy;&amp;ucy; &amp;kcy;&amp;vcy;&amp;acy;&amp;dcy;&amp;rcy;&amp;acy;&amp;tcy;&amp;ncy;&amp;ocy;&amp;iecy; &amp;ucy;&amp;rcy;&amp;acy;&amp;vcy;&amp;n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2" y="2702232"/>
            <a:ext cx="9612569" cy="54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7313" y="7909843"/>
            <a:ext cx="1421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Необходимо написать функцию для нахождения корней квадратного уравнения.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1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'x1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'x2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-0.5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-1.0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2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 x1, x2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 =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возвращает кортеж</a:t>
            </a:r>
            <a:endParaRPr lang="en-US" sz="3200" dirty="0" smtClean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print(x)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(-0.5, -1.0)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x1, x2 =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print(“x1=“, x1, “ x2=“, x2)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 = -0.5 x2 = -1.0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785129"/>
            <a:ext cx="14319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Внутри функции можно использовать переменные, объявленные вне этой </a:t>
            </a:r>
            <a:r>
              <a:rPr lang="ru-RU" sz="2800" dirty="0" smtClean="0"/>
              <a:t>функции.</a:t>
            </a:r>
          </a:p>
          <a:p>
            <a:endParaRPr lang="ru-RU" sz="2800" dirty="0" smtClean="0"/>
          </a:p>
          <a:p>
            <a:r>
              <a:rPr lang="ru-RU" sz="2800" dirty="0" smtClean="0"/>
              <a:t>Такие переменные называют </a:t>
            </a:r>
            <a:r>
              <a:rPr lang="ru-RU" sz="2800" b="1" dirty="0" smtClean="0"/>
              <a:t>глобальными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0950" y="4860270"/>
            <a:ext cx="10264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Но если инициализировать какую-то переменную внутри функции, использовать </a:t>
            </a:r>
            <a:endParaRPr lang="ru-RU" sz="2800" dirty="0" smtClean="0"/>
          </a:p>
          <a:p>
            <a:r>
              <a:rPr lang="ru-RU" sz="2800" dirty="0" smtClean="0"/>
              <a:t>эту </a:t>
            </a:r>
            <a:r>
              <a:rPr lang="ru-RU" sz="2800" dirty="0"/>
              <a:t>переменную вне функции </a:t>
            </a:r>
            <a:r>
              <a:rPr lang="ru-RU" sz="2800" dirty="0">
                <a:solidFill>
                  <a:srgbClr val="FF0000"/>
                </a:solidFill>
              </a:rPr>
              <a:t>не </a:t>
            </a:r>
            <a:r>
              <a:rPr lang="ru-RU" sz="2800" dirty="0" smtClean="0">
                <a:solidFill>
                  <a:srgbClr val="FF0000"/>
                </a:solidFill>
              </a:rPr>
              <a:t>удастся</a:t>
            </a:r>
            <a:r>
              <a:rPr lang="ru-RU" sz="2800" dirty="0" smtClean="0"/>
              <a:t>, т.к. эта переменная будет </a:t>
            </a:r>
            <a:r>
              <a:rPr lang="ru-RU" sz="2800" b="1" dirty="0" smtClean="0"/>
              <a:t>локальная</a:t>
            </a:r>
            <a:r>
              <a:rPr lang="ru-RU" sz="2800" dirty="0" smtClean="0"/>
              <a:t>, т.е.</a:t>
            </a:r>
          </a:p>
          <a:p>
            <a:r>
              <a:rPr lang="ru-RU" sz="2800" dirty="0"/>
              <a:t>л</a:t>
            </a:r>
            <a:r>
              <a:rPr lang="ru-RU" sz="2800" dirty="0" smtClean="0"/>
              <a:t>окализована внутри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52350" y="4326870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# </a:t>
            </a:r>
            <a:r>
              <a:rPr 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  <a:endParaRPr lang="ru-RU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1392</Words>
  <Application>Microsoft Office PowerPoint</Application>
  <PresentationFormat>Произвольный</PresentationFormat>
  <Paragraphs>310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Consolas</vt:lpstr>
      <vt:lpstr>Arial</vt:lpstr>
      <vt:lpstr>Courier New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Квадратное уравнение</vt:lpstr>
      <vt:lpstr>Пример решения квадратного уравнения</vt:lpstr>
      <vt:lpstr>Решение 1</vt:lpstr>
      <vt:lpstr>Решение 2</vt:lpstr>
      <vt:lpstr>Глобальная области видимости</vt:lpstr>
      <vt:lpstr>Локальная области видимости</vt:lpstr>
      <vt:lpstr>Глобальная и локальная области видимости</vt:lpstr>
      <vt:lpstr>Глобальная и локальная области видимости</vt:lpstr>
      <vt:lpstr>Изменение глобальных переменных в функциях – плохая практика</vt:lpstr>
      <vt:lpstr>Локальная области видимости</vt:lpstr>
      <vt:lpstr>Словарь глобальных переменных</vt:lpstr>
      <vt:lpstr>Словарь глобальных переменных</vt:lpstr>
      <vt:lpstr>Словарь локальных переменных</vt:lpstr>
      <vt:lpstr>Написать функцию возвращаю сумму всех аргументов</vt:lpstr>
      <vt:lpstr>Функция с переменным количеством аргументов</vt:lpstr>
      <vt:lpstr>Переменное количество позиционных аргументов</vt:lpstr>
      <vt:lpstr>Переменное количество именованных аргументов</vt:lpstr>
      <vt:lpstr>Переменное количество позиционных и именованных аргументов</vt:lpstr>
      <vt:lpstr>Рекурсия</vt:lpstr>
      <vt:lpstr>Рекурсия</vt:lpstr>
      <vt:lpstr>Сумма чисел</vt:lpstr>
      <vt:lpstr>Особенности рекурсивных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305</cp:revision>
  <dcterms:modified xsi:type="dcterms:W3CDTF">2016-09-04T20:30:03Z</dcterms:modified>
</cp:coreProperties>
</file>