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7" r:id="rId2"/>
    <p:sldMasterId id="2147483708" r:id="rId3"/>
    <p:sldMasterId id="2147483720" r:id="rId4"/>
  </p:sldMasterIdLst>
  <p:notesMasterIdLst>
    <p:notesMasterId r:id="rId16"/>
  </p:notesMasterIdLst>
  <p:sldIdLst>
    <p:sldId id="285" r:id="rId5"/>
    <p:sldId id="292" r:id="rId6"/>
    <p:sldId id="294" r:id="rId7"/>
    <p:sldId id="297" r:id="rId8"/>
    <p:sldId id="298" r:id="rId9"/>
    <p:sldId id="299" r:id="rId10"/>
    <p:sldId id="295" r:id="rId11"/>
    <p:sldId id="296" r:id="rId12"/>
    <p:sldId id="300" r:id="rId13"/>
    <p:sldId id="293" r:id="rId14"/>
    <p:sldId id="283" r:id="rId15"/>
  </p:sldIdLst>
  <p:sldSz cx="16256000" cy="9144000"/>
  <p:notesSz cx="6858000" cy="9144000"/>
  <p:embeddedFontLst>
    <p:embeddedFont>
      <p:font typeface="Cab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28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51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54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92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6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25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694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598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53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447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969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66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501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06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10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668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465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118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616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8916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398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606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3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008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2484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492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9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255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2610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Кортежи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Словари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Данная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презентация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охраняется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авторским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правом</a:t>
            </a:r>
            <a:r>
              <a:rPr lang="en-US" sz="1800" dirty="0">
                <a:solidFill>
                  <a:schemeClr val="bg2"/>
                </a:solidFill>
              </a:rPr>
              <a:t> “Copyright 2010-  Charles R. Severance (</a:t>
            </a:r>
            <a:r>
              <a:rPr lang="en-US" sz="1800" u="sng" dirty="0">
                <a:solidFill>
                  <a:schemeClr val="bg2"/>
                </a:solidFill>
                <a:hlinkClick r:id="rId5"/>
              </a:rPr>
              <a:t>www.dr-chuck.com</a:t>
            </a:r>
            <a:r>
              <a:rPr lang="en-US" sz="1800" dirty="0">
                <a:solidFill>
                  <a:schemeClr val="bg2"/>
                </a:solidFill>
              </a:rPr>
              <a:t>) University of Michigan School of Information” </a:t>
            </a:r>
            <a:r>
              <a:rPr lang="en-US" sz="1800" u="sng" dirty="0">
                <a:solidFill>
                  <a:schemeClr val="bg2"/>
                </a:solidFill>
                <a:hlinkClick r:id="rId6"/>
              </a:rPr>
              <a:t>open.umich.edu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доступна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условиях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лицензии</a:t>
            </a:r>
            <a:r>
              <a:rPr lang="en-US" sz="1800" dirty="0">
                <a:solidFill>
                  <a:schemeClr val="bg2"/>
                </a:solidFill>
              </a:rPr>
              <a:t> 4.0 “С </a:t>
            </a:r>
            <a:r>
              <a:rPr lang="en-US" sz="1800" dirty="0" err="1">
                <a:solidFill>
                  <a:schemeClr val="bg2"/>
                </a:solidFill>
              </a:rPr>
              <a:t>указанием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авторства</a:t>
            </a:r>
            <a:r>
              <a:rPr lang="en-US" sz="1800" dirty="0">
                <a:solidFill>
                  <a:schemeClr val="bg2"/>
                </a:solidFill>
              </a:rPr>
              <a:t>”.  В </a:t>
            </a:r>
            <a:r>
              <a:rPr lang="en-US" sz="1800" dirty="0" err="1">
                <a:solidFill>
                  <a:schemeClr val="bg2"/>
                </a:solidFill>
              </a:rPr>
              <a:t>соответствии</a:t>
            </a:r>
            <a:r>
              <a:rPr lang="en-US" sz="1800" dirty="0">
                <a:solidFill>
                  <a:schemeClr val="bg2"/>
                </a:solidFill>
              </a:rPr>
              <a:t> с </a:t>
            </a:r>
            <a:r>
              <a:rPr lang="en-US" sz="1800" dirty="0" err="1">
                <a:solidFill>
                  <a:schemeClr val="bg2"/>
                </a:solidFill>
              </a:rPr>
              <a:t>требованием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лицензии</a:t>
            </a:r>
            <a:r>
              <a:rPr lang="en-US" sz="1800" dirty="0">
                <a:solidFill>
                  <a:schemeClr val="bg2"/>
                </a:solidFill>
              </a:rPr>
              <a:t> “С </a:t>
            </a:r>
            <a:r>
              <a:rPr lang="en-US" sz="1800" dirty="0" err="1">
                <a:solidFill>
                  <a:schemeClr val="bg2"/>
                </a:solidFill>
              </a:rPr>
              <a:t>указанием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авторства</a:t>
            </a:r>
            <a:r>
              <a:rPr lang="en-US" sz="1800" dirty="0">
                <a:solidFill>
                  <a:schemeClr val="bg2"/>
                </a:solidFill>
              </a:rPr>
              <a:t>" </a:t>
            </a:r>
            <a:r>
              <a:rPr lang="en-US" sz="1800" dirty="0" err="1">
                <a:solidFill>
                  <a:schemeClr val="bg2"/>
                </a:solidFill>
              </a:rPr>
              <a:t>данный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слайд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должен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присутствовать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всех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копиях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этого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документа</a:t>
            </a:r>
            <a:r>
              <a:rPr lang="en-US" sz="1800" dirty="0">
                <a:solidFill>
                  <a:schemeClr val="bg2"/>
                </a:solidFill>
              </a:rPr>
              <a:t>. </a:t>
            </a:r>
            <a:r>
              <a:rPr lang="en-US" sz="1800" dirty="0" err="1">
                <a:solidFill>
                  <a:schemeClr val="bg2"/>
                </a:solidFill>
              </a:rPr>
              <a:t>При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внесении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каких-либо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изменений</a:t>
            </a:r>
            <a:r>
              <a:rPr lang="en-US" sz="1800" dirty="0">
                <a:solidFill>
                  <a:schemeClr val="bg2"/>
                </a:solidFill>
              </a:rPr>
              <a:t> в </a:t>
            </a:r>
            <a:r>
              <a:rPr lang="en-US" sz="1800" dirty="0" err="1">
                <a:solidFill>
                  <a:schemeClr val="bg2"/>
                </a:solidFill>
              </a:rPr>
              <a:t>данный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документ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вы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можете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указать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свое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имя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организацию</a:t>
            </a:r>
            <a:r>
              <a:rPr lang="en-US" sz="1800" dirty="0">
                <a:solidFill>
                  <a:schemeClr val="bg2"/>
                </a:solidFill>
              </a:rPr>
              <a:t> в </a:t>
            </a:r>
            <a:r>
              <a:rPr lang="en-US" sz="1800" dirty="0" err="1">
                <a:solidFill>
                  <a:schemeClr val="bg2"/>
                </a:solidFill>
              </a:rPr>
              <a:t>список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соавторов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на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этой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странице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для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последующих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публикаций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Первоначальная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разработка</a:t>
            </a:r>
            <a:r>
              <a:rPr lang="en-US" sz="1800" dirty="0">
                <a:solidFill>
                  <a:schemeClr val="bg2"/>
                </a:solidFill>
              </a:rPr>
              <a:t>: </a:t>
            </a:r>
            <a:r>
              <a:rPr lang="en-US" sz="1800" dirty="0" err="1">
                <a:solidFill>
                  <a:schemeClr val="bg2"/>
                </a:solidFill>
              </a:rPr>
              <a:t>Чарльз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Северанс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Школа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информации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Мичиганского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университета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2"/>
                </a:solidFill>
              </a:rPr>
              <a:t>Здесь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впишите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дополнительных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авторов</a:t>
            </a:r>
            <a:r>
              <a:rPr lang="en-US" sz="1800" dirty="0">
                <a:solidFill>
                  <a:schemeClr val="bg2"/>
                </a:solidFill>
              </a:rPr>
              <a:t> и </a:t>
            </a:r>
            <a:r>
              <a:rPr lang="en-US" sz="1800" dirty="0" err="1">
                <a:solidFill>
                  <a:schemeClr val="bg2"/>
                </a:solidFill>
              </a:rPr>
              <a:t>переводчиков</a:t>
            </a:r>
            <a:r>
              <a:rPr lang="en-US" sz="1800" dirty="0">
                <a:solidFill>
                  <a:schemeClr val="bg2"/>
                </a:solidFill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Какой результат операции </a:t>
            </a:r>
            <a:r>
              <a:rPr lang="en-US" sz="4400" dirty="0"/>
              <a:t>&lt;</a:t>
            </a:r>
            <a:r>
              <a:rPr lang="ru-RU" sz="4400" dirty="0"/>
              <a:t>список</a:t>
            </a:r>
            <a:r>
              <a:rPr lang="en-US" sz="4400" dirty="0"/>
              <a:t>&gt;</a:t>
            </a:r>
            <a:r>
              <a:rPr lang="ru-RU" sz="4400" dirty="0"/>
              <a:t> + </a:t>
            </a:r>
            <a:r>
              <a:rPr lang="en-US" sz="4400" dirty="0"/>
              <a:t>&lt;</a:t>
            </a:r>
            <a:r>
              <a:rPr lang="ru-RU" sz="4400" dirty="0"/>
              <a:t>список</a:t>
            </a:r>
            <a:r>
              <a:rPr lang="en-US" sz="4400" dirty="0"/>
              <a:t>&gt;</a:t>
            </a:r>
            <a:r>
              <a:rPr lang="ru-RU" sz="4400" dirty="0"/>
              <a:t> ?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А операции </a:t>
            </a:r>
            <a:r>
              <a:rPr lang="en-US" sz="4400" dirty="0" smtClean="0"/>
              <a:t>&lt;</a:t>
            </a:r>
            <a:r>
              <a:rPr lang="ru-RU" sz="4400" dirty="0" smtClean="0"/>
              <a:t>список</a:t>
            </a:r>
            <a:r>
              <a:rPr lang="en-US" sz="4400" dirty="0" smtClean="0"/>
              <a:t>&gt;</a:t>
            </a:r>
            <a:r>
              <a:rPr lang="ru-RU" sz="4400" dirty="0" smtClean="0"/>
              <a:t> * </a:t>
            </a:r>
            <a:r>
              <a:rPr lang="en-US" sz="4400" dirty="0" smtClean="0"/>
              <a:t>&lt;</a:t>
            </a:r>
            <a:r>
              <a:rPr lang="ru-RU" sz="4400" dirty="0" smtClean="0"/>
              <a:t>целое число</a:t>
            </a:r>
            <a:r>
              <a:rPr lang="en-US" sz="4400" dirty="0"/>
              <a:t>&gt;</a:t>
            </a:r>
            <a:r>
              <a:rPr lang="ru-RU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умножать список на список?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срез списка</a:t>
            </a:r>
            <a:r>
              <a:rPr lang="uk-UA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Поддерживают ли списки отрицательные индексы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Каким образом можно отсортировать 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А последовательность?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добавить элементы в список?</a:t>
            </a:r>
            <a:endParaRPr lang="en-US" sz="4400" b="1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удалить элементы из списка?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155700" y="3683001"/>
            <a:ext cx="13779500" cy="520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Вместо квадратных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скобок здесь ставятся круглые: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 (2, 54, 7.5, 890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Впрочем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скобки можно и не ставить: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2, 54, 7.5,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890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Кортеж из одного элемента создается следующим образом: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ourier New"/>
                <a:cs typeface="Courier New" panose="02070309020205020404" pitchFamily="49" charset="0"/>
                <a:sym typeface="Courier New"/>
              </a:rPr>
              <a:t>Пустой кортеж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&gt;&gt;&gt;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()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2"/>
            <a:ext cx="15201900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i="1" dirty="0"/>
              <a:t>К</a:t>
            </a:r>
            <a:r>
              <a:rPr lang="ru-RU" sz="2800" i="1" dirty="0" smtClean="0"/>
              <a:t>ортеж </a:t>
            </a:r>
            <a:r>
              <a:rPr lang="ru-RU" sz="2800" dirty="0"/>
              <a:t>(</a:t>
            </a:r>
            <a:r>
              <a:rPr lang="ru-RU" sz="2800" dirty="0" err="1"/>
              <a:t>tuple</a:t>
            </a:r>
            <a:r>
              <a:rPr lang="ru-RU" sz="2800" dirty="0"/>
              <a:t>) отличается от </a:t>
            </a:r>
            <a:r>
              <a:rPr lang="ru-RU" sz="2800" dirty="0" smtClean="0"/>
              <a:t>обычного</a:t>
            </a:r>
            <a:r>
              <a:rPr lang="en-US" sz="2800" dirty="0" smtClean="0"/>
              <a:t> </a:t>
            </a:r>
            <a:r>
              <a:rPr lang="ru-RU" sz="2800" dirty="0" smtClean="0"/>
              <a:t>списка </a:t>
            </a:r>
            <a:r>
              <a:rPr lang="ru-RU" sz="2800" dirty="0"/>
              <a:t>тем, что </a:t>
            </a:r>
            <a:r>
              <a:rPr lang="ru-RU" sz="2800" b="1" dirty="0">
                <a:solidFill>
                  <a:srgbClr val="FF0000"/>
                </a:solidFill>
              </a:rPr>
              <a:t>является неизменяемым</a:t>
            </a:r>
            <a:r>
              <a:rPr lang="ru-RU" sz="2800" dirty="0"/>
              <a:t>. Создав его, мы не сможем в будущем </a:t>
            </a:r>
            <a:r>
              <a:rPr lang="ru-RU" sz="2800" dirty="0" smtClean="0"/>
              <a:t>не</a:t>
            </a:r>
            <a:r>
              <a:rPr lang="en-US" sz="2800" dirty="0" smtClean="0"/>
              <a:t> </a:t>
            </a:r>
            <a:r>
              <a:rPr lang="ru-RU" sz="2800" dirty="0" smtClean="0"/>
              <a:t>изменить </a:t>
            </a:r>
            <a:r>
              <a:rPr lang="ru-RU" sz="2800" dirty="0"/>
              <a:t>значения его </a:t>
            </a:r>
            <a:r>
              <a:rPr lang="ru-RU" sz="2800" dirty="0" smtClean="0"/>
              <a:t>элементов (как в строках), </a:t>
            </a:r>
            <a:r>
              <a:rPr lang="ru-RU" sz="2800" dirty="0"/>
              <a:t>ни удалить </a:t>
            </a:r>
            <a:r>
              <a:rPr lang="ru-RU" sz="2800" dirty="0" smtClean="0"/>
              <a:t>их не добавить.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(кортежи)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54900" y="4120824"/>
            <a:ext cx="1046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&gt;&gt;&gt;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Traceback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File "&lt;pyshell#37&gt;",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[0]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TypeError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 'tuple' object does not support item assignment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Сравнение</a:t>
            </a:r>
            <a:r>
              <a:rPr lang="en-US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двух</a:t>
            </a:r>
            <a:r>
              <a:rPr lang="en-US" sz="7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</a:t>
            </a:r>
            <a:r>
              <a:rPr lang="ru-RU" sz="7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ей</a:t>
            </a:r>
            <a:endParaRPr lang="en-US" sz="7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  <p:extLst>
      <p:ext uri="{BB962C8B-B14F-4D97-AF65-F5344CB8AC3E}">
        <p14:creationId xmlns:p14="http://schemas.microsoft.com/office/powerpoint/2010/main" val="2002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Кортежи являются более эффективными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9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577977" rtl="0">
              <a:spcBef>
                <a:spcPts val="0"/>
              </a:spcBef>
              <a:buSzPct val="100000"/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Поскольку структура кортежа в языке Python является неизменяемой, с точки зрения производительности и использования памяти кортежи являются более простыми и эффективными, чем списки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Следовательно, при создании “временных переменных” в наших программах мы отдаем предпочтение кортежам</a:t>
            </a:r>
          </a:p>
        </p:txBody>
      </p:sp>
    </p:spTree>
    <p:extLst>
      <p:ext uri="{BB962C8B-B14F-4D97-AF65-F5344CB8AC3E}">
        <p14:creationId xmlns:p14="http://schemas.microsoft.com/office/powerpoint/2010/main" val="391403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и присваивание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511300" y="2305050"/>
            <a:ext cx="13233299" cy="2603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 также поставить в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левой стороне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инструкции присваивания </a:t>
            </a:r>
          </a:p>
          <a:p>
            <a:pPr marL="1104900" marR="0" lvl="0" indent="-5779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даже опустить скобки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13661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12345, 54321, 'hello!' </a:t>
            </a:r>
            <a:endParaRPr lang="ru-RU" sz="2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</a:t>
            </a:r>
            <a:r>
              <a:rPr lang="ru-RU" sz="2800" b="1" dirty="0"/>
              <a:t>упаковки</a:t>
            </a:r>
            <a:r>
              <a:rPr lang="ru-RU" sz="2800" dirty="0"/>
              <a:t>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x, y, z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print(x)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292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31800" y="2416112"/>
            <a:ext cx="15201900" cy="64738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Выражение</a:t>
            </a:r>
            <a:r>
              <a:rPr lang="ru-RU" sz="2800" i="1" dirty="0" smtClean="0"/>
              <a:t> </a:t>
            </a:r>
          </a:p>
          <a:p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'hello!' </a:t>
            </a:r>
            <a:endParaRPr lang="ru-RU" sz="2800" i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smtClean="0"/>
              <a:t>является </a:t>
            </a:r>
            <a:r>
              <a:rPr lang="ru-RU" sz="2800" dirty="0"/>
              <a:t>примером упаковки кортежей: </a:t>
            </a:r>
            <a:r>
              <a:rPr lang="ru-RU" sz="2800" dirty="0" smtClean="0"/>
              <a:t>значения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ru-RU" sz="2800" dirty="0"/>
              <a:t>,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54321</a:t>
            </a:r>
            <a:r>
              <a:rPr lang="ru-RU" sz="2800" dirty="0"/>
              <a:t> </a:t>
            </a:r>
            <a:r>
              <a:rPr lang="ru-RU" sz="2800" dirty="0" smtClean="0"/>
              <a:t>и 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ru-RU" sz="2800" dirty="0"/>
              <a:t>!' уп</a:t>
            </a:r>
            <a:r>
              <a:rPr lang="ru-RU" sz="2800" dirty="0" smtClean="0"/>
              <a:t>акованы </a:t>
            </a:r>
            <a:r>
              <a:rPr lang="ru-RU" sz="2800" dirty="0"/>
              <a:t>вместе в кортеже. </a:t>
            </a:r>
            <a:endParaRPr lang="ru-RU" sz="2800" dirty="0" smtClean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операция также возможна</a:t>
            </a:r>
            <a:r>
              <a:rPr lang="ru-RU" sz="2800" dirty="0" smtClean="0"/>
              <a:t>:</a:t>
            </a:r>
            <a:endParaRPr lang="en-US" sz="2800" dirty="0"/>
          </a:p>
          <a:p>
            <a:r>
              <a:rPr lang="en-US" sz="2800" i="1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y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z</a:t>
            </a:r>
            <a:r>
              <a:rPr lang="en-US" sz="2800" dirty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= 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print(</a:t>
            </a:r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x</a:t>
            </a:r>
            <a:r>
              <a:rPr lang="en-US" sz="2800" dirty="0" smtClean="0">
                <a:solidFill>
                  <a:schemeClr val="bg2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12345</a:t>
            </a:r>
          </a:p>
          <a:p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Распаковка последовательности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5033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Кортежи</a:t>
            </a:r>
            <a:r>
              <a:rPr lang="en-US" sz="7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7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сравнить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31650" y="2311400"/>
            <a:ext cx="14112899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398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сравнения работают с </a:t>
            </a:r>
            <a:r>
              <a:rPr lang="en-US" sz="2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кортежами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другими последовательностями. Если первый элемент одной последовательности равен первому элементу другой, Python переходит к следующему элементу, и так до тех пор, пока не найдет отличающиеся элементы.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066924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639</Words>
  <Application>Microsoft Office PowerPoint</Application>
  <PresentationFormat>Произвольный</PresentationFormat>
  <Paragraphs>88</Paragraphs>
  <Slides>11</Slides>
  <Notes>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Cabin</vt:lpstr>
      <vt:lpstr>Arial</vt:lpstr>
      <vt:lpstr>Courier New</vt:lpstr>
      <vt:lpstr>Title &amp; Subtitle</vt:lpstr>
      <vt:lpstr>Title &amp; Bullets</vt:lpstr>
      <vt:lpstr>1_Title &amp; Bullets</vt:lpstr>
      <vt:lpstr>2_Title &amp; Bullets</vt:lpstr>
      <vt:lpstr>Программирование на Python </vt:lpstr>
      <vt:lpstr>Повторение</vt:lpstr>
      <vt:lpstr>Tuples (кортежи)</vt:lpstr>
      <vt:lpstr>Сравнение двух последовательностей</vt:lpstr>
      <vt:lpstr>Кортежи являются более эффективными</vt:lpstr>
      <vt:lpstr>Кортежи и присваивание</vt:lpstr>
      <vt:lpstr>Распаковка последовательности</vt:lpstr>
      <vt:lpstr>Распаковка последовательности</vt:lpstr>
      <vt:lpstr>Кортежи можно сравнить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max</cp:lastModifiedBy>
  <cp:revision>140</cp:revision>
  <dcterms:modified xsi:type="dcterms:W3CDTF">2016-08-26T12:57:03Z</dcterms:modified>
</cp:coreProperties>
</file>