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4" r:id="rId4"/>
    <p:sldId id="261" r:id="rId5"/>
    <p:sldId id="260" r:id="rId6"/>
    <p:sldId id="262" r:id="rId7"/>
    <p:sldId id="289" r:id="rId8"/>
    <p:sldId id="290" r:id="rId9"/>
    <p:sldId id="295" r:id="rId10"/>
    <p:sldId id="266" r:id="rId11"/>
    <p:sldId id="267" r:id="rId12"/>
    <p:sldId id="268" r:id="rId13"/>
    <p:sldId id="272" r:id="rId14"/>
    <p:sldId id="270" r:id="rId15"/>
    <p:sldId id="271" r:id="rId16"/>
    <p:sldId id="273" r:id="rId17"/>
    <p:sldId id="269" r:id="rId18"/>
    <p:sldId id="274" r:id="rId19"/>
    <p:sldId id="277" r:id="rId20"/>
    <p:sldId id="284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8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40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9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88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04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26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2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u.wikipedia.org/wiki/Raspberry_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Window_Dialog.sv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en.wikibooks.org/wiki/File:Gnome-mime-application-x-executable.sv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en.wikibooks.org/wiki/File:Window_Dialog.sv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en.wikibooks.org/wiki/File:Window_Dialog.sv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File:Windows_icon.svg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hyperlink" Target="https://en.wikibooks.org/wiki/File:Tux.svg" TargetMode="External"/><Relationship Id="rId2" Type="http://schemas.openxmlformats.org/officeDocument/2006/relationships/hyperlink" Target="https://en.wikibooks.org/wiki/File:Gnome-mime-text-x-c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File:Gnome-mime-application-x-executable.svg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hyperlink" Target="https://en.wikibooks.org/wiki/File:Apple_Logo.svg" TargetMode="External"/><Relationship Id="rId4" Type="http://schemas.openxmlformats.org/officeDocument/2006/relationships/hyperlink" Target="https://en.wikibooks.org/wiki/File:Window_Dialog.svg" TargetMode="External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live.html#mode=ed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Программирование на </a:t>
            </a:r>
            <a:r>
              <a:rPr lang="ru-RU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ru-RU" dirty="0" smtClean="0"/>
              <a:t>1</a:t>
            </a:r>
            <a:endParaRPr lang="en-US" dirty="0" smtClean="0"/>
          </a:p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83245" y="549176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Компьютеры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938" dirty="0" smtClean="0">
                <a:latin typeface="Cabin"/>
                <a:ea typeface="Cabin"/>
                <a:cs typeface="Cabin"/>
                <a:sym typeface="Cabin"/>
              </a:rPr>
              <a:t>созданы</a:t>
            </a:r>
            <a:r>
              <a:rPr lang="en-US" sz="3938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полезными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50081" y="1916833"/>
            <a:ext cx="4686300" cy="468052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0165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созданы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цели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–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выполнять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работу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нас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чтобы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объяснить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компьютерам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хотим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сделать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говорить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понятном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языке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Пользователям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этом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отношении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легко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кто-то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уже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заложил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разные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),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пользователи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выбирают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нужные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endParaRPr lang="en-US"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614988" y="3736181"/>
            <a:ext cx="3207543" cy="177165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sp>
        <p:nvSpPr>
          <p:cNvPr id="223" name="Shape 223"/>
          <p:cNvSpPr/>
          <p:nvPr/>
        </p:nvSpPr>
        <p:spPr>
          <a:xfrm>
            <a:off x="5850731" y="3964781"/>
            <a:ext cx="614419" cy="61441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69"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4" name="Shape 224"/>
          <p:cNvSpPr/>
          <p:nvPr/>
        </p:nvSpPr>
        <p:spPr>
          <a:xfrm>
            <a:off x="5850732" y="4743450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5" name="Shape 225"/>
          <p:cNvSpPr/>
          <p:nvPr/>
        </p:nvSpPr>
        <p:spPr>
          <a:xfrm>
            <a:off x="6650832" y="3964782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6" name="Shape 226"/>
          <p:cNvSpPr/>
          <p:nvPr/>
        </p:nvSpPr>
        <p:spPr>
          <a:xfrm>
            <a:off x="6650832" y="4743450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7" name="Shape 227"/>
          <p:cNvSpPr/>
          <p:nvPr/>
        </p:nvSpPr>
        <p:spPr>
          <a:xfrm>
            <a:off x="7450932" y="4743450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8" name="Shape 228"/>
          <p:cNvSpPr/>
          <p:nvPr/>
        </p:nvSpPr>
        <p:spPr>
          <a:xfrm>
            <a:off x="7450932" y="3964782"/>
            <a:ext cx="614362" cy="614362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069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sp>
        <p:nvSpPr>
          <p:cNvPr id="229" name="Shape 229"/>
          <p:cNvSpPr/>
          <p:nvPr/>
        </p:nvSpPr>
        <p:spPr>
          <a:xfrm>
            <a:off x="8179594" y="4371975"/>
            <a:ext cx="492919" cy="492919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013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812" y="2313681"/>
            <a:ext cx="1128713" cy="11224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7308056" y="2078831"/>
            <a:ext cx="1014413" cy="714375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8">
                <a:latin typeface="Cabin"/>
                <a:ea typeface="Cabin"/>
                <a:cs typeface="Cabin"/>
                <a:sym typeface="Cabin"/>
              </a:rPr>
              <a:t>Что дальше</a:t>
            </a:r>
            <a:r>
              <a:rPr lang="en-US" sz="1238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296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5374" y="332656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Пользователи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сравнению</a:t>
            </a:r>
            <a:r>
              <a:rPr lang="en-US" sz="3938" dirty="0"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программистами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23528" y="1700808"/>
            <a:ext cx="8568952" cy="4824536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Для пользователей </a:t>
            </a: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компьютер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- это</a:t>
            </a:r>
            <a:r>
              <a:rPr lang="en-US" sz="24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набор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инструментов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таких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текстовый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электронные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таблицы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карта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дел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т.д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изучают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компьютерный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 smtClean="0">
                <a:latin typeface="Cabin"/>
                <a:ea typeface="Cabin"/>
                <a:cs typeface="Cabin"/>
                <a:sym typeface="Cabin"/>
              </a:rPr>
              <a:t>язык</a:t>
            </a:r>
            <a:r>
              <a:rPr lang="ru-RU" sz="2400" dirty="0" smtClean="0">
                <a:latin typeface="Cabin"/>
                <a:ea typeface="Cabin"/>
                <a:cs typeface="Cabin"/>
                <a:sym typeface="Cabin"/>
              </a:rPr>
              <a:t> и устройство компьютера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обладают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инструментами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позволяющими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создавать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новые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инструменты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  <a:p>
            <a:pPr marL="421481" indent="-180165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программисты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пишут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программы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большого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количества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пользователей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а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иногда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–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небольшие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программки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помогают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им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автоматизировать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24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 dirty="0" err="1">
                <a:latin typeface="Cabin"/>
                <a:ea typeface="Cabin"/>
                <a:cs typeface="Cabin"/>
                <a:sym typeface="Cabin"/>
              </a:rPr>
              <a:t>процессы</a:t>
            </a:r>
            <a:endParaRPr lang="en-US" sz="24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40867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50081" y="2421732"/>
            <a:ext cx="7836694" cy="200739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Архитектура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аппаратного</a:t>
            </a:r>
            <a:r>
              <a:rPr lang="en-US" sz="42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275" dirty="0" err="1">
                <a:latin typeface="Cabin"/>
                <a:ea typeface="Cabin"/>
                <a:cs typeface="Cabin"/>
                <a:sym typeface="Cabin"/>
              </a:rPr>
              <a:t>обеспечения</a:t>
            </a:r>
            <a:endParaRPr lang="en-US" sz="427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03211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Настольный компьютер</a:t>
            </a:r>
            <a:endParaRPr lang="ru-RU" dirty="0"/>
          </a:p>
        </p:txBody>
      </p:sp>
      <p:pic>
        <p:nvPicPr>
          <p:cNvPr id="4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9712" y="1417639"/>
            <a:ext cx="4824536" cy="460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33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700808"/>
            <a:ext cx="6658031" cy="44371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</a:t>
            </a:r>
            <a:r>
              <a:rPr lang="ru-RU" dirty="0" smtClean="0"/>
              <a:t>дноплатный компьютер </a:t>
            </a:r>
            <a:r>
              <a:rPr lang="ru-RU" b="1" dirty="0" err="1"/>
              <a:t>Raspberry</a:t>
            </a:r>
            <a:r>
              <a:rPr lang="ru-RU" b="1" dirty="0"/>
              <a:t> </a:t>
            </a:r>
            <a:r>
              <a:rPr lang="ru-RU" b="1" dirty="0" err="1" smtClean="0"/>
              <a:t>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6386111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ru.wikipedia.org/wiki/Raspberry_Pi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43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429000" y="1246584"/>
            <a:ext cx="1943156" cy="3846994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257175">
              <a:spcBef>
                <a:spcPts val="563"/>
              </a:spcBef>
              <a:buClr>
                <a:srgbClr val="FF00FF"/>
              </a:buClr>
              <a:buSzPct val="25000"/>
            </a:pP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Программное обеспечение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593057" y="1864519"/>
            <a:ext cx="1228724" cy="12287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ввода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вывода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3786188" y="1921669"/>
            <a:ext cx="1200149" cy="11144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Централь-ный</a:t>
            </a:r>
            <a:r>
              <a:rPr lang="en-US" sz="1575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786188" y="3629026"/>
            <a:ext cx="1221581" cy="120014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Основная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6336507" y="2600326"/>
            <a:ext cx="1228724" cy="12287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Вспомога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тельная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>
            <a:off x="2829817" y="2498527"/>
            <a:ext cx="595610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4157663" y="3052167"/>
            <a:ext cx="0" cy="54649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4694336" y="3061989"/>
            <a:ext cx="0" cy="51702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5431036" y="2849463"/>
            <a:ext cx="878681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5411390" y="3414713"/>
            <a:ext cx="88850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6996401" y="1246584"/>
            <a:ext cx="1367044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Типичный компьютер</a:t>
            </a:r>
          </a:p>
        </p:txBody>
      </p:sp>
      <p:sp>
        <p:nvSpPr>
          <p:cNvPr id="366" name="Shape 366"/>
          <p:cNvSpPr/>
          <p:nvPr/>
        </p:nvSpPr>
        <p:spPr>
          <a:xfrm>
            <a:off x="5164931" y="1328738"/>
            <a:ext cx="1014413" cy="714375"/>
          </a:xfrm>
          <a:prstGeom prst="wedgeEllipseCallout">
            <a:avLst>
              <a:gd name="adj1" fmla="val -43827"/>
              <a:gd name="adj2" fmla="val 80222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517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8470441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57704" y="118321"/>
            <a:ext cx="7836694" cy="129301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3938" dirty="0" err="1">
                <a:latin typeface="Cabin"/>
                <a:ea typeface="Cabin"/>
                <a:cs typeface="Cabin"/>
                <a:sym typeface="Cabin"/>
              </a:rPr>
              <a:t>Определения</a:t>
            </a:r>
            <a:endParaRPr lang="en-US" sz="3938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50081" y="1268760"/>
            <a:ext cx="7836750" cy="5112568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229100" indent="0">
              <a:spcBef>
                <a:spcPts val="0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Центральный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000" dirty="0" smtClean="0"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2000" dirty="0" smtClean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программу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ЦП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    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всегда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хочет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знать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"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"?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мозг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ЦП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       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тупой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очень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быстрый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ввода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клавиатура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мышь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сенсорный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экран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вывода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экран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колонки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принтер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DVD-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рекордер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Основная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быстрое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небольшое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временное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запоминающее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устройство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(ОЗУ).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теряются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перезагрузке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компьютера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29100" indent="0">
              <a:spcBef>
                <a:spcPts val="1969"/>
              </a:spcBef>
              <a:buClr>
                <a:srgbClr val="00FF00"/>
              </a:buClr>
              <a:buSzPct val="100000"/>
              <a:buNone/>
            </a:pP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Вспомогательная</a:t>
            </a:r>
            <a:r>
              <a:rPr lang="en-US" sz="2000" b="1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b="1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более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медленное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устройство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постоянного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хранения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дисковод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карта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памяти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хранятся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пока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latin typeface="Cabin"/>
                <a:ea typeface="Cabin"/>
                <a:cs typeface="Cabin"/>
                <a:sym typeface="Cabin"/>
              </a:rPr>
              <a:t>удалить</a:t>
            </a:r>
            <a:r>
              <a:rPr lang="en-US" sz="2000" dirty="0"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9546" y="1471702"/>
            <a:ext cx="1128713" cy="112246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8126366" y="1114514"/>
            <a:ext cx="1014413" cy="714375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238" dirty="0" err="1">
                <a:latin typeface="Cabin"/>
                <a:ea typeface="Cabin"/>
                <a:cs typeface="Cabin"/>
                <a:sym typeface="Cabin"/>
              </a:rPr>
              <a:t>дальше</a:t>
            </a:r>
            <a:r>
              <a:rPr lang="en-US" sz="1238" dirty="0"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26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3429000" y="1246584"/>
            <a:ext cx="1943156" cy="3846994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257175">
              <a:spcBef>
                <a:spcPts val="563"/>
              </a:spcBef>
              <a:buClr>
                <a:srgbClr val="FF00FF"/>
              </a:buClr>
              <a:buSzPct val="25000"/>
            </a:pPr>
            <a:r>
              <a:rPr lang="en-US" sz="1575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Программное обеспечение</a:t>
            </a:r>
          </a:p>
        </p:txBody>
      </p:sp>
      <p:cxnSp>
        <p:nvCxnSpPr>
          <p:cNvPr id="398" name="Shape 398"/>
          <p:cNvCxnSpPr/>
          <p:nvPr/>
        </p:nvCxnSpPr>
        <p:spPr>
          <a:xfrm flipH="1">
            <a:off x="2829817" y="2498527"/>
            <a:ext cx="595610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99" name="Shape 399"/>
          <p:cNvCxnSpPr/>
          <p:nvPr/>
        </p:nvCxnSpPr>
        <p:spPr>
          <a:xfrm rot="10800000">
            <a:off x="4157663" y="3052167"/>
            <a:ext cx="0" cy="54649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4694336" y="3061989"/>
            <a:ext cx="0" cy="51702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1" name="Shape 401"/>
          <p:cNvCxnSpPr/>
          <p:nvPr/>
        </p:nvCxnSpPr>
        <p:spPr>
          <a:xfrm flipH="1">
            <a:off x="5431036" y="2849463"/>
            <a:ext cx="878681" cy="982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5411390" y="3414713"/>
            <a:ext cx="88850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6824545" y="4661297"/>
            <a:ext cx="1773056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8080"/>
              </a:buClr>
              <a:buSzPct val="25000"/>
            </a:pPr>
            <a:r>
              <a:rPr lang="en-US" sz="1350">
                <a:solidFill>
                  <a:srgbClr val="008080"/>
                </a:solidFill>
                <a:latin typeface="Cabin"/>
                <a:ea typeface="Cabin"/>
                <a:cs typeface="Cabin"/>
                <a:sym typeface="Cabin"/>
              </a:rPr>
              <a:t>Язык программирования</a:t>
            </a:r>
          </a:p>
        </p:txBody>
      </p:sp>
      <p:sp>
        <p:nvSpPr>
          <p:cNvPr id="404" name="Shape 404"/>
          <p:cNvSpPr/>
          <p:nvPr/>
        </p:nvSpPr>
        <p:spPr>
          <a:xfrm>
            <a:off x="5164931" y="1328738"/>
            <a:ext cx="1014413" cy="714375"/>
          </a:xfrm>
          <a:prstGeom prst="wedgeEllipseCallout">
            <a:avLst>
              <a:gd name="adj1" fmla="val -65773"/>
              <a:gd name="adj2" fmla="val 77913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-US" sz="1238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Что дальше?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019" y="3764756"/>
            <a:ext cx="257175" cy="36522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3786188" y="3629026"/>
            <a:ext cx="1289868" cy="120014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indent="-39291" algn="ctr">
              <a:buClr>
                <a:schemeClr val="dk2"/>
              </a:buClr>
            </a:pPr>
            <a:endParaRPr sz="1575" dirty="0">
              <a:latin typeface="Cabin"/>
              <a:ea typeface="Cabin"/>
              <a:cs typeface="Cabin"/>
              <a:sym typeface="Cabin"/>
            </a:endParaRPr>
          </a:p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 smtClean="0">
                <a:latin typeface="Cabin"/>
                <a:ea typeface="Cabin"/>
                <a:cs typeface="Cabin"/>
                <a:sym typeface="Cabin"/>
              </a:rPr>
              <a:t>Основ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  <a:p>
            <a:pPr indent="-39291" algn="ctr">
              <a:buClr>
                <a:schemeClr val="dk2"/>
              </a:buClr>
              <a:buSzPct val="39285"/>
            </a:pPr>
            <a:r>
              <a:rPr lang="en-US" sz="1575" dirty="0" err="1" smtClean="0">
                <a:latin typeface="Cabin"/>
                <a:ea typeface="Cabin"/>
                <a:cs typeface="Cabin"/>
                <a:sym typeface="Cabin"/>
              </a:rPr>
              <a:t>ная</a:t>
            </a:r>
            <a:r>
              <a:rPr lang="en-US" sz="1575" dirty="0" smtClean="0">
                <a:latin typeface="Cabin"/>
                <a:ea typeface="Cabin"/>
                <a:cs typeface="Cabin"/>
                <a:sym typeface="Cabin"/>
              </a:rPr>
              <a:t> 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3786188" y="1921669"/>
            <a:ext cx="1200149" cy="1114424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Централь-ный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процессор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259675" y="3067792"/>
            <a:ext cx="1557337" cy="714375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accent1"/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8080"/>
              </a:buClr>
              <a:buSzPct val="25000"/>
            </a:pPr>
            <a:r>
              <a:rPr lang="en-US" sz="146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01001001</a:t>
            </a:r>
          </a:p>
          <a:p>
            <a:pPr algn="ctr">
              <a:buClr>
                <a:srgbClr val="008080"/>
              </a:buClr>
              <a:buSzPct val="25000"/>
            </a:pPr>
            <a:r>
              <a:rPr lang="en-US" sz="146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593056" y="1864519"/>
            <a:ext cx="1228669" cy="122866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Устройства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ввода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вывода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6336506" y="2600325"/>
            <a:ext cx="1228669" cy="122866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Вспомога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тельная</a:t>
            </a:r>
            <a:r>
              <a:rPr lang="en-US" sz="1575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1575" dirty="0" err="1">
                <a:latin typeface="Cabin"/>
                <a:ea typeface="Cabin"/>
                <a:cs typeface="Cabin"/>
                <a:sym typeface="Cabin"/>
              </a:rPr>
              <a:t>память</a:t>
            </a:r>
            <a:endParaRPr lang="en-US" sz="1575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17642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программирования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0" y="2060848"/>
            <a:ext cx="7974259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611560" y="1052736"/>
            <a:ext cx="8215312" cy="55006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en-US" altLang="ru-RU" sz="2600" dirty="0" smtClean="0"/>
              <a:t>–</a:t>
            </a:r>
            <a:r>
              <a:rPr lang="ru-RU" altLang="ru-RU" sz="2600" dirty="0" smtClean="0"/>
              <a:t> высокоуровневый язык программирования общего назначения с акцентом на </a:t>
            </a:r>
            <a:r>
              <a:rPr lang="ru-RU" altLang="ru-RU" sz="2600" i="1" dirty="0" smtClean="0"/>
              <a:t>производительность разработчика</a:t>
            </a:r>
            <a:r>
              <a:rPr lang="ru-RU" altLang="ru-RU" sz="2600" dirty="0" smtClean="0"/>
              <a:t> и </a:t>
            </a:r>
            <a:r>
              <a:rPr lang="ru-RU" altLang="ru-RU" sz="2600" i="1" dirty="0" smtClean="0"/>
              <a:t>читаемость кода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поддерживает несколько парадигм программирования, в том числе структурное, императивное, ООП, функциональное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и подавляющее большинство библиотек к нему бесплатны и поставляются в исходных кодах. Лицензия никак не ограничивает использование </a:t>
            </a:r>
            <a:r>
              <a:rPr lang="ru-RU" altLang="ru-RU" sz="2600" dirty="0" err="1" smtClean="0"/>
              <a:t>Python</a:t>
            </a:r>
            <a:r>
              <a:rPr lang="ru-RU" altLang="ru-RU" sz="2600" dirty="0" smtClean="0"/>
              <a:t> в коммерческих разработках </a:t>
            </a:r>
          </a:p>
          <a:p>
            <a:r>
              <a:rPr lang="ru-RU" sz="2800" b="1" dirty="0" err="1" smtClean="0"/>
              <a:t>Python</a:t>
            </a:r>
            <a:r>
              <a:rPr lang="ru-RU" sz="2800" dirty="0" smtClean="0"/>
              <a:t> - </a:t>
            </a:r>
            <a:r>
              <a:rPr lang="ru-RU" sz="2600" dirty="0" smtClean="0"/>
              <a:t>простой легко изучаемый язык программирования с большими возможностями. </a:t>
            </a:r>
          </a:p>
          <a:p>
            <a:r>
              <a:rPr lang="ru-RU" sz="2600" dirty="0" smtClean="0"/>
              <a:t>Области применения </a:t>
            </a:r>
            <a:r>
              <a:rPr lang="ru-RU" sz="2600" b="1" dirty="0" err="1" smtClean="0"/>
              <a:t>Python</a:t>
            </a:r>
            <a:r>
              <a:rPr lang="ru-RU" sz="2600" dirty="0" smtClean="0"/>
              <a:t>: от веб-разработки до создания игр.</a:t>
            </a:r>
          </a:p>
          <a:p>
            <a:pPr eaLnBrk="1" hangingPunct="1"/>
            <a:endParaRPr lang="ru-RU" alt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программы на С</a:t>
            </a:r>
            <a:r>
              <a:rPr lang="en-US" dirty="0" smtClean="0"/>
              <a:t>/C</a:t>
            </a:r>
            <a:r>
              <a:rPr lang="ru-RU" dirty="0" smtClean="0"/>
              <a:t>++</a:t>
            </a:r>
            <a:endParaRPr lang="ru-RU" dirty="0"/>
          </a:p>
        </p:txBody>
      </p:sp>
      <p:pic>
        <p:nvPicPr>
          <p:cNvPr id="3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521" y="1417638"/>
            <a:ext cx="6336527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2060848"/>
            <a:ext cx="5580112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31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30" y="194502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799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14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914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914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30" y="194502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28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799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14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914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914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1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911361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4515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0042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30" y="194502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28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Рисунок 6" descr="Window Dialog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21" y="4787114"/>
            <a:ext cx="721501" cy="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799841" y="1402436"/>
            <a:ext cx="3580460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Исходный код на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C/C++…</a:t>
            </a:r>
            <a:endParaRPr lang="en-US" altLang="ru-RU" sz="1429" dirty="0">
              <a:latin typeface="Arial" panose="020B060402020202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148" y="3054537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914148" y="3810552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914148" y="4188559"/>
            <a:ext cx="169014" cy="195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ru-RU" sz="1429">
              <a:latin typeface="Arial" panose="020B0604020202020204" pitchFamily="34" charset="0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914149" y="4312958"/>
            <a:ext cx="146636" cy="415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ru-RU" sz="794">
                <a:solidFill>
                  <a:srgbClr val="25252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ru-RU" sz="1429">
              <a:latin typeface="Arial" panose="020B0604020202020204" pitchFamily="34" charset="0"/>
            </a:endParaRPr>
          </a:p>
        </p:txBody>
      </p:sp>
      <p:pic>
        <p:nvPicPr>
          <p:cNvPr id="42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1" y="3320685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911361" y="2734154"/>
            <a:ext cx="4868897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компилируется в машинный код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11361" y="4177207"/>
            <a:ext cx="5736379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 выполняется на целевой платформе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45" name="Рисунок 3" descr="Gnome-mime-application-x-executable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4" y="467690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1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87" y="4676901"/>
            <a:ext cx="628693" cy="6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Стрелка вправо 25"/>
          <p:cNvSpPr/>
          <p:nvPr/>
        </p:nvSpPr>
        <p:spPr>
          <a:xfrm>
            <a:off x="4515705" y="35335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8" name="Стрелка вправо 47"/>
          <p:cNvSpPr/>
          <p:nvPr/>
        </p:nvSpPr>
        <p:spPr>
          <a:xfrm>
            <a:off x="405018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49" name="Стрелка вправо 48"/>
          <p:cNvSpPr/>
          <p:nvPr/>
        </p:nvSpPr>
        <p:spPr>
          <a:xfrm>
            <a:off x="5104040" y="4868778"/>
            <a:ext cx="271622" cy="22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12019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99313" y="1586829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13" y="1694520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9302" y="1028570"/>
            <a:ext cx="9340179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</a:t>
            </a:r>
            <a:r>
              <a:rPr lang="ru-RU" altLang="ru-RU" sz="2222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«железа»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476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</p:spTree>
    <p:extLst>
      <p:ext uri="{BB962C8B-B14F-4D97-AF65-F5344CB8AC3E}">
        <p14:creationId xmlns:p14="http://schemas.microsoft.com/office/powerpoint/2010/main" val="425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99313" y="1586829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13" y="1694520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8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образом если есть необходимость запускать программу на нескольких платформах необходимо 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476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9302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99313" y="1586829"/>
            <a:ext cx="1635394" cy="8573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pic>
        <p:nvPicPr>
          <p:cNvPr id="2058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13" y="1676083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Рисунок 9" descr="Window Dialog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901" y="1799234"/>
            <a:ext cx="640638" cy="3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13" y="1694520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4" descr="Windows icon.sv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16" y="4019090"/>
            <a:ext cx="610437" cy="61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15" descr="Apple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56" y="3163954"/>
            <a:ext cx="524155" cy="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6" descr="Tux.sv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4" y="4740362"/>
            <a:ext cx="514385" cy="6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28301" y="2436693"/>
            <a:ext cx="8755568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…таким образом если есть необходимость запускать программу на нескольких платформах необходимо иметь…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" name="Рисунок 7" descr="Gnome-mime-text-x-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62" y="4038979"/>
            <a:ext cx="640478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21" y="3251931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33" y="4759343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12" descr="Gnome-mime-application-x-executable.sv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76" y="4055907"/>
            <a:ext cx="606623" cy="6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Стрелка вправо 26"/>
          <p:cNvSpPr/>
          <p:nvPr/>
        </p:nvSpPr>
        <p:spPr>
          <a:xfrm>
            <a:off x="3476796" y="190170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8" name="Стрелка вправо 27"/>
          <p:cNvSpPr/>
          <p:nvPr/>
        </p:nvSpPr>
        <p:spPr>
          <a:xfrm>
            <a:off x="3539695" y="4216333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9" name="Стрелка вправо 28"/>
          <p:cNvSpPr/>
          <p:nvPr/>
        </p:nvSpPr>
        <p:spPr>
          <a:xfrm rot="19457784">
            <a:off x="3483766" y="371567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0" name="Стрелка вправо 29"/>
          <p:cNvSpPr/>
          <p:nvPr/>
        </p:nvSpPr>
        <p:spPr>
          <a:xfrm rot="2150761">
            <a:off x="3472166" y="474369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1" name="Стрелка вправо 30"/>
          <p:cNvSpPr/>
          <p:nvPr/>
        </p:nvSpPr>
        <p:spPr>
          <a:xfrm>
            <a:off x="4639537" y="3412358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2" name="Стрелка вправо 31"/>
          <p:cNvSpPr/>
          <p:nvPr/>
        </p:nvSpPr>
        <p:spPr>
          <a:xfrm>
            <a:off x="4639537" y="4181422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33" name="Стрелка вправо 32"/>
          <p:cNvSpPr/>
          <p:nvPr/>
        </p:nvSpPr>
        <p:spPr>
          <a:xfrm>
            <a:off x="4639537" y="4959930"/>
            <a:ext cx="342924" cy="285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29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9302" y="1028570"/>
            <a:ext cx="9181481" cy="4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577" tIns="36289" rIns="72577" bIns="36289" numCol="1" anchor="ctr" anchorCtr="0" compatLnSpc="1">
            <a:prstTxWarp prst="textNoShape">
              <a:avLst/>
            </a:prstTxWarp>
            <a:spAutoFit/>
          </a:bodyPr>
          <a:lstStyle/>
          <a:p>
            <a:pPr defTabSz="72575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...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но машинный код специфичен для каждой платформы и «железа</a:t>
            </a:r>
            <a:endParaRPr lang="en-US" altLang="ru-RU" sz="2222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4731" y="5284207"/>
            <a:ext cx="8515936" cy="7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…отдельный скомпилированный вариант программы для каждой целевой платформы </a:t>
            </a:r>
            <a:r>
              <a:rPr lang="en-US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(Windows, Linux, Mac OS, ...) </a:t>
            </a:r>
            <a:r>
              <a:rPr lang="ru-RU" altLang="ru-RU" sz="2222" dirty="0">
                <a:solidFill>
                  <a:srgbClr val="252525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ru-RU" sz="2222" dirty="0"/>
          </a:p>
        </p:txBody>
      </p:sp>
    </p:spTree>
    <p:extLst>
      <p:ext uri="{BB962C8B-B14F-4D97-AF65-F5344CB8AC3E}">
        <p14:creationId xmlns:p14="http://schemas.microsoft.com/office/powerpoint/2010/main" val="40674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1844824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кроссплатформенность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рефлексия и интроспекция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динамическая типизация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динамической области видимости и замыканий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</a:t>
            </a:r>
            <a:r>
              <a:rPr lang="ru-RU" b="1" dirty="0" smtClean="0"/>
              <a:t>интерпретируемых </a:t>
            </a:r>
            <a:r>
              <a:rPr lang="ru-RU" b="1" dirty="0"/>
              <a:t>языков </a:t>
            </a:r>
            <a:r>
              <a:rPr lang="ru-RU" b="1" dirty="0" smtClean="0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95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703" t="2800" r="33039" b="36318"/>
          <a:stretch/>
        </p:blipFill>
        <p:spPr>
          <a:xfrm>
            <a:off x="457200" y="1417638"/>
            <a:ext cx="8280920" cy="4345601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5868144" y="3484486"/>
            <a:ext cx="864096" cy="28803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5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IDLE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err="1" smtClean="0"/>
              <a:t>LiClipse</a:t>
            </a:r>
            <a:endParaRPr lang="en-US" dirty="0" smtClean="0"/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/>
              <a:t>Python Tools for Visual Studio </a:t>
            </a:r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www.pythontutor.com/live.html#mode=edit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3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Создатель языка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520" y="1268760"/>
            <a:ext cx="6784776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100" dirty="0" smtClean="0"/>
              <a:t>Гвидо </a:t>
            </a:r>
            <a:r>
              <a:rPr lang="ru-RU" sz="5100" dirty="0" err="1"/>
              <a:t>ван</a:t>
            </a:r>
            <a:r>
              <a:rPr lang="ru-RU" sz="5100" dirty="0"/>
              <a:t> </a:t>
            </a:r>
            <a:r>
              <a:rPr lang="ru-RU" sz="5100" dirty="0" err="1"/>
              <a:t>Россум</a:t>
            </a:r>
            <a:r>
              <a:rPr lang="ru-RU" sz="5100" dirty="0"/>
              <a:t> </a:t>
            </a:r>
            <a:r>
              <a:rPr lang="ru-RU" sz="5100" dirty="0" smtClean="0"/>
              <a:t>— </a:t>
            </a:r>
            <a:r>
              <a:rPr lang="ru-RU" sz="5100" dirty="0"/>
              <a:t>нидерландский программист, </a:t>
            </a:r>
            <a:r>
              <a:rPr lang="ru-RU" sz="5100" dirty="0" smtClean="0"/>
              <a:t>автор </a:t>
            </a:r>
            <a:r>
              <a:rPr lang="ru-RU" sz="5100" dirty="0"/>
              <a:t>языка программирования </a:t>
            </a:r>
            <a:r>
              <a:rPr lang="ru-RU" sz="5100" dirty="0" err="1"/>
              <a:t>Python</a:t>
            </a:r>
            <a:r>
              <a:rPr lang="ru-RU" sz="5100" dirty="0"/>
              <a:t>. Среди разработчиков </a:t>
            </a:r>
            <a:r>
              <a:rPr lang="ru-RU" sz="5100" dirty="0" err="1"/>
              <a:t>Python</a:t>
            </a:r>
            <a:r>
              <a:rPr lang="ru-RU" sz="5100" dirty="0"/>
              <a:t> Гвидо известен как «великодушный пожизненный диктатор» (BDFL) </a:t>
            </a:r>
            <a:r>
              <a:rPr lang="ru-RU" sz="5100" dirty="0" smtClean="0"/>
              <a:t>проекта, </a:t>
            </a:r>
            <a:r>
              <a:rPr lang="ru-RU" sz="5100" dirty="0"/>
              <a:t>это означает, что он продолжает наблюдать за процессом разработки </a:t>
            </a:r>
            <a:r>
              <a:rPr lang="ru-RU" sz="5100" dirty="0" err="1"/>
              <a:t>Python</a:t>
            </a:r>
            <a:r>
              <a:rPr lang="ru-RU" sz="5100" dirty="0"/>
              <a:t>, принимая окончательные решения, когда это необходимо.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До разработки </a:t>
            </a:r>
            <a:r>
              <a:rPr lang="ru-RU" sz="5100" dirty="0" err="1"/>
              <a:t>Python</a:t>
            </a:r>
            <a:r>
              <a:rPr lang="ru-RU" sz="5100" dirty="0"/>
              <a:t> участвовал в проекте по написанию языка для обучения программированию — ABC. Лауреат «</a:t>
            </a:r>
            <a:r>
              <a:rPr lang="ru-RU" sz="5100" dirty="0" err="1"/>
              <a:t>Free</a:t>
            </a:r>
            <a:r>
              <a:rPr lang="ru-RU" sz="5100" dirty="0"/>
              <a:t> </a:t>
            </a:r>
            <a:r>
              <a:rPr lang="ru-RU" sz="5100" dirty="0" err="1"/>
              <a:t>Software</a:t>
            </a:r>
            <a:r>
              <a:rPr lang="ru-RU" sz="5100" dirty="0"/>
              <a:t> </a:t>
            </a:r>
            <a:r>
              <a:rPr lang="ru-RU" sz="5100" dirty="0" err="1"/>
              <a:t>Award</a:t>
            </a:r>
            <a:r>
              <a:rPr lang="ru-RU" sz="5100" dirty="0"/>
              <a:t>» 2001 года.</a:t>
            </a:r>
          </a:p>
          <a:p>
            <a:pPr marL="0" indent="0">
              <a:buNone/>
            </a:pPr>
            <a:endParaRPr lang="ru-RU" sz="5100" dirty="0"/>
          </a:p>
          <a:p>
            <a:pPr marL="0" indent="0">
              <a:buNone/>
            </a:pPr>
            <a:r>
              <a:rPr lang="ru-RU" sz="5100" dirty="0"/>
              <a:t>Сейчас работает в компании </a:t>
            </a:r>
            <a:r>
              <a:rPr lang="ru-RU" sz="5100" dirty="0" err="1"/>
              <a:t>Dropbox</a:t>
            </a:r>
            <a:r>
              <a:rPr lang="ru-RU" sz="5100" dirty="0"/>
              <a:t> </a:t>
            </a:r>
            <a:r>
              <a:rPr lang="ru-RU" sz="5100" dirty="0" err="1" smtClean="0"/>
              <a:t>Inc</a:t>
            </a:r>
            <a:r>
              <a:rPr lang="ru-RU" sz="5100" dirty="0" smtClean="0"/>
              <a:t>, </a:t>
            </a:r>
            <a:r>
              <a:rPr lang="ru-RU" sz="5100" dirty="0"/>
              <a:t>покинув в декабре 2012 года корпорацию </a:t>
            </a:r>
            <a:r>
              <a:rPr lang="ru-RU" sz="5100" dirty="0" err="1" smtClean="0"/>
              <a:t>Google</a:t>
            </a:r>
            <a:r>
              <a:rPr lang="ru-RU" sz="5100" dirty="0" smtClean="0"/>
              <a:t>.</a:t>
            </a:r>
            <a:endParaRPr lang="en-US" sz="51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://www.python.org/~guido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264976"/>
            <a:ext cx="1581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23528" y="1052736"/>
            <a:ext cx="8286750" cy="5572125"/>
          </a:xfrm>
        </p:spPr>
        <p:txBody>
          <a:bodyPr>
            <a:normAutofit/>
          </a:bodyPr>
          <a:lstStyle/>
          <a:p>
            <a:r>
              <a:rPr lang="ru-RU" altLang="ru-RU" sz="2600" dirty="0" smtClean="0"/>
              <a:t>Задуман </a:t>
            </a:r>
            <a:r>
              <a:rPr lang="ru-RU" altLang="ru-RU" sz="2600" dirty="0"/>
              <a:t>как потомок языка программирования </a:t>
            </a:r>
            <a:r>
              <a:rPr lang="ru-RU" altLang="ru-RU" sz="2600" dirty="0" smtClean="0"/>
              <a:t>ABC</a:t>
            </a:r>
          </a:p>
          <a:p>
            <a:r>
              <a:rPr lang="ru-RU" sz="2800" dirty="0"/>
              <a:t>Название языка произошло вовсе не от 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 smtClean="0"/>
          </a:p>
          <a:p>
            <a:pPr eaLnBrk="1" hangingPunct="1"/>
            <a:r>
              <a:rPr lang="ru-RU" altLang="ru-RU" sz="2600" dirty="0" smtClean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 smtClean="0"/>
              <a:t>.</a:t>
            </a:r>
          </a:p>
          <a:p>
            <a:r>
              <a:rPr lang="ru-RU" altLang="ru-RU" sz="2600" dirty="0" smtClean="0"/>
              <a:t>2008 год — вышла версия 3.0, устраняющая многие недостатки, но </a:t>
            </a:r>
            <a:r>
              <a:rPr lang="ru-RU" altLang="ru-RU" sz="2600" b="1" dirty="0" smtClean="0"/>
              <a:t>не полностью совместима </a:t>
            </a:r>
            <a:r>
              <a:rPr lang="ru-RU" altLang="ru-RU" sz="2600" dirty="0" smtClean="0"/>
              <a:t>с 2.х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47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 smtClean="0"/>
              <a:t>(</a:t>
            </a:r>
            <a:r>
              <a:rPr lang="en-US" sz="3000" dirty="0" smtClean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99592" y="923008"/>
            <a:ext cx="7708900" cy="59293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2600" i="1" dirty="0" smtClean="0"/>
              <a:t>Красивое лучше, чем уродливое.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Явное лучше, чем неявное.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Простое лучше, чем сложное.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Сложное лучше, чем запутанное.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Плоское лучше, чем вложенное.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Разреженное лучше, чем плотное.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Читаемость имеет значение.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Особые случаи не настолько особые, чтобы нарушать правила.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 smtClean="0"/>
              <a:t> </a:t>
            </a:r>
          </a:p>
          <a:p>
            <a:pPr eaLnBrk="1" hangingPunct="1"/>
            <a:r>
              <a:rPr lang="ru-RU" altLang="ru-RU" sz="2600" i="1" dirty="0" smtClean="0"/>
              <a:t>Если реализацию сложно объяснить — идея плоха.</a:t>
            </a:r>
            <a:r>
              <a:rPr lang="ru-RU" altLang="ru-RU" sz="2600" dirty="0" smtClean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84" y="2963295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55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307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10212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55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2" y="1557106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55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307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4" y="4467036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02" y="1552710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3600"/>
              <a:t>Примеры проектов реализованных на </a:t>
            </a:r>
            <a:r>
              <a:rPr lang="en-US" altLang="ru-RU" sz="3600"/>
              <a:t>Python</a:t>
            </a:r>
            <a:r>
              <a:rPr lang="ru-RU" altLang="ru-RU" sz="3600"/>
              <a:t>.</a:t>
            </a:r>
            <a:br>
              <a:rPr lang="ru-RU" altLang="ru-RU" sz="3600"/>
            </a:br>
            <a:r>
              <a:rPr lang="ru-RU" altLang="ru-RU" sz="3600"/>
              <a:t>Компании использующие </a:t>
            </a:r>
            <a:r>
              <a:rPr lang="en-US" altLang="ru-RU" sz="3600"/>
              <a:t>Python</a:t>
            </a:r>
            <a:r>
              <a:rPr lang="ru-RU" altLang="ru-RU" sz="2400"/>
              <a:t>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ru-RU" altLang="ru-RU" sz="2400">
                <a:latin typeface="Times New Roman" pitchFamily="18" charset="0"/>
              </a:rPr>
              <a:t>Проекты реализованные на </a:t>
            </a:r>
            <a:r>
              <a:rPr lang="en-US" altLang="ru-RU" sz="2400">
                <a:latin typeface="Times New Roman" pitchFamily="18" charset="0"/>
              </a:rPr>
              <a:t>Python:</a:t>
            </a:r>
            <a:endParaRPr lang="ru-RU" altLang="ru-RU" sz="2400">
              <a:latin typeface="Times New Roman" pitchFamily="18" charset="0"/>
            </a:endParaRP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BitTorrent – </a:t>
            </a:r>
            <a:r>
              <a:rPr lang="ru-RU" altLang="ru-RU" sz="2400">
                <a:latin typeface="Times New Roman" pitchFamily="18" charset="0"/>
              </a:rPr>
              <a:t>первый клиент-сервер для популярного файлообменных сетей;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Civilization IV</a:t>
            </a:r>
            <a:r>
              <a:rPr lang="ru-RU" altLang="ru-RU" sz="2400">
                <a:latin typeface="Times New Roman" pitchFamily="18" charset="0"/>
              </a:rPr>
              <a:t> – популярная стратегическая игра, в которой </a:t>
            </a:r>
            <a:r>
              <a:rPr lang="en-US" altLang="ru-RU" sz="2400">
                <a:latin typeface="Times New Roman" pitchFamily="18" charset="0"/>
              </a:rPr>
              <a:t>Python </a:t>
            </a:r>
            <a:r>
              <a:rPr lang="ru-RU" altLang="ru-RU" sz="2400">
                <a:latin typeface="Times New Roman" pitchFamily="18" charset="0"/>
              </a:rPr>
              <a:t>используется как скриптовой язык</a:t>
            </a:r>
            <a:r>
              <a:rPr lang="en-US" altLang="ru-RU" sz="2400">
                <a:latin typeface="Times New Roman" pitchFamily="18" charset="0"/>
              </a:rPr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ru-RU" altLang="ru-RU" sz="2400">
                <a:latin typeface="Times New Roman" pitchFamily="18" charset="0"/>
              </a:rPr>
              <a:t>Компании использующие </a:t>
            </a:r>
            <a:r>
              <a:rPr lang="en-US" altLang="ru-RU" sz="2400">
                <a:latin typeface="Times New Roman" pitchFamily="18" charset="0"/>
              </a:rPr>
              <a:t>Python: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Dream Works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Nokia</a:t>
            </a:r>
          </a:p>
          <a:p>
            <a:pPr marL="533400" indent="-533400"/>
            <a:r>
              <a:rPr lang="en-US" altLang="ru-RU" sz="2400">
                <a:latin typeface="Times New Roman" pitchFamily="18" charset="0"/>
              </a:rPr>
              <a:t>Firaxis Games</a:t>
            </a:r>
          </a:p>
          <a:p>
            <a:pPr marL="533400" indent="-533400">
              <a:buFont typeface="Wingdings" pitchFamily="2" charset="2"/>
              <a:buNone/>
            </a:pPr>
            <a:endParaRPr lang="ru-RU" alt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Вот примеры использования </a:t>
            </a:r>
            <a:r>
              <a:rPr lang="ru-RU" dirty="0" err="1" smtClean="0"/>
              <a:t>Python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Компания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своей поисковой системе и оплачивает труд создателя </a:t>
            </a:r>
            <a:r>
              <a:rPr lang="ru-RU" dirty="0" err="1" smtClean="0"/>
              <a:t>Python</a:t>
            </a:r>
            <a:r>
              <a:rPr lang="ru-RU" dirty="0" smtClean="0"/>
              <a:t> — Гвидо 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err="1" smtClean="0"/>
              <a:t>Россума</a:t>
            </a:r>
            <a:endParaRPr lang="ru-RU" dirty="0" smtClean="0"/>
          </a:p>
          <a:p>
            <a:r>
              <a:rPr lang="ru-RU" dirty="0" err="1" smtClean="0"/>
              <a:t>Intel</a:t>
            </a:r>
            <a:r>
              <a:rPr lang="ru-RU" dirty="0" smtClean="0"/>
              <a:t>, </a:t>
            </a:r>
            <a:r>
              <a:rPr lang="ru-RU" dirty="0" err="1" smtClean="0"/>
              <a:t>Cisco</a:t>
            </a:r>
            <a:r>
              <a:rPr lang="ru-RU" dirty="0" smtClean="0"/>
              <a:t>, </a:t>
            </a:r>
            <a:r>
              <a:rPr lang="ru-RU" dirty="0" err="1" smtClean="0"/>
              <a:t>Hewlett-Packard</a:t>
            </a:r>
            <a:r>
              <a:rPr lang="ru-RU" dirty="0" smtClean="0"/>
              <a:t>, </a:t>
            </a:r>
            <a:r>
              <a:rPr lang="ru-RU" dirty="0" err="1" smtClean="0"/>
              <a:t>Seagate</a:t>
            </a:r>
            <a:r>
              <a:rPr lang="ru-RU" dirty="0" smtClean="0"/>
              <a:t>, </a:t>
            </a:r>
            <a:r>
              <a:rPr lang="ru-RU" dirty="0" err="1" smtClean="0"/>
              <a:t>Qualcomm</a:t>
            </a:r>
            <a:r>
              <a:rPr lang="ru-RU" dirty="0" smtClean="0"/>
              <a:t> и IBM,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тестирования аппаратного обеспечения</a:t>
            </a:r>
          </a:p>
          <a:p>
            <a:r>
              <a:rPr lang="ru-RU" dirty="0" smtClean="0"/>
              <a:t>Служба коллективного использования видеоматериалов </a:t>
            </a:r>
            <a:r>
              <a:rPr lang="ru-RU" dirty="0" err="1" smtClean="0"/>
              <a:t>YouTube</a:t>
            </a:r>
            <a:r>
              <a:rPr lang="ru-RU" dirty="0" smtClean="0"/>
              <a:t> в значительной степени реализована на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NSA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для шифрования и анализа разведданных</a:t>
            </a:r>
          </a:p>
          <a:p>
            <a:r>
              <a:rPr lang="ru-RU" dirty="0" smtClean="0"/>
              <a:t>Компании </a:t>
            </a:r>
            <a:r>
              <a:rPr lang="ru-RU" dirty="0" err="1" smtClean="0"/>
              <a:t>JPMorgan</a:t>
            </a:r>
            <a:r>
              <a:rPr lang="ru-RU" dirty="0" smtClean="0"/>
              <a:t> </a:t>
            </a:r>
            <a:r>
              <a:rPr lang="ru-RU" dirty="0" err="1" smtClean="0"/>
              <a:t>Chase</a:t>
            </a:r>
            <a:r>
              <a:rPr lang="ru-RU" dirty="0" smtClean="0"/>
              <a:t>, UBS, </a:t>
            </a:r>
            <a:r>
              <a:rPr lang="ru-RU" dirty="0" err="1" smtClean="0"/>
              <a:t>Getco</a:t>
            </a:r>
            <a:r>
              <a:rPr lang="ru-RU" dirty="0" smtClean="0"/>
              <a:t> и </a:t>
            </a:r>
            <a:r>
              <a:rPr lang="ru-RU" dirty="0" err="1" smtClean="0"/>
              <a:t>Citadel</a:t>
            </a:r>
            <a:r>
              <a:rPr lang="ru-RU" dirty="0" smtClean="0"/>
              <a:t> применяют </a:t>
            </a:r>
            <a:r>
              <a:rPr lang="ru-RU" dirty="0" err="1" smtClean="0"/>
              <a:t>Python</a:t>
            </a:r>
            <a:r>
              <a:rPr lang="ru-RU" dirty="0" smtClean="0"/>
              <a:t> для прогнозирования финансового рынка</a:t>
            </a:r>
          </a:p>
          <a:p>
            <a:r>
              <a:rPr lang="ru-RU" dirty="0" smtClean="0"/>
              <a:t>Популярная программа </a:t>
            </a:r>
            <a:r>
              <a:rPr lang="ru-RU" dirty="0" err="1" smtClean="0"/>
              <a:t>BitTorrent</a:t>
            </a:r>
            <a:r>
              <a:rPr lang="ru-RU" dirty="0" smtClean="0"/>
              <a:t> для обмена файлами в пиринговых сетях написана на языке </a:t>
            </a:r>
            <a:r>
              <a:rPr lang="ru-RU" dirty="0" err="1" smtClean="0"/>
              <a:t>Python</a:t>
            </a:r>
            <a:endParaRPr lang="ru-RU" dirty="0" smtClean="0"/>
          </a:p>
          <a:p>
            <a:r>
              <a:rPr lang="ru-RU" dirty="0" smtClean="0"/>
              <a:t>Популярный веб-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App</a:t>
            </a:r>
            <a:r>
              <a:rPr lang="ru-RU" dirty="0" smtClean="0"/>
              <a:t> </a:t>
            </a:r>
            <a:r>
              <a:rPr lang="ru-RU" dirty="0" err="1" smtClean="0"/>
              <a:t>Engine</a:t>
            </a:r>
            <a:r>
              <a:rPr lang="ru-RU" dirty="0" smtClean="0"/>
              <a:t> от компании </a:t>
            </a:r>
            <a:r>
              <a:rPr lang="ru-RU" dirty="0" err="1" smtClean="0"/>
              <a:t>Google</a:t>
            </a:r>
            <a:r>
              <a:rPr lang="ru-RU" dirty="0" smtClean="0"/>
              <a:t> использует </a:t>
            </a:r>
            <a:r>
              <a:rPr lang="ru-RU" dirty="0" err="1" smtClean="0"/>
              <a:t>Python</a:t>
            </a:r>
            <a:r>
              <a:rPr lang="ru-RU" dirty="0" smtClean="0"/>
              <a:t> в качестве прикладного языка программирования</a:t>
            </a:r>
          </a:p>
          <a:p>
            <a:r>
              <a:rPr lang="ru-RU" dirty="0" smtClean="0"/>
              <a:t>NASA, </a:t>
            </a:r>
            <a:r>
              <a:rPr lang="ru-RU" dirty="0" err="1" smtClean="0"/>
              <a:t>Los</a:t>
            </a:r>
            <a:r>
              <a:rPr lang="ru-RU" dirty="0" smtClean="0"/>
              <a:t> </a:t>
            </a:r>
            <a:r>
              <a:rPr lang="ru-RU" dirty="0" err="1" smtClean="0"/>
              <a:t>Alamos</a:t>
            </a:r>
            <a:r>
              <a:rPr lang="ru-RU" dirty="0" smtClean="0"/>
              <a:t>, JPL и </a:t>
            </a:r>
            <a:r>
              <a:rPr lang="ru-RU" dirty="0" err="1" smtClean="0"/>
              <a:t>Fermilab</a:t>
            </a:r>
            <a:r>
              <a:rPr lang="ru-RU" dirty="0" smtClean="0"/>
              <a:t> используют </a:t>
            </a:r>
            <a:r>
              <a:rPr lang="ru-RU" dirty="0" err="1" smtClean="0"/>
              <a:t>Python</a:t>
            </a:r>
            <a:r>
              <a:rPr lang="ru-RU" dirty="0" smtClean="0"/>
              <a:t> для научных вычислений.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951</Words>
  <Application>Microsoft Office PowerPoint</Application>
  <PresentationFormat>Экран (4:3)</PresentationFormat>
  <Paragraphs>151</Paragraphs>
  <Slides>29</Slides>
  <Notes>7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Cabin</vt:lpstr>
      <vt:lpstr>Calibri</vt:lpstr>
      <vt:lpstr>Courier New</vt:lpstr>
      <vt:lpstr>Liberation Sans</vt:lpstr>
      <vt:lpstr>Times New Roman</vt:lpstr>
      <vt:lpstr>Wingdings</vt:lpstr>
      <vt:lpstr>Тема Office</vt:lpstr>
      <vt:lpstr> Программирование на Python </vt:lpstr>
      <vt:lpstr>Почему PYTHON</vt:lpstr>
      <vt:lpstr>Создатель языка </vt:lpstr>
      <vt:lpstr>История PYTHON</vt:lpstr>
      <vt:lpstr>Философия PYTHON (import this)</vt:lpstr>
      <vt:lpstr>PYTHON в индустрии</vt:lpstr>
      <vt:lpstr>Примеры проектов реализованных на Python. Компании использующие Python.</vt:lpstr>
      <vt:lpstr>Вот примеры использования Python:</vt:lpstr>
      <vt:lpstr>Цель курса</vt:lpstr>
      <vt:lpstr>Компьютеры созданы быть полезными...</vt:lpstr>
      <vt:lpstr>Пользователи по сравнению с программистами</vt:lpstr>
      <vt:lpstr>Архитектура аппаратного обеспечения</vt:lpstr>
      <vt:lpstr>Настольный компьютер</vt:lpstr>
      <vt:lpstr>Одноплатный компьютер Raspberry Pi</vt:lpstr>
      <vt:lpstr>Презентация PowerPoint</vt:lpstr>
      <vt:lpstr>Презентация PowerPoint</vt:lpstr>
      <vt:lpstr>Определения</vt:lpstr>
      <vt:lpstr>Презентация PowerPoint</vt:lpstr>
      <vt:lpstr>Языки программирования</vt:lpstr>
      <vt:lpstr>Пример программы на С/C++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Преимущества интерпретируемых языков программирования</vt:lpstr>
      <vt:lpstr>Установка интерпретатора Python</vt:lpstr>
      <vt:lpstr>Среды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max</cp:lastModifiedBy>
  <cp:revision>93</cp:revision>
  <dcterms:created xsi:type="dcterms:W3CDTF">2015-10-21T08:43:03Z</dcterms:created>
  <dcterms:modified xsi:type="dcterms:W3CDTF">2016-08-12T14:16:45Z</dcterms:modified>
</cp:coreProperties>
</file>